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2.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charts/chart12.xml" ContentType="application/vnd.openxmlformats-officedocument.drawingml.chart+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charts/chart14.xml" ContentType="application/vnd.openxmlformats-officedocument.drawingml.chart+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62" r:id="rId5"/>
    <p:sldMasterId id="2147483663" r:id="rId6"/>
  </p:sldMasterIdLst>
  <p:notesMasterIdLst>
    <p:notesMasterId r:id="rId125"/>
  </p:notesMasterIdLst>
  <p:handoutMasterIdLst>
    <p:handoutMasterId r:id="rId126"/>
  </p:handoutMasterIdLst>
  <p:sldIdLst>
    <p:sldId id="608" r:id="rId7"/>
    <p:sldId id="849" r:id="rId8"/>
    <p:sldId id="850" r:id="rId9"/>
    <p:sldId id="767" r:id="rId10"/>
    <p:sldId id="768" r:id="rId11"/>
    <p:sldId id="769" r:id="rId12"/>
    <p:sldId id="770" r:id="rId13"/>
    <p:sldId id="771" r:id="rId14"/>
    <p:sldId id="772" r:id="rId15"/>
    <p:sldId id="773" r:id="rId16"/>
    <p:sldId id="851" r:id="rId17"/>
    <p:sldId id="774" r:id="rId18"/>
    <p:sldId id="775" r:id="rId19"/>
    <p:sldId id="776" r:id="rId20"/>
    <p:sldId id="777" r:id="rId21"/>
    <p:sldId id="778" r:id="rId22"/>
    <p:sldId id="779" r:id="rId23"/>
    <p:sldId id="780" r:id="rId24"/>
    <p:sldId id="852" r:id="rId25"/>
    <p:sldId id="781" r:id="rId26"/>
    <p:sldId id="782" r:id="rId27"/>
    <p:sldId id="783" r:id="rId28"/>
    <p:sldId id="784" r:id="rId29"/>
    <p:sldId id="785" r:id="rId30"/>
    <p:sldId id="786" r:id="rId31"/>
    <p:sldId id="787" r:id="rId32"/>
    <p:sldId id="853" r:id="rId33"/>
    <p:sldId id="788" r:id="rId34"/>
    <p:sldId id="789" r:id="rId35"/>
    <p:sldId id="790" r:id="rId36"/>
    <p:sldId id="791" r:id="rId37"/>
    <p:sldId id="792" r:id="rId38"/>
    <p:sldId id="793" r:id="rId39"/>
    <p:sldId id="794" r:id="rId40"/>
    <p:sldId id="854" r:id="rId41"/>
    <p:sldId id="795" r:id="rId42"/>
    <p:sldId id="796" r:id="rId43"/>
    <p:sldId id="797" r:id="rId44"/>
    <p:sldId id="798" r:id="rId45"/>
    <p:sldId id="799" r:id="rId46"/>
    <p:sldId id="800" r:id="rId47"/>
    <p:sldId id="801" r:id="rId48"/>
    <p:sldId id="855" r:id="rId49"/>
    <p:sldId id="802" r:id="rId50"/>
    <p:sldId id="803" r:id="rId51"/>
    <p:sldId id="804" r:id="rId52"/>
    <p:sldId id="805" r:id="rId53"/>
    <p:sldId id="806" r:id="rId54"/>
    <p:sldId id="807" r:id="rId55"/>
    <p:sldId id="808" r:id="rId56"/>
    <p:sldId id="856" r:id="rId57"/>
    <p:sldId id="809" r:id="rId58"/>
    <p:sldId id="810" r:id="rId59"/>
    <p:sldId id="811" r:id="rId60"/>
    <p:sldId id="812" r:id="rId61"/>
    <p:sldId id="813" r:id="rId62"/>
    <p:sldId id="814" r:id="rId63"/>
    <p:sldId id="815" r:id="rId64"/>
    <p:sldId id="857" r:id="rId65"/>
    <p:sldId id="739" r:id="rId66"/>
    <p:sldId id="740" r:id="rId67"/>
    <p:sldId id="741" r:id="rId68"/>
    <p:sldId id="742" r:id="rId69"/>
    <p:sldId id="743" r:id="rId70"/>
    <p:sldId id="744" r:id="rId71"/>
    <p:sldId id="745" r:id="rId72"/>
    <p:sldId id="858" r:id="rId73"/>
    <p:sldId id="816" r:id="rId74"/>
    <p:sldId id="817" r:id="rId75"/>
    <p:sldId id="818" r:id="rId76"/>
    <p:sldId id="819" r:id="rId77"/>
    <p:sldId id="820" r:id="rId78"/>
    <p:sldId id="821" r:id="rId79"/>
    <p:sldId id="822" r:id="rId80"/>
    <p:sldId id="859" r:id="rId81"/>
    <p:sldId id="823" r:id="rId82"/>
    <p:sldId id="824" r:id="rId83"/>
    <p:sldId id="825" r:id="rId84"/>
    <p:sldId id="826" r:id="rId85"/>
    <p:sldId id="827" r:id="rId86"/>
    <p:sldId id="828" r:id="rId87"/>
    <p:sldId id="829" r:id="rId88"/>
    <p:sldId id="830" r:id="rId89"/>
    <p:sldId id="831" r:id="rId90"/>
    <p:sldId id="832" r:id="rId91"/>
    <p:sldId id="860" r:id="rId92"/>
    <p:sldId id="833" r:id="rId93"/>
    <p:sldId id="834" r:id="rId94"/>
    <p:sldId id="835" r:id="rId95"/>
    <p:sldId id="836" r:id="rId96"/>
    <p:sldId id="837" r:id="rId97"/>
    <p:sldId id="838" r:id="rId98"/>
    <p:sldId id="839" r:id="rId99"/>
    <p:sldId id="840" r:id="rId100"/>
    <p:sldId id="861" r:id="rId101"/>
    <p:sldId id="841" r:id="rId102"/>
    <p:sldId id="842" r:id="rId103"/>
    <p:sldId id="843" r:id="rId104"/>
    <p:sldId id="844" r:id="rId105"/>
    <p:sldId id="845" r:id="rId106"/>
    <p:sldId id="846" r:id="rId107"/>
    <p:sldId id="864" r:id="rId108"/>
    <p:sldId id="862" r:id="rId109"/>
    <p:sldId id="746" r:id="rId110"/>
    <p:sldId id="747" r:id="rId111"/>
    <p:sldId id="748" r:id="rId112"/>
    <p:sldId id="749" r:id="rId113"/>
    <p:sldId id="750" r:id="rId114"/>
    <p:sldId id="751" r:id="rId115"/>
    <p:sldId id="752" r:id="rId116"/>
    <p:sldId id="863" r:id="rId117"/>
    <p:sldId id="753" r:id="rId118"/>
    <p:sldId id="754" r:id="rId119"/>
    <p:sldId id="755" r:id="rId120"/>
    <p:sldId id="756" r:id="rId121"/>
    <p:sldId id="757" r:id="rId122"/>
    <p:sldId id="758" r:id="rId123"/>
    <p:sldId id="759" r:id="rId124"/>
  </p:sldIdLst>
  <p:sldSz cx="9144000" cy="6858000" type="screen4x3"/>
  <p:notesSz cx="6742113" cy="9872663"/>
  <p:custDataLst>
    <p:tags r:id="rId127"/>
  </p:custDataLst>
  <p:defaultTextStyle>
    <a:defPPr>
      <a:defRPr lang="de-DE"/>
    </a:defPPr>
    <a:lvl1pPr algn="ctr" rtl="0" fontAlgn="base">
      <a:lnSpc>
        <a:spcPts val="2100"/>
      </a:lnSpc>
      <a:spcBef>
        <a:spcPct val="0"/>
      </a:spcBef>
      <a:spcAft>
        <a:spcPct val="0"/>
      </a:spcAft>
      <a:defRPr sz="1300" b="1" kern="1200">
        <a:solidFill>
          <a:schemeClr val="bg1"/>
        </a:solidFill>
        <a:latin typeface="Verdana" pitchFamily="34" charset="0"/>
        <a:ea typeface="+mn-ea"/>
        <a:cs typeface="Arial" charset="0"/>
      </a:defRPr>
    </a:lvl1pPr>
    <a:lvl2pPr marL="457200" algn="ctr" rtl="0" fontAlgn="base">
      <a:lnSpc>
        <a:spcPts val="2100"/>
      </a:lnSpc>
      <a:spcBef>
        <a:spcPct val="0"/>
      </a:spcBef>
      <a:spcAft>
        <a:spcPct val="0"/>
      </a:spcAft>
      <a:defRPr sz="1300" b="1" kern="1200">
        <a:solidFill>
          <a:schemeClr val="bg1"/>
        </a:solidFill>
        <a:latin typeface="Verdana" pitchFamily="34" charset="0"/>
        <a:ea typeface="+mn-ea"/>
        <a:cs typeface="Arial" charset="0"/>
      </a:defRPr>
    </a:lvl2pPr>
    <a:lvl3pPr marL="914400" algn="ctr" rtl="0" fontAlgn="base">
      <a:lnSpc>
        <a:spcPts val="2100"/>
      </a:lnSpc>
      <a:spcBef>
        <a:spcPct val="0"/>
      </a:spcBef>
      <a:spcAft>
        <a:spcPct val="0"/>
      </a:spcAft>
      <a:defRPr sz="1300" b="1" kern="1200">
        <a:solidFill>
          <a:schemeClr val="bg1"/>
        </a:solidFill>
        <a:latin typeface="Verdana" pitchFamily="34" charset="0"/>
        <a:ea typeface="+mn-ea"/>
        <a:cs typeface="Arial" charset="0"/>
      </a:defRPr>
    </a:lvl3pPr>
    <a:lvl4pPr marL="1371600" algn="ctr" rtl="0" fontAlgn="base">
      <a:lnSpc>
        <a:spcPts val="2100"/>
      </a:lnSpc>
      <a:spcBef>
        <a:spcPct val="0"/>
      </a:spcBef>
      <a:spcAft>
        <a:spcPct val="0"/>
      </a:spcAft>
      <a:defRPr sz="1300" b="1" kern="1200">
        <a:solidFill>
          <a:schemeClr val="bg1"/>
        </a:solidFill>
        <a:latin typeface="Verdana" pitchFamily="34" charset="0"/>
        <a:ea typeface="+mn-ea"/>
        <a:cs typeface="Arial" charset="0"/>
      </a:defRPr>
    </a:lvl4pPr>
    <a:lvl5pPr marL="1828800" algn="ctr" rtl="0" fontAlgn="base">
      <a:lnSpc>
        <a:spcPts val="2100"/>
      </a:lnSpc>
      <a:spcBef>
        <a:spcPct val="0"/>
      </a:spcBef>
      <a:spcAft>
        <a:spcPct val="0"/>
      </a:spcAft>
      <a:defRPr sz="1300" b="1" kern="1200">
        <a:solidFill>
          <a:schemeClr val="bg1"/>
        </a:solidFill>
        <a:latin typeface="Verdana" pitchFamily="34" charset="0"/>
        <a:ea typeface="+mn-ea"/>
        <a:cs typeface="Arial" charset="0"/>
      </a:defRPr>
    </a:lvl5pPr>
    <a:lvl6pPr marL="2286000" algn="l" defTabSz="914400" rtl="0" eaLnBrk="1" latinLnBrk="0" hangingPunct="1">
      <a:defRPr sz="1300" b="1" kern="1200">
        <a:solidFill>
          <a:schemeClr val="bg1"/>
        </a:solidFill>
        <a:latin typeface="Verdana" pitchFamily="34" charset="0"/>
        <a:ea typeface="+mn-ea"/>
        <a:cs typeface="Arial" charset="0"/>
      </a:defRPr>
    </a:lvl6pPr>
    <a:lvl7pPr marL="2743200" algn="l" defTabSz="914400" rtl="0" eaLnBrk="1" latinLnBrk="0" hangingPunct="1">
      <a:defRPr sz="1300" b="1" kern="1200">
        <a:solidFill>
          <a:schemeClr val="bg1"/>
        </a:solidFill>
        <a:latin typeface="Verdana" pitchFamily="34" charset="0"/>
        <a:ea typeface="+mn-ea"/>
        <a:cs typeface="Arial" charset="0"/>
      </a:defRPr>
    </a:lvl7pPr>
    <a:lvl8pPr marL="3200400" algn="l" defTabSz="914400" rtl="0" eaLnBrk="1" latinLnBrk="0" hangingPunct="1">
      <a:defRPr sz="1300" b="1" kern="1200">
        <a:solidFill>
          <a:schemeClr val="bg1"/>
        </a:solidFill>
        <a:latin typeface="Verdana" pitchFamily="34" charset="0"/>
        <a:ea typeface="+mn-ea"/>
        <a:cs typeface="Arial" charset="0"/>
      </a:defRPr>
    </a:lvl8pPr>
    <a:lvl9pPr marL="3657600" algn="l" defTabSz="914400" rtl="0" eaLnBrk="1" latinLnBrk="0" hangingPunct="1">
      <a:defRPr sz="1300" b="1" kern="1200">
        <a:solidFill>
          <a:schemeClr val="bg1"/>
        </a:solidFill>
        <a:latin typeface="Verdana" pitchFamily="34" charset="0"/>
        <a:ea typeface="+mn-ea"/>
        <a:cs typeface="Arial" charset="0"/>
      </a:defRPr>
    </a:lvl9pPr>
  </p:defaultTextStyle>
  <p:extLst>
    <p:ext uri="{521415D9-36F7-43E2-AB2F-B90AF26B5E84}">
      <p14:sectionLst xmlns:p14="http://schemas.microsoft.com/office/powerpoint/2010/main">
        <p14:section name="Cover" id="{5DE1F898-4291-4015-BC00-63A6B5AC96FD}">
          <p14:sldIdLst>
            <p14:sldId id="608"/>
            <p14:sldId id="849"/>
          </p14:sldIdLst>
        </p14:section>
        <p14:section name="Belgium" id="{94AFDB88-9B81-44B0-988A-57EB5C7FFDF2}">
          <p14:sldIdLst>
            <p14:sldId id="850"/>
            <p14:sldId id="767"/>
            <p14:sldId id="768"/>
            <p14:sldId id="769"/>
            <p14:sldId id="770"/>
            <p14:sldId id="771"/>
            <p14:sldId id="772"/>
            <p14:sldId id="773"/>
          </p14:sldIdLst>
        </p14:section>
        <p14:section name="Bulgaria" id="{FB5F452E-BA57-4F6D-9A83-622EA250B8B9}">
          <p14:sldIdLst>
            <p14:sldId id="851"/>
            <p14:sldId id="774"/>
            <p14:sldId id="775"/>
            <p14:sldId id="776"/>
            <p14:sldId id="777"/>
            <p14:sldId id="778"/>
            <p14:sldId id="779"/>
            <p14:sldId id="780"/>
          </p14:sldIdLst>
        </p14:section>
        <p14:section name="Czech Republic" id="{538D1210-B68A-4D22-978D-E11F8B1FFFD7}">
          <p14:sldIdLst>
            <p14:sldId id="852"/>
            <p14:sldId id="781"/>
            <p14:sldId id="782"/>
            <p14:sldId id="783"/>
            <p14:sldId id="784"/>
            <p14:sldId id="785"/>
            <p14:sldId id="786"/>
            <p14:sldId id="787"/>
          </p14:sldIdLst>
        </p14:section>
        <p14:section name="France" id="{8136149A-1B89-4F8A-9779-998A2254117C}">
          <p14:sldIdLst>
            <p14:sldId id="853"/>
            <p14:sldId id="788"/>
            <p14:sldId id="789"/>
            <p14:sldId id="790"/>
            <p14:sldId id="791"/>
            <p14:sldId id="792"/>
            <p14:sldId id="793"/>
            <p14:sldId id="794"/>
          </p14:sldIdLst>
        </p14:section>
        <p14:section name="Germany" id="{6FAF87BF-5FE2-4BF7-AC6B-6447086F352E}">
          <p14:sldIdLst>
            <p14:sldId id="854"/>
            <p14:sldId id="795"/>
            <p14:sldId id="796"/>
            <p14:sldId id="797"/>
            <p14:sldId id="798"/>
            <p14:sldId id="799"/>
            <p14:sldId id="800"/>
            <p14:sldId id="801"/>
          </p14:sldIdLst>
        </p14:section>
        <p14:section name="Greece" id="{89D78C78-9DB9-4FF4-9771-5B39BB359824}">
          <p14:sldIdLst>
            <p14:sldId id="855"/>
            <p14:sldId id="802"/>
            <p14:sldId id="803"/>
            <p14:sldId id="804"/>
            <p14:sldId id="805"/>
            <p14:sldId id="806"/>
            <p14:sldId id="807"/>
            <p14:sldId id="808"/>
          </p14:sldIdLst>
        </p14:section>
        <p14:section name="Hungary" id="{282D16A8-2665-46B0-AF4B-8B42A50E0E68}">
          <p14:sldIdLst>
            <p14:sldId id="856"/>
            <p14:sldId id="809"/>
            <p14:sldId id="810"/>
            <p14:sldId id="811"/>
            <p14:sldId id="812"/>
            <p14:sldId id="813"/>
            <p14:sldId id="814"/>
            <p14:sldId id="815"/>
          </p14:sldIdLst>
        </p14:section>
        <p14:section name="Ireland" id="{278F7CCA-C031-4264-B505-9F202CAFFE5B}">
          <p14:sldIdLst>
            <p14:sldId id="857"/>
            <p14:sldId id="739"/>
            <p14:sldId id="740"/>
            <p14:sldId id="741"/>
            <p14:sldId id="742"/>
            <p14:sldId id="743"/>
            <p14:sldId id="744"/>
            <p14:sldId id="745"/>
          </p14:sldIdLst>
        </p14:section>
        <p14:section name="Italy" id="{5C2A88E8-816D-40F0-A7C7-ADDC04618C1D}">
          <p14:sldIdLst>
            <p14:sldId id="858"/>
            <p14:sldId id="816"/>
            <p14:sldId id="817"/>
            <p14:sldId id="818"/>
            <p14:sldId id="819"/>
            <p14:sldId id="820"/>
            <p14:sldId id="821"/>
            <p14:sldId id="822"/>
          </p14:sldIdLst>
        </p14:section>
        <p14:section name="Poland" id="{7F4355E2-2AB3-415A-92E4-3DA600401DE2}">
          <p14:sldIdLst>
            <p14:sldId id="859"/>
            <p14:sldId id="823"/>
            <p14:sldId id="824"/>
            <p14:sldId id="825"/>
            <p14:sldId id="826"/>
            <p14:sldId id="827"/>
            <p14:sldId id="828"/>
            <p14:sldId id="829"/>
            <p14:sldId id="830"/>
            <p14:sldId id="831"/>
            <p14:sldId id="832"/>
          </p14:sldIdLst>
        </p14:section>
        <p14:section name="Portugal" id="{E9182DAB-B183-47E3-AEDC-B0E186C1CCD1}">
          <p14:sldIdLst>
            <p14:sldId id="860"/>
            <p14:sldId id="833"/>
            <p14:sldId id="834"/>
            <p14:sldId id="835"/>
            <p14:sldId id="836"/>
            <p14:sldId id="837"/>
            <p14:sldId id="838"/>
            <p14:sldId id="839"/>
            <p14:sldId id="840"/>
          </p14:sldIdLst>
        </p14:section>
        <p14:section name="Spain" id="{0AA8EBDE-0B4B-4976-A137-0331B1E02B83}">
          <p14:sldIdLst>
            <p14:sldId id="861"/>
            <p14:sldId id="841"/>
            <p14:sldId id="842"/>
            <p14:sldId id="843"/>
            <p14:sldId id="844"/>
            <p14:sldId id="845"/>
            <p14:sldId id="846"/>
            <p14:sldId id="864"/>
          </p14:sldIdLst>
        </p14:section>
        <p14:section name="Sweden" id="{4A2A044A-C6C2-472C-8C4D-39DD9A9BD1CF}">
          <p14:sldIdLst>
            <p14:sldId id="862"/>
            <p14:sldId id="746"/>
            <p14:sldId id="747"/>
            <p14:sldId id="748"/>
            <p14:sldId id="749"/>
            <p14:sldId id="750"/>
            <p14:sldId id="751"/>
            <p14:sldId id="752"/>
          </p14:sldIdLst>
        </p14:section>
        <p14:section name="UK" id="{E3085830-3863-4A5A-B587-B79AEB5CA0B2}">
          <p14:sldIdLst>
            <p14:sldId id="863"/>
            <p14:sldId id="753"/>
            <p14:sldId id="754"/>
            <p14:sldId id="755"/>
            <p14:sldId id="756"/>
            <p14:sldId id="757"/>
            <p14:sldId id="758"/>
            <p14:sldId id="759"/>
          </p14:sldIdLst>
        </p14:section>
      </p14:sectionLst>
    </p:ext>
    <p:ext uri="{EFAFB233-063F-42B5-8137-9DF3F51BA10A}">
      <p15:sldGuideLst xmlns:p15="http://schemas.microsoft.com/office/powerpoint/2012/main">
        <p15:guide id="1" orient="horz" pos="3994">
          <p15:clr>
            <a:srgbClr val="A4A3A4"/>
          </p15:clr>
        </p15:guide>
        <p15:guide id="2" orient="horz" pos="731" userDrawn="1">
          <p15:clr>
            <a:srgbClr val="A4A3A4"/>
          </p15:clr>
        </p15:guide>
        <p15:guide id="3" pos="295" userDrawn="1">
          <p15:clr>
            <a:srgbClr val="A4A3A4"/>
          </p15:clr>
        </p15:guide>
        <p15:guide id="4" pos="546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le Vosbeek" initials="MV" lastIdx="10" clrIdx="0">
    <p:extLst>
      <p:ext uri="{19B8F6BF-5375-455C-9EA6-DF929625EA0E}">
        <p15:presenceInfo xmlns:p15="http://schemas.microsoft.com/office/powerpoint/2012/main" userId="S-1-5-21-436374069-789336058-682003330-4193" providerId="AD"/>
      </p:ext>
    </p:extLst>
  </p:cmAuthor>
  <p:cmAuthor id="2" name="Jasmin Faller" initials="JF" lastIdx="18" clrIdx="1">
    <p:extLst>
      <p:ext uri="{19B8F6BF-5375-455C-9EA6-DF929625EA0E}">
        <p15:presenceInfo xmlns:p15="http://schemas.microsoft.com/office/powerpoint/2012/main" userId="S-1-5-21-436374069-789336058-682003330-54612" providerId="AD"/>
      </p:ext>
    </p:extLst>
  </p:cmAuthor>
  <p:cmAuthor id="3" name="Jan Cihlar" initials="JC" lastIdx="137" clrIdx="2">
    <p:extLst>
      <p:ext uri="{19B8F6BF-5375-455C-9EA6-DF929625EA0E}">
        <p15:presenceInfo xmlns:p15="http://schemas.microsoft.com/office/powerpoint/2012/main" userId="S-1-5-21-436374069-789336058-682003330-59122" providerId="AD"/>
      </p:ext>
    </p:extLst>
  </p:cmAuthor>
  <p:cmAuthor id="4" name="Masoud Zabeti" initials="MZ" lastIdx="47" clrIdx="3">
    <p:extLst>
      <p:ext uri="{19B8F6BF-5375-455C-9EA6-DF929625EA0E}">
        <p15:presenceInfo xmlns:p15="http://schemas.microsoft.com/office/powerpoint/2012/main" userId="S-1-5-21-436374069-789336058-682003330-59139" providerId="AD"/>
      </p:ext>
    </p:extLst>
  </p:cmAuthor>
  <p:cmAuthor id="5" name="Jeroen de Beer" initials="JdB" lastIdx="141" clrIdx="4">
    <p:extLst>
      <p:ext uri="{19B8F6BF-5375-455C-9EA6-DF929625EA0E}">
        <p15:presenceInfo xmlns:p15="http://schemas.microsoft.com/office/powerpoint/2012/main" userId="S-1-5-21-436374069-789336058-682003330-1534" providerId="AD"/>
      </p:ext>
    </p:extLst>
  </p:cmAuthor>
  <p:cmAuthor id="6" name="ihensing" initials="i" lastIdx="39" clrIdx="5"/>
  <p:cmAuthor id="7" name="Ing. Jan Gemrich" initials="JG" lastIdx="4" clrIdx="6"/>
  <p:cmAuthor id="8" name="SERGIO CUADRADO" initials="SC" lastIdx="18" clrIdx="7"/>
  <p:cmAuthor id="9" name="Comstedt Webb, Karin (Stockholm) SWE" initials="CWK(S" lastIdx="4" clrIdx="8"/>
  <p:cmAuthor id="10" name="LOISEAU Sébastien" initials="SLO" lastIdx="4" clrIdx="9"/>
  <p:cmAuthor id="11" name="fcopin" initials="f" lastIdx="12" clrIdx="10"/>
  <p:cmAuthor id="12" name="Irina van der Hoorn" initials="IvdH" lastIdx="4" clrIdx="11">
    <p:extLst>
      <p:ext uri="{19B8F6BF-5375-455C-9EA6-DF929625EA0E}">
        <p15:presenceInfo xmlns:p15="http://schemas.microsoft.com/office/powerpoint/2012/main" userId="S-1-5-21-436374069-789336058-682003330-54649" providerId="AD"/>
      </p:ext>
    </p:extLst>
  </p:cmAuthor>
  <p:cmAuthor id="13" name="Rebecca Hooper" initials="RH" lastIdx="43" clrIdx="12"/>
  <p:cmAuthor id="14" name="Walpole, Iain (Loughborough) GBR" initials="IWa" lastIdx="1" clrIdx="13"/>
  <p:cmAuthor id="15" name="Pieter Van Exter" initials="PVE" lastIdx="4" clrIdx="14">
    <p:extLst>
      <p:ext uri="{19B8F6BF-5375-455C-9EA6-DF929625EA0E}">
        <p15:presenceInfo xmlns:p15="http://schemas.microsoft.com/office/powerpoint/2012/main" userId="S-1-5-21-436374069-789336058-682003330-60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6283" autoAdjust="0"/>
  </p:normalViewPr>
  <p:slideViewPr>
    <p:cSldViewPr snapToGrid="0" showGuides="1">
      <p:cViewPr varScale="1">
        <p:scale>
          <a:sx n="107" d="100"/>
          <a:sy n="107" d="100"/>
        </p:scale>
        <p:origin x="156" y="102"/>
      </p:cViewPr>
      <p:guideLst>
        <p:guide orient="horz" pos="3994"/>
        <p:guide orient="horz" pos="731"/>
        <p:guide pos="295"/>
        <p:guide pos="5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834"/>
    </p:cViewPr>
  </p:sorter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microsoft.com/office/2015/10/relationships/revisionInfo" Target="revisionInfo.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1</c:v>
                </c:pt>
                <c:pt idx="1">
                  <c:v>1</c:v>
                </c:pt>
                <c:pt idx="2">
                  <c:v>1</c:v>
                </c:pt>
                <c:pt idx="3">
                  <c:v>0.75</c:v>
                </c:pt>
              </c:numCache>
            </c:numRef>
          </c:val>
          <c:extLst>
            <c:ext xmlns:c16="http://schemas.microsoft.com/office/drawing/2014/chart" uri="{C3380CC4-5D6E-409C-BE32-E72D297353CC}">
              <c16:uniqueId val="{00000000-DB7F-4B63-88C4-44F4222F61F6}"/>
            </c:ext>
          </c:extLst>
        </c:ser>
        <c:dLbls>
          <c:showLegendKey val="0"/>
          <c:showVal val="0"/>
          <c:showCatName val="0"/>
          <c:showSerName val="0"/>
          <c:showPercent val="0"/>
          <c:showBubbleSize val="0"/>
        </c:dLbls>
        <c:axId val="134336512"/>
        <c:axId val="134338048"/>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DB7F-4B63-88C4-44F4222F61F6}"/>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4</c:v>
                      </c:pt>
                      <c:pt idx="1">
                        <c:v>4</c:v>
                      </c:pt>
                      <c:pt idx="2">
                        <c:v>4</c:v>
                      </c:pt>
                      <c:pt idx="3">
                        <c:v>3</c:v>
                      </c:pt>
                    </c:numCache>
                  </c:numRef>
                </c:val>
                <c:extLst xmlns:c15="http://schemas.microsoft.com/office/drawing/2012/chart">
                  <c:ext xmlns:c16="http://schemas.microsoft.com/office/drawing/2014/chart" uri="{C3380CC4-5D6E-409C-BE32-E72D297353CC}">
                    <c16:uniqueId val="{00000002-DB7F-4B63-88C4-44F4222F61F6}"/>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DB7F-4B63-88C4-44F4222F61F6}"/>
                  </c:ext>
                </c:extLst>
              </c15:ser>
            </c15:filteredRadarSeries>
          </c:ext>
        </c:extLst>
      </c:radarChart>
      <c:catAx>
        <c:axId val="1343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4338048"/>
        <c:crosses val="autoZero"/>
        <c:auto val="1"/>
        <c:lblAlgn val="ctr"/>
        <c:lblOffset val="100"/>
        <c:noMultiLvlLbl val="0"/>
      </c:catAx>
      <c:valAx>
        <c:axId val="134338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3433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1</c:v>
                </c:pt>
                <c:pt idx="2">
                  <c:v>0.25</c:v>
                </c:pt>
                <c:pt idx="3">
                  <c:v>1</c:v>
                </c:pt>
              </c:numCache>
            </c:numRef>
          </c:val>
          <c:extLst>
            <c:ext xmlns:c16="http://schemas.microsoft.com/office/drawing/2014/chart" uri="{C3380CC4-5D6E-409C-BE32-E72D297353CC}">
              <c16:uniqueId val="{00000000-400A-4338-A4F7-052E61F8BCE0}"/>
            </c:ext>
          </c:extLst>
        </c:ser>
        <c:dLbls>
          <c:showLegendKey val="0"/>
          <c:showVal val="0"/>
          <c:showCatName val="0"/>
          <c:showSerName val="0"/>
          <c:showPercent val="0"/>
          <c:showBubbleSize val="0"/>
        </c:dLbls>
        <c:axId val="102854016"/>
        <c:axId val="103023744"/>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400A-4338-A4F7-052E61F8BCE0}"/>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4</c:v>
                      </c:pt>
                      <c:pt idx="2">
                        <c:v>1</c:v>
                      </c:pt>
                      <c:pt idx="3">
                        <c:v>4</c:v>
                      </c:pt>
                    </c:numCache>
                  </c:numRef>
                </c:val>
                <c:extLst xmlns:c15="http://schemas.microsoft.com/office/drawing/2012/chart">
                  <c:ext xmlns:c16="http://schemas.microsoft.com/office/drawing/2014/chart" uri="{C3380CC4-5D6E-409C-BE32-E72D297353CC}">
                    <c16:uniqueId val="{00000002-400A-4338-A4F7-052E61F8BCE0}"/>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400A-4338-A4F7-052E61F8BCE0}"/>
                  </c:ext>
                </c:extLst>
              </c15:ser>
            </c15:filteredRadarSeries>
          </c:ext>
        </c:extLst>
      </c:radarChart>
      <c:catAx>
        <c:axId val="10285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103023744"/>
        <c:crosses val="autoZero"/>
        <c:auto val="1"/>
        <c:lblAlgn val="ctr"/>
        <c:lblOffset val="100"/>
        <c:noMultiLvlLbl val="0"/>
      </c:catAx>
      <c:valAx>
        <c:axId val="10302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0285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0.75</c:v>
                </c:pt>
                <c:pt idx="2">
                  <c:v>0.5</c:v>
                </c:pt>
                <c:pt idx="3">
                  <c:v>0.5</c:v>
                </c:pt>
              </c:numCache>
            </c:numRef>
          </c:val>
          <c:extLst>
            <c:ext xmlns:c16="http://schemas.microsoft.com/office/drawing/2014/chart" uri="{C3380CC4-5D6E-409C-BE32-E72D297353CC}">
              <c16:uniqueId val="{00000000-6569-40CF-82E4-4CF5E1666FDD}"/>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6569-40CF-82E4-4CF5E1666FDD}"/>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3</c:v>
                      </c:pt>
                      <c:pt idx="2">
                        <c:v>2</c:v>
                      </c:pt>
                      <c:pt idx="3">
                        <c:v>2</c:v>
                      </c:pt>
                    </c:numCache>
                  </c:numRef>
                </c:val>
                <c:extLst xmlns:c15="http://schemas.microsoft.com/office/drawing/2012/chart">
                  <c:ext xmlns:c16="http://schemas.microsoft.com/office/drawing/2014/chart" uri="{C3380CC4-5D6E-409C-BE32-E72D297353CC}">
                    <c16:uniqueId val="{00000002-6569-40CF-82E4-4CF5E1666FDD}"/>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6569-40CF-82E4-4CF5E1666FDD}"/>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6"/>
          <c:y val="0.27686376269502239"/>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0.5</c:v>
                </c:pt>
                <c:pt idx="1">
                  <c:v>0.5</c:v>
                </c:pt>
                <c:pt idx="2">
                  <c:v>0.75000000000000011</c:v>
                </c:pt>
                <c:pt idx="3">
                  <c:v>0.75000000000000011</c:v>
                </c:pt>
              </c:numCache>
            </c:numRef>
          </c:val>
          <c:extLst>
            <c:ext xmlns:c16="http://schemas.microsoft.com/office/drawing/2014/chart" uri="{C3380CC4-5D6E-409C-BE32-E72D297353CC}">
              <c16:uniqueId val="{00000000-4FEE-423E-80EA-D901F2CA0FB0}"/>
            </c:ext>
          </c:extLst>
        </c:ser>
        <c:dLbls>
          <c:showLegendKey val="0"/>
          <c:showVal val="0"/>
          <c:showCatName val="0"/>
          <c:showSerName val="0"/>
          <c:showPercent val="0"/>
          <c:showBubbleSize val="0"/>
        </c:dLbls>
        <c:axId val="68972544"/>
        <c:axId val="68974080"/>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4FEE-423E-80EA-D901F2CA0FB0}"/>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2</c:v>
                      </c:pt>
                      <c:pt idx="1">
                        <c:v>2</c:v>
                      </c:pt>
                      <c:pt idx="2">
                        <c:v>3</c:v>
                      </c:pt>
                      <c:pt idx="3">
                        <c:v>3</c:v>
                      </c:pt>
                    </c:numCache>
                  </c:numRef>
                </c:val>
                <c:extLst xmlns:c15="http://schemas.microsoft.com/office/drawing/2012/chart">
                  <c:ext xmlns:c16="http://schemas.microsoft.com/office/drawing/2014/chart" uri="{C3380CC4-5D6E-409C-BE32-E72D297353CC}">
                    <c16:uniqueId val="{00000002-4FEE-423E-80EA-D901F2CA0FB0}"/>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4FEE-423E-80EA-D901F2CA0FB0}"/>
                  </c:ext>
                </c:extLst>
              </c15:ser>
            </c15:filteredRadarSeries>
          </c:ext>
        </c:extLst>
      </c:radarChart>
      <c:catAx>
        <c:axId val="6897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68974080"/>
        <c:crosses val="autoZero"/>
        <c:auto val="1"/>
        <c:lblAlgn val="ctr"/>
        <c:lblOffset val="100"/>
        <c:noMultiLvlLbl val="0"/>
      </c:catAx>
      <c:valAx>
        <c:axId val="68974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897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1</c:v>
                </c:pt>
                <c:pt idx="1">
                  <c:v>1</c:v>
                </c:pt>
                <c:pt idx="2">
                  <c:v>1</c:v>
                </c:pt>
                <c:pt idx="3">
                  <c:v>1</c:v>
                </c:pt>
              </c:numCache>
            </c:numRef>
          </c:val>
          <c:extLst>
            <c:ext xmlns:c16="http://schemas.microsoft.com/office/drawing/2014/chart" uri="{C3380CC4-5D6E-409C-BE32-E72D297353CC}">
              <c16:uniqueId val="{00000000-61F1-4FDC-8D68-EFBC8F817CF0}"/>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61F1-4FDC-8D68-EFBC8F817CF0}"/>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2-61F1-4FDC-8D68-EFBC8F817CF0}"/>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61F1-4FDC-8D68-EFBC8F817CF0}"/>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0.75</c:v>
                </c:pt>
                <c:pt idx="2">
                  <c:v>1</c:v>
                </c:pt>
                <c:pt idx="3">
                  <c:v>0.75</c:v>
                </c:pt>
              </c:numCache>
            </c:numRef>
          </c:val>
          <c:extLst>
            <c:ext xmlns:c16="http://schemas.microsoft.com/office/drawing/2014/chart" uri="{C3380CC4-5D6E-409C-BE32-E72D297353CC}">
              <c16:uniqueId val="{00000000-E38B-4343-A95B-7C7160FC3F8F}"/>
            </c:ext>
          </c:extLst>
        </c:ser>
        <c:dLbls>
          <c:showLegendKey val="0"/>
          <c:showVal val="0"/>
          <c:showCatName val="0"/>
          <c:showSerName val="0"/>
          <c:showPercent val="0"/>
          <c:showBubbleSize val="0"/>
        </c:dLbls>
        <c:axId val="28011136"/>
        <c:axId val="31207808"/>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E38B-4343-A95B-7C7160FC3F8F}"/>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3</c:v>
                      </c:pt>
                      <c:pt idx="2">
                        <c:v>4</c:v>
                      </c:pt>
                      <c:pt idx="3">
                        <c:v>3</c:v>
                      </c:pt>
                    </c:numCache>
                  </c:numRef>
                </c:val>
                <c:extLst xmlns:c15="http://schemas.microsoft.com/office/drawing/2012/chart">
                  <c:ext xmlns:c16="http://schemas.microsoft.com/office/drawing/2014/chart" uri="{C3380CC4-5D6E-409C-BE32-E72D297353CC}">
                    <c16:uniqueId val="{00000002-E38B-4343-A95B-7C7160FC3F8F}"/>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E38B-4343-A95B-7C7160FC3F8F}"/>
                  </c:ext>
                </c:extLst>
              </c15:ser>
            </c15:filteredRadarSeries>
          </c:ext>
        </c:extLst>
      </c:radarChart>
      <c:catAx>
        <c:axId val="2801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1207808"/>
        <c:crosses val="autoZero"/>
        <c:auto val="1"/>
        <c:lblAlgn val="ctr"/>
        <c:lblOffset val="100"/>
        <c:noMultiLvlLbl val="0"/>
      </c:catAx>
      <c:valAx>
        <c:axId val="31207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801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0.25</c:v>
                </c:pt>
                <c:pt idx="1">
                  <c:v>0.5</c:v>
                </c:pt>
                <c:pt idx="2">
                  <c:v>0.25</c:v>
                </c:pt>
                <c:pt idx="3">
                  <c:v>0.75</c:v>
                </c:pt>
              </c:numCache>
            </c:numRef>
          </c:val>
          <c:extLst>
            <c:ext xmlns:c16="http://schemas.microsoft.com/office/drawing/2014/chart" uri="{C3380CC4-5D6E-409C-BE32-E72D297353CC}">
              <c16:uniqueId val="{00000000-5F29-416A-A0D8-4E9DB07D2F75}"/>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5F29-416A-A0D8-4E9DB07D2F75}"/>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1</c:v>
                      </c:pt>
                      <c:pt idx="1">
                        <c:v>2</c:v>
                      </c:pt>
                      <c:pt idx="2">
                        <c:v>1</c:v>
                      </c:pt>
                      <c:pt idx="3">
                        <c:v>3</c:v>
                      </c:pt>
                    </c:numCache>
                  </c:numRef>
                </c:val>
                <c:extLst xmlns:c15="http://schemas.microsoft.com/office/drawing/2012/chart">
                  <c:ext xmlns:c16="http://schemas.microsoft.com/office/drawing/2014/chart" uri="{C3380CC4-5D6E-409C-BE32-E72D297353CC}">
                    <c16:uniqueId val="{00000002-5F29-416A-A0D8-4E9DB07D2F75}"/>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5F29-416A-A0D8-4E9DB07D2F75}"/>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2880065756854"/>
          <c:y val="0.33962152313265442"/>
          <c:w val="0.33937180572811948"/>
          <c:h val="0.44868526743696485"/>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1</c:v>
                </c:pt>
                <c:pt idx="2">
                  <c:v>0.25</c:v>
                </c:pt>
                <c:pt idx="3">
                  <c:v>0.75</c:v>
                </c:pt>
              </c:numCache>
            </c:numRef>
          </c:val>
          <c:extLst>
            <c:ext xmlns:c16="http://schemas.microsoft.com/office/drawing/2014/chart" uri="{C3380CC4-5D6E-409C-BE32-E72D297353CC}">
              <c16:uniqueId val="{00000000-8626-4C3E-8C29-9A6785EBF56D}"/>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8626-4C3E-8C29-9A6785EBF56D}"/>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4</c:v>
                      </c:pt>
                      <c:pt idx="2">
                        <c:v>1</c:v>
                      </c:pt>
                      <c:pt idx="3">
                        <c:v>3</c:v>
                      </c:pt>
                    </c:numCache>
                  </c:numRef>
                </c:val>
                <c:extLst xmlns:c15="http://schemas.microsoft.com/office/drawing/2012/chart">
                  <c:ext xmlns:c16="http://schemas.microsoft.com/office/drawing/2014/chart" uri="{C3380CC4-5D6E-409C-BE32-E72D297353CC}">
                    <c16:uniqueId val="{00000002-8626-4C3E-8C29-9A6785EBF56D}"/>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8626-4C3E-8C29-9A6785EBF56D}"/>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0.75</c:v>
                </c:pt>
                <c:pt idx="2">
                  <c:v>1</c:v>
                </c:pt>
                <c:pt idx="3">
                  <c:v>0.5</c:v>
                </c:pt>
              </c:numCache>
            </c:numRef>
          </c:val>
          <c:extLst>
            <c:ext xmlns:c16="http://schemas.microsoft.com/office/drawing/2014/chart" uri="{C3380CC4-5D6E-409C-BE32-E72D297353CC}">
              <c16:uniqueId val="{00000000-ECDA-4417-A31E-839DB31B7906}"/>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ECDA-4417-A31E-839DB31B7906}"/>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3</c:v>
                      </c:pt>
                      <c:pt idx="2">
                        <c:v>4</c:v>
                      </c:pt>
                      <c:pt idx="3">
                        <c:v>2</c:v>
                      </c:pt>
                    </c:numCache>
                  </c:numRef>
                </c:val>
                <c:extLst xmlns:c15="http://schemas.microsoft.com/office/drawing/2012/chart">
                  <c:ext xmlns:c16="http://schemas.microsoft.com/office/drawing/2014/chart" uri="{C3380CC4-5D6E-409C-BE32-E72D297353CC}">
                    <c16:uniqueId val="{00000002-ECDA-4417-A31E-839DB31B7906}"/>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ECDA-4417-A31E-839DB31B7906}"/>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1</c:v>
                </c:pt>
                <c:pt idx="2">
                  <c:v>1</c:v>
                </c:pt>
                <c:pt idx="3">
                  <c:v>0.75</c:v>
                </c:pt>
              </c:numCache>
            </c:numRef>
          </c:val>
          <c:extLst>
            <c:ext xmlns:c16="http://schemas.microsoft.com/office/drawing/2014/chart" uri="{C3380CC4-5D6E-409C-BE32-E72D297353CC}">
              <c16:uniqueId val="{00000000-3E68-474C-B875-5649073ACFFB}"/>
            </c:ext>
          </c:extLst>
        </c:ser>
        <c:dLbls>
          <c:showLegendKey val="0"/>
          <c:showVal val="0"/>
          <c:showCatName val="0"/>
          <c:showSerName val="0"/>
          <c:showPercent val="0"/>
          <c:showBubbleSize val="0"/>
        </c:dLbls>
        <c:axId val="54593408"/>
        <c:axId val="54594944"/>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3E68-474C-B875-5649073ACFFB}"/>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4</c:v>
                      </c:pt>
                      <c:pt idx="2">
                        <c:v>4</c:v>
                      </c:pt>
                      <c:pt idx="3">
                        <c:v>3</c:v>
                      </c:pt>
                    </c:numCache>
                  </c:numRef>
                </c:val>
                <c:extLst xmlns:c15="http://schemas.microsoft.com/office/drawing/2012/chart">
                  <c:ext xmlns:c16="http://schemas.microsoft.com/office/drawing/2014/chart" uri="{C3380CC4-5D6E-409C-BE32-E72D297353CC}">
                    <c16:uniqueId val="{00000002-3E68-474C-B875-5649073ACFFB}"/>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3E68-474C-B875-5649073ACFFB}"/>
                  </c:ext>
                </c:extLst>
              </c15:ser>
            </c15:filteredRadarSeries>
          </c:ext>
        </c:extLst>
      </c:radarChart>
      <c:catAx>
        <c:axId val="5459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4594944"/>
        <c:crosses val="autoZero"/>
        <c:auto val="1"/>
        <c:lblAlgn val="ctr"/>
        <c:lblOffset val="100"/>
        <c:noMultiLvlLbl val="0"/>
      </c:catAx>
      <c:valAx>
        <c:axId val="5459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459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0.25</c:v>
                </c:pt>
                <c:pt idx="1">
                  <c:v>0.25</c:v>
                </c:pt>
                <c:pt idx="2">
                  <c:v>0.5</c:v>
                </c:pt>
                <c:pt idx="3">
                  <c:v>1</c:v>
                </c:pt>
              </c:numCache>
            </c:numRef>
          </c:val>
          <c:extLst>
            <c:ext xmlns:c16="http://schemas.microsoft.com/office/drawing/2014/chart" uri="{C3380CC4-5D6E-409C-BE32-E72D297353CC}">
              <c16:uniqueId val="{00000000-673B-4348-916F-4E817E5CD3D7}"/>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673B-4348-916F-4E817E5CD3D7}"/>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1</c:v>
                      </c:pt>
                      <c:pt idx="1">
                        <c:v>1</c:v>
                      </c:pt>
                      <c:pt idx="2">
                        <c:v>2</c:v>
                      </c:pt>
                      <c:pt idx="3">
                        <c:v>4</c:v>
                      </c:pt>
                    </c:numCache>
                  </c:numRef>
                </c:val>
                <c:extLst xmlns:c15="http://schemas.microsoft.com/office/drawing/2012/chart">
                  <c:ext xmlns:c16="http://schemas.microsoft.com/office/drawing/2014/chart" uri="{C3380CC4-5D6E-409C-BE32-E72D297353CC}">
                    <c16:uniqueId val="{00000002-673B-4348-916F-4E817E5CD3D7}"/>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673B-4348-916F-4E817E5CD3D7}"/>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0.5</c:v>
                </c:pt>
                <c:pt idx="1">
                  <c:v>0.75</c:v>
                </c:pt>
                <c:pt idx="2">
                  <c:v>0.25</c:v>
                </c:pt>
                <c:pt idx="3">
                  <c:v>1</c:v>
                </c:pt>
              </c:numCache>
            </c:numRef>
          </c:val>
          <c:extLst>
            <c:ext xmlns:c16="http://schemas.microsoft.com/office/drawing/2014/chart" uri="{C3380CC4-5D6E-409C-BE32-E72D297353CC}">
              <c16:uniqueId val="{00000000-8A9D-43FA-84AE-72E26A01A930}"/>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8A9D-43FA-84AE-72E26A01A930}"/>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2</c:v>
                      </c:pt>
                      <c:pt idx="1">
                        <c:v>3</c:v>
                      </c:pt>
                      <c:pt idx="2">
                        <c:v>1</c:v>
                      </c:pt>
                      <c:pt idx="3">
                        <c:v>4</c:v>
                      </c:pt>
                    </c:numCache>
                  </c:numRef>
                </c:val>
                <c:extLst xmlns:c15="http://schemas.microsoft.com/office/drawing/2012/chart">
                  <c:ext xmlns:c16="http://schemas.microsoft.com/office/drawing/2014/chart" uri="{C3380CC4-5D6E-409C-BE32-E72D297353CC}">
                    <c16:uniqueId val="{00000002-8A9D-43FA-84AE-72E26A01A930}"/>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8A9D-43FA-84AE-72E26A01A930}"/>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1</c:v>
                </c:pt>
                <c:pt idx="1">
                  <c:v>0.75</c:v>
                </c:pt>
                <c:pt idx="2">
                  <c:v>1</c:v>
                </c:pt>
                <c:pt idx="3">
                  <c:v>1</c:v>
                </c:pt>
              </c:numCache>
            </c:numRef>
          </c:val>
          <c:extLst>
            <c:ext xmlns:c16="http://schemas.microsoft.com/office/drawing/2014/chart" uri="{C3380CC4-5D6E-409C-BE32-E72D297353CC}">
              <c16:uniqueId val="{00000000-C5AE-4226-87DE-7566B0D1D895}"/>
            </c:ext>
          </c:extLst>
        </c:ser>
        <c:dLbls>
          <c:showLegendKey val="0"/>
          <c:showVal val="0"/>
          <c:showCatName val="0"/>
          <c:showSerName val="0"/>
          <c:showPercent val="0"/>
          <c:showBubbleSize val="0"/>
        </c:dLbls>
        <c:axId val="56905088"/>
        <c:axId val="58147968"/>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C5AE-4226-87DE-7566B0D1D895}"/>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4</c:v>
                      </c:pt>
                      <c:pt idx="1">
                        <c:v>3</c:v>
                      </c:pt>
                      <c:pt idx="2">
                        <c:v>4</c:v>
                      </c:pt>
                      <c:pt idx="3">
                        <c:v>4</c:v>
                      </c:pt>
                    </c:numCache>
                  </c:numRef>
                </c:val>
                <c:extLst xmlns:c15="http://schemas.microsoft.com/office/drawing/2012/chart">
                  <c:ext xmlns:c16="http://schemas.microsoft.com/office/drawing/2014/chart" uri="{C3380CC4-5D6E-409C-BE32-E72D297353CC}">
                    <c16:uniqueId val="{00000002-C5AE-4226-87DE-7566B0D1D895}"/>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C5AE-4226-87DE-7566B0D1D895}"/>
                  </c:ext>
                </c:extLst>
              </c15:ser>
            </c15:filteredRadarSeries>
          </c:ext>
        </c:extLst>
      </c:radarChart>
      <c:catAx>
        <c:axId val="569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8147968"/>
        <c:crosses val="autoZero"/>
        <c:auto val="1"/>
        <c:lblAlgn val="ctr"/>
        <c:lblOffset val="100"/>
        <c:noMultiLvlLbl val="0"/>
      </c:catAx>
      <c:valAx>
        <c:axId val="58147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690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538922102139"/>
          <c:y val="0.27686376269502233"/>
          <c:w val="0.26052142068243911"/>
          <c:h val="0.53999271005773353"/>
        </c:manualLayout>
      </c:layout>
      <c:radarChart>
        <c:radarStyle val="filled"/>
        <c:varyColors val="0"/>
        <c:ser>
          <c:idx val="3"/>
          <c:order val="3"/>
          <c:tx>
            <c:strRef>
              <c:f>Sheet1!$I$7</c:f>
              <c:strCache>
                <c:ptCount val="1"/>
                <c:pt idx="0">
                  <c:v>Share</c:v>
                </c:pt>
              </c:strCache>
            </c:strRef>
          </c:tx>
          <c:spPr>
            <a:solidFill>
              <a:schemeClr val="accent4">
                <a:alpha val="50196"/>
              </a:schemeClr>
            </a:solidFill>
            <a:ln w="25400">
              <a:solidFill>
                <a:schemeClr val="accent4"/>
              </a:solidFill>
              <a:prstDash val="sysDot"/>
            </a:ln>
            <a:effectLst/>
          </c:spPr>
          <c:cat>
            <c:strRef>
              <c:f>Sheet1!$E$8:$E$11</c:f>
              <c:strCache>
                <c:ptCount val="4"/>
                <c:pt idx="0">
                  <c:v>Waste management</c:v>
                </c:pt>
                <c:pt idx="1">
                  <c:v>Current waste uptake</c:v>
                </c:pt>
                <c:pt idx="2">
                  <c:v>Economy</c:v>
                </c:pt>
                <c:pt idx="3">
                  <c:v>Co-processing potential</c:v>
                </c:pt>
              </c:strCache>
            </c:strRef>
          </c:cat>
          <c:val>
            <c:numRef>
              <c:f>Sheet1!$I$8:$I$11</c:f>
              <c:numCache>
                <c:formatCode>0%</c:formatCode>
                <c:ptCount val="4"/>
                <c:pt idx="0">
                  <c:v>0.75</c:v>
                </c:pt>
                <c:pt idx="1">
                  <c:v>0.5</c:v>
                </c:pt>
                <c:pt idx="2">
                  <c:v>0.75</c:v>
                </c:pt>
                <c:pt idx="3">
                  <c:v>1</c:v>
                </c:pt>
              </c:numCache>
            </c:numRef>
          </c:val>
          <c:extLst>
            <c:ext xmlns:c16="http://schemas.microsoft.com/office/drawing/2014/chart" uri="{C3380CC4-5D6E-409C-BE32-E72D297353CC}">
              <c16:uniqueId val="{00000000-2B79-45CF-B6A5-967862FCFACD}"/>
            </c:ext>
          </c:extLst>
        </c:ser>
        <c:dLbls>
          <c:showLegendKey val="0"/>
          <c:showVal val="0"/>
          <c:showCatName val="0"/>
          <c:showSerName val="0"/>
          <c:showPercent val="0"/>
          <c:showBubbleSize val="0"/>
        </c:dLbls>
        <c:axId val="84604416"/>
        <c:axId val="84605952"/>
        <c:extLst>
          <c:ext xmlns:c15="http://schemas.microsoft.com/office/drawing/2012/chart" uri="{02D57815-91ED-43cb-92C2-25804820EDAC}">
            <c15:filteredRadarSeries>
              <c15:ser>
                <c:idx val="0"/>
                <c:order val="0"/>
                <c:tx>
                  <c:strRef>
                    <c:extLst>
                      <c:ext uri="{02D57815-91ED-43cb-92C2-25804820EDAC}">
                        <c15:formulaRef>
                          <c15:sqref>Sheet1!$F$7</c15:sqref>
                        </c15:formulaRef>
                      </c:ext>
                    </c:extLst>
                    <c:strCache>
                      <c:ptCount val="1"/>
                    </c:strCache>
                  </c:strRef>
                </c:tx>
                <c:spPr>
                  <a:solidFill>
                    <a:schemeClr val="accent1">
                      <a:alpha val="50196"/>
                    </a:schemeClr>
                  </a:solidFill>
                  <a:ln w="25400">
                    <a:solidFill>
                      <a:schemeClr val="accent1"/>
                    </a:solidFill>
                    <a:prstDash val="sysDot"/>
                  </a:ln>
                  <a:effectLst/>
                </c:spPr>
                <c:cat>
                  <c:strRef>
                    <c:extLst>
                      <c:ex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c:ext uri="{02D57815-91ED-43cb-92C2-25804820EDAC}">
                        <c15:formulaRef>
                          <c15:sqref>Sheet1!$F$8:$F$11</c15:sqref>
                        </c15:formulaRef>
                      </c:ext>
                    </c:extLst>
                    <c:numCache>
                      <c:formatCode>General</c:formatCode>
                      <c:ptCount val="4"/>
                    </c:numCache>
                  </c:numRef>
                </c:val>
                <c:extLst>
                  <c:ext xmlns:c16="http://schemas.microsoft.com/office/drawing/2014/chart" uri="{C3380CC4-5D6E-409C-BE32-E72D297353CC}">
                    <c16:uniqueId val="{00000001-2B79-45CF-B6A5-967862FCFACD}"/>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Sheet1!$G$7</c15:sqref>
                        </c15:formulaRef>
                      </c:ext>
                    </c:extLst>
                    <c:strCache>
                      <c:ptCount val="1"/>
                      <c:pt idx="0">
                        <c:v>Rating</c:v>
                      </c:pt>
                    </c:strCache>
                  </c:strRef>
                </c:tx>
                <c:spPr>
                  <a:solidFill>
                    <a:schemeClr val="accent2">
                      <a:alpha val="50196"/>
                    </a:schemeClr>
                  </a:solidFill>
                  <a:ln w="25400">
                    <a:solidFill>
                      <a:schemeClr val="accent2"/>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Sheet1!$G$8:$G$11</c15:sqref>
                        </c15:formulaRef>
                      </c:ext>
                    </c:extLst>
                    <c:numCache>
                      <c:formatCode>General</c:formatCode>
                      <c:ptCount val="4"/>
                      <c:pt idx="0">
                        <c:v>3</c:v>
                      </c:pt>
                      <c:pt idx="1">
                        <c:v>2</c:v>
                      </c:pt>
                      <c:pt idx="2">
                        <c:v>3</c:v>
                      </c:pt>
                      <c:pt idx="3">
                        <c:v>4</c:v>
                      </c:pt>
                    </c:numCache>
                  </c:numRef>
                </c:val>
                <c:extLst xmlns:c15="http://schemas.microsoft.com/office/drawing/2012/chart">
                  <c:ext xmlns:c16="http://schemas.microsoft.com/office/drawing/2014/chart" uri="{C3380CC4-5D6E-409C-BE32-E72D297353CC}">
                    <c16:uniqueId val="{00000002-2B79-45CF-B6A5-967862FCFACD}"/>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Sheet1!$H$7</c15:sqref>
                        </c15:formulaRef>
                      </c:ext>
                    </c:extLst>
                    <c:strCache>
                      <c:ptCount val="1"/>
                      <c:pt idx="0">
                        <c:v>Maximum</c:v>
                      </c:pt>
                    </c:strCache>
                  </c:strRef>
                </c:tx>
                <c:spPr>
                  <a:solidFill>
                    <a:schemeClr val="accent3">
                      <a:alpha val="50196"/>
                    </a:schemeClr>
                  </a:solidFill>
                  <a:ln w="25400">
                    <a:solidFill>
                      <a:schemeClr val="accent3"/>
                    </a:solidFill>
                    <a:prstDash val="sysDot"/>
                  </a:ln>
                  <a:effectLst/>
                </c:spPr>
                <c:cat>
                  <c:strRef>
                    <c:extLst xmlns:c15="http://schemas.microsoft.com/office/drawing/2012/chart">
                      <c:ext xmlns:c15="http://schemas.microsoft.com/office/drawing/2012/chart" uri="{02D57815-91ED-43cb-92C2-25804820EDAC}">
                        <c15:formulaRef>
                          <c15:sqref>Sheet1!$E$8:$E$11</c15:sqref>
                        </c15:formulaRef>
                      </c:ext>
                    </c:extLst>
                    <c:strCache>
                      <c:ptCount val="4"/>
                      <c:pt idx="0">
                        <c:v>Waste management</c:v>
                      </c:pt>
                      <c:pt idx="1">
                        <c:v>Current waste uptake</c:v>
                      </c:pt>
                      <c:pt idx="2">
                        <c:v>Economy</c:v>
                      </c:pt>
                      <c:pt idx="3">
                        <c:v>Co-processing potential</c:v>
                      </c:pt>
                    </c:strCache>
                  </c:strRef>
                </c:cat>
                <c:val>
                  <c:numRef>
                    <c:extLst xmlns:c15="http://schemas.microsoft.com/office/drawing/2012/chart">
                      <c:ext xmlns:c15="http://schemas.microsoft.com/office/drawing/2012/chart" uri="{02D57815-91ED-43cb-92C2-25804820EDAC}">
                        <c15:formulaRef>
                          <c15:sqref>Sheet1!$H$8:$H$11</c15:sqref>
                        </c15:formulaRef>
                      </c:ext>
                    </c:extLst>
                    <c:numCache>
                      <c:formatCode>General</c:formatCode>
                      <c:ptCount val="4"/>
                      <c:pt idx="0">
                        <c:v>4</c:v>
                      </c:pt>
                      <c:pt idx="1">
                        <c:v>4</c:v>
                      </c:pt>
                      <c:pt idx="2">
                        <c:v>4</c:v>
                      </c:pt>
                      <c:pt idx="3">
                        <c:v>4</c:v>
                      </c:pt>
                    </c:numCache>
                  </c:numRef>
                </c:val>
                <c:extLst xmlns:c15="http://schemas.microsoft.com/office/drawing/2012/chart">
                  <c:ext xmlns:c16="http://schemas.microsoft.com/office/drawing/2014/chart" uri="{C3380CC4-5D6E-409C-BE32-E72D297353CC}">
                    <c16:uniqueId val="{00000003-2B79-45CF-B6A5-967862FCFACD}"/>
                  </c:ext>
                </c:extLst>
              </c15:ser>
            </c15:filteredRadarSeries>
          </c:ext>
        </c:extLst>
      </c:radarChart>
      <c:catAx>
        <c:axId val="846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84605952"/>
        <c:crosses val="autoZero"/>
        <c:auto val="1"/>
        <c:lblAlgn val="ctr"/>
        <c:lblOffset val="100"/>
        <c:noMultiLvlLbl val="0"/>
      </c:catAx>
      <c:valAx>
        <c:axId val="846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8460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2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2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2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2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2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2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6.e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image" Target="../media/image6.e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b="0">
                <a:solidFill>
                  <a:schemeClr val="tx1"/>
                </a:solidFill>
                <a:latin typeface="Arial" charset="0"/>
              </a:defRPr>
            </a:lvl1pPr>
          </a:lstStyle>
          <a:p>
            <a:endParaRPr lang="de-DE"/>
          </a:p>
        </p:txBody>
      </p:sp>
      <p:sp>
        <p:nvSpPr>
          <p:cNvPr id="10243" name="Rectangle 3"/>
          <p:cNvSpPr>
            <a:spLocks noGrp="1" noChangeArrowheads="1"/>
          </p:cNvSpPr>
          <p:nvPr>
            <p:ph type="dt" sz="quarter" idx="1"/>
          </p:nvPr>
        </p:nvSpPr>
        <p:spPr bwMode="auto">
          <a:xfrm>
            <a:off x="381897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tx1"/>
                </a:solidFill>
                <a:latin typeface="Arial" charset="0"/>
              </a:defRPr>
            </a:lvl1pPr>
          </a:lstStyle>
          <a:p>
            <a:endParaRPr lang="de-DE"/>
          </a:p>
        </p:txBody>
      </p:sp>
      <p:sp>
        <p:nvSpPr>
          <p:cNvPr id="10244" name="Rectangle 4"/>
          <p:cNvSpPr>
            <a:spLocks noGrp="1" noChangeArrowheads="1"/>
          </p:cNvSpPr>
          <p:nvPr>
            <p:ph type="ftr" sz="quarter" idx="2"/>
          </p:nvPr>
        </p:nvSpPr>
        <p:spPr bwMode="auto">
          <a:xfrm>
            <a:off x="0"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b="0">
                <a:solidFill>
                  <a:schemeClr val="tx1"/>
                </a:solidFill>
                <a:latin typeface="Arial" charset="0"/>
              </a:defRPr>
            </a:lvl1pPr>
          </a:lstStyle>
          <a:p>
            <a:endParaRPr lang="de-DE"/>
          </a:p>
        </p:txBody>
      </p:sp>
      <p:sp>
        <p:nvSpPr>
          <p:cNvPr id="10245" name="Rectangle 5"/>
          <p:cNvSpPr>
            <a:spLocks noGrp="1" noChangeArrowheads="1"/>
          </p:cNvSpPr>
          <p:nvPr>
            <p:ph type="sldNum" sz="quarter" idx="3"/>
          </p:nvPr>
        </p:nvSpPr>
        <p:spPr bwMode="auto">
          <a:xfrm>
            <a:off x="3818971"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b="0">
                <a:solidFill>
                  <a:schemeClr val="tx1"/>
                </a:solidFill>
                <a:latin typeface="Arial" charset="0"/>
              </a:defRPr>
            </a:lvl1pPr>
          </a:lstStyle>
          <a:p>
            <a:fld id="{A4373851-1F68-447A-BE13-E49440FAF70A}" type="slidenum">
              <a:rPr lang="de-DE"/>
              <a:pPr/>
              <a:t>‹Nº›</a:t>
            </a:fld>
            <a:endParaRPr lang="de-DE"/>
          </a:p>
        </p:txBody>
      </p:sp>
    </p:spTree>
    <p:extLst>
      <p:ext uri="{BB962C8B-B14F-4D97-AF65-F5344CB8AC3E}">
        <p14:creationId xmlns:p14="http://schemas.microsoft.com/office/powerpoint/2010/main" val="102801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b="0">
                <a:solidFill>
                  <a:schemeClr val="tx1"/>
                </a:solidFill>
                <a:latin typeface="Arial" charset="0"/>
              </a:defRPr>
            </a:lvl1pPr>
          </a:lstStyle>
          <a:p>
            <a:endParaRPr lang="de-DE"/>
          </a:p>
        </p:txBody>
      </p:sp>
      <p:sp>
        <p:nvSpPr>
          <p:cNvPr id="6147" name="Rectangle 3"/>
          <p:cNvSpPr>
            <a:spLocks noGrp="1" noChangeArrowheads="1"/>
          </p:cNvSpPr>
          <p:nvPr>
            <p:ph type="dt" idx="1"/>
          </p:nvPr>
        </p:nvSpPr>
        <p:spPr bwMode="auto">
          <a:xfrm>
            <a:off x="381897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tx1"/>
                </a:solidFill>
                <a:latin typeface="Arial" charset="0"/>
              </a:defRPr>
            </a:lvl1pPr>
          </a:lstStyle>
          <a:p>
            <a:endParaRPr lang="de-DE"/>
          </a:p>
        </p:txBody>
      </p:sp>
      <p:sp>
        <p:nvSpPr>
          <p:cNvPr id="6148"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4212" y="4689515"/>
            <a:ext cx="539369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150" name="Rectangle 6"/>
          <p:cNvSpPr>
            <a:spLocks noGrp="1" noChangeArrowheads="1"/>
          </p:cNvSpPr>
          <p:nvPr>
            <p:ph type="ftr" sz="quarter" idx="4"/>
          </p:nvPr>
        </p:nvSpPr>
        <p:spPr bwMode="auto">
          <a:xfrm>
            <a:off x="0"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b="0">
                <a:solidFill>
                  <a:schemeClr val="tx1"/>
                </a:solidFill>
                <a:latin typeface="Arial" charset="0"/>
              </a:defRPr>
            </a:lvl1pPr>
          </a:lstStyle>
          <a:p>
            <a:endParaRPr lang="de-DE"/>
          </a:p>
        </p:txBody>
      </p:sp>
      <p:sp>
        <p:nvSpPr>
          <p:cNvPr id="6151" name="Rectangle 7"/>
          <p:cNvSpPr>
            <a:spLocks noGrp="1" noChangeArrowheads="1"/>
          </p:cNvSpPr>
          <p:nvPr>
            <p:ph type="sldNum" sz="quarter" idx="5"/>
          </p:nvPr>
        </p:nvSpPr>
        <p:spPr bwMode="auto">
          <a:xfrm>
            <a:off x="3818971"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b="0">
                <a:solidFill>
                  <a:schemeClr val="tx1"/>
                </a:solidFill>
                <a:latin typeface="Arial" charset="0"/>
              </a:defRPr>
            </a:lvl1pPr>
          </a:lstStyle>
          <a:p>
            <a:fld id="{ADE7FAFD-12FB-4925-AA03-7DAA71D01CD7}" type="slidenum">
              <a:rPr lang="de-DE"/>
              <a:pPr/>
              <a:t>‹Nº›</a:t>
            </a:fld>
            <a:endParaRPr lang="de-DE"/>
          </a:p>
        </p:txBody>
      </p:sp>
    </p:spTree>
    <p:extLst>
      <p:ext uri="{BB962C8B-B14F-4D97-AF65-F5344CB8AC3E}">
        <p14:creationId xmlns:p14="http://schemas.microsoft.com/office/powerpoint/2010/main" val="4159111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7FAFD-12FB-4925-AA03-7DAA71D01CD7}" type="slidenum">
              <a:rPr lang="de-DE" smtClean="0"/>
              <a:pPr/>
              <a:t>12</a:t>
            </a:fld>
            <a:endParaRPr lang="de-DE"/>
          </a:p>
        </p:txBody>
      </p:sp>
    </p:spTree>
    <p:extLst>
      <p:ext uri="{BB962C8B-B14F-4D97-AF65-F5344CB8AC3E}">
        <p14:creationId xmlns:p14="http://schemas.microsoft.com/office/powerpoint/2010/main" val="363310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7FAFD-12FB-4925-AA03-7DAA71D01CD7}" type="slidenum">
              <a:rPr lang="de-DE" smtClean="0"/>
              <a:pPr/>
              <a:t>31</a:t>
            </a:fld>
            <a:endParaRPr lang="de-DE"/>
          </a:p>
        </p:txBody>
      </p:sp>
    </p:spTree>
    <p:extLst>
      <p:ext uri="{BB962C8B-B14F-4D97-AF65-F5344CB8AC3E}">
        <p14:creationId xmlns:p14="http://schemas.microsoft.com/office/powerpoint/2010/main" val="79718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7FAFD-12FB-4925-AA03-7DAA71D01CD7}" type="slidenum">
              <a:rPr lang="de-DE" smtClean="0"/>
              <a:pPr/>
              <a:t>52</a:t>
            </a:fld>
            <a:endParaRPr lang="de-DE" dirty="0"/>
          </a:p>
        </p:txBody>
      </p:sp>
    </p:spTree>
    <p:extLst>
      <p:ext uri="{BB962C8B-B14F-4D97-AF65-F5344CB8AC3E}">
        <p14:creationId xmlns:p14="http://schemas.microsoft.com/office/powerpoint/2010/main" val="138980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DE7FAFD-12FB-4925-AA03-7DAA71D01CD7}" type="slidenum">
              <a:rPr lang="de-DE" smtClean="0"/>
              <a:pPr/>
              <a:t>60</a:t>
            </a:fld>
            <a:endParaRPr lang="de-DE"/>
          </a:p>
        </p:txBody>
      </p:sp>
    </p:spTree>
    <p:extLst>
      <p:ext uri="{BB962C8B-B14F-4D97-AF65-F5344CB8AC3E}">
        <p14:creationId xmlns:p14="http://schemas.microsoft.com/office/powerpoint/2010/main" val="24458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2139950"/>
            <a:ext cx="5067300" cy="1462088"/>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3763963"/>
            <a:ext cx="5067300" cy="1931987"/>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89663"/>
            <a:ext cx="5067300" cy="665162"/>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dt" sz="quarter" idx="2"/>
          </p:nvPr>
        </p:nvSpPr>
        <p:spPr>
          <a:xfrm>
            <a:off x="3057525" y="5886450"/>
            <a:ext cx="5057775" cy="301625"/>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375120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9533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Datumsplatzhalter 2"/>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8" name="Fußzeilenplatzhalter 3"/>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9" name="Foliennummernplatzhalter 4"/>
          <p:cNvSpPr>
            <a:spLocks noGrp="1"/>
          </p:cNvSpPr>
          <p:nvPr>
            <p:ph type="sldNum" sz="quarter" idx="12"/>
          </p:nvPr>
        </p:nvSpPr>
        <p:spPr>
          <a:xfrm>
            <a:off x="0" y="6578600"/>
            <a:ext cx="1027113" cy="147638"/>
          </a:xfrm>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401311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Leaf">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33933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8" descr="Blatt_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 b="462"/>
          <a:stretch/>
        </p:blipFill>
        <p:spPr bwMode="auto">
          <a:xfrm>
            <a:off x="-7938" y="867570"/>
            <a:ext cx="9151938" cy="55557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Datumsplatzhalter 2"/>
          <p:cNvSpPr>
            <a:spLocks noGrp="1"/>
          </p:cNvSpPr>
          <p:nvPr>
            <p:ph type="dt" sz="half" idx="10"/>
          </p:nvPr>
        </p:nvSpPr>
        <p:spPr/>
        <p:txBody>
          <a:bodyPr/>
          <a:lstStyle>
            <a:lvl1pPr>
              <a:defRPr/>
            </a:lvl1pPr>
          </a:lstStyle>
          <a:p>
            <a:r>
              <a:rPr lang="en-US" noProof="0"/>
              <a:t>May 2017</a:t>
            </a:r>
            <a:endParaRPr lang="en-GB" noProof="0" dirty="0"/>
          </a:p>
        </p:txBody>
      </p:sp>
      <p:sp>
        <p:nvSpPr>
          <p:cNvPr id="4" name="Fußzeilenplatzhalter 3"/>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92497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eaf_smal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Inhaltsplatzhalter 2"/>
          <p:cNvSpPr>
            <a:spLocks noGrp="1"/>
          </p:cNvSpPr>
          <p:nvPr>
            <p:ph idx="1"/>
          </p:nvPr>
        </p:nvSpPr>
        <p:spPr>
          <a:xfrm>
            <a:off x="3667126" y="1192213"/>
            <a:ext cx="5005388" cy="480377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pic>
        <p:nvPicPr>
          <p:cNvPr id="7" name="Picture 7" descr="Blatt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4" y="1192213"/>
            <a:ext cx="3048001"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95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noProof="0"/>
              <a:t>May 2017</a:t>
            </a:r>
            <a:endParaRPr lang="en-GB" noProof="0" dirty="0"/>
          </a:p>
        </p:txBody>
      </p:sp>
      <p:sp>
        <p:nvSpPr>
          <p:cNvPr id="4" name="Fußzeilenplatzhalter 3"/>
          <p:cNvSpPr>
            <a:spLocks noGrp="1"/>
          </p:cNvSpPr>
          <p:nvPr>
            <p:ph type="ftr" sz="quarter" idx="11"/>
          </p:nvPr>
        </p:nvSpPr>
        <p:spPr/>
        <p:txBody>
          <a:body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Tree>
    <p:extLst>
      <p:ext uri="{BB962C8B-B14F-4D97-AF65-F5344CB8AC3E}">
        <p14:creationId xmlns:p14="http://schemas.microsoft.com/office/powerpoint/2010/main" val="244459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sche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Colours</a:t>
            </a:r>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grpSp>
        <p:nvGrpSpPr>
          <p:cNvPr id="70" name="Group 130"/>
          <p:cNvGrpSpPr>
            <a:grpSpLocks/>
          </p:cNvGrpSpPr>
          <p:nvPr userDrawn="1"/>
        </p:nvGrpSpPr>
        <p:grpSpPr bwMode="auto">
          <a:xfrm>
            <a:off x="466725" y="1282491"/>
            <a:ext cx="6178550" cy="4735512"/>
            <a:chOff x="268" y="897"/>
            <a:chExt cx="3892" cy="2983"/>
          </a:xfrm>
        </p:grpSpPr>
        <p:sp>
          <p:nvSpPr>
            <p:cNvPr id="71" name="Rectangle 129"/>
            <p:cNvSpPr>
              <a:spLocks noChangeArrowheads="1"/>
            </p:cNvSpPr>
            <p:nvPr/>
          </p:nvSpPr>
          <p:spPr bwMode="auto">
            <a:xfrm>
              <a:off x="268" y="897"/>
              <a:ext cx="3892" cy="2983"/>
            </a:xfrm>
            <a:prstGeom prst="rect">
              <a:avLst/>
            </a:prstGeom>
            <a:solidFill>
              <a:srgbClr val="E8E8E8"/>
            </a:solidFill>
            <a:ln w="9525" algn="ctr">
              <a:solidFill>
                <a:srgbClr val="7AB8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72" name="Rectangle 3"/>
            <p:cNvSpPr>
              <a:spLocks noChangeArrowheads="1"/>
            </p:cNvSpPr>
            <p:nvPr/>
          </p:nvSpPr>
          <p:spPr bwMode="auto">
            <a:xfrm>
              <a:off x="372" y="990"/>
              <a:ext cx="569" cy="569"/>
            </a:xfrm>
            <a:prstGeom prst="rect">
              <a:avLst/>
            </a:prstGeom>
            <a:solidFill>
              <a:srgbClr val="0039A6"/>
            </a:solidFill>
            <a:ln w="9525" algn="ctr">
              <a:solidFill>
                <a:srgbClr val="0039A6"/>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286 C</a:t>
              </a:r>
            </a:p>
          </p:txBody>
        </p:sp>
        <p:sp>
          <p:nvSpPr>
            <p:cNvPr id="73" name="Rectangle 4"/>
            <p:cNvSpPr>
              <a:spLocks noChangeArrowheads="1"/>
            </p:cNvSpPr>
            <p:nvPr/>
          </p:nvSpPr>
          <p:spPr bwMode="auto">
            <a:xfrm>
              <a:off x="372" y="1618"/>
              <a:ext cx="569" cy="172"/>
            </a:xfrm>
            <a:prstGeom prst="rect">
              <a:avLst/>
            </a:prstGeom>
            <a:solidFill>
              <a:srgbClr val="3361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4" name="Rectangle 5"/>
            <p:cNvSpPr>
              <a:spLocks noChangeArrowheads="1"/>
            </p:cNvSpPr>
            <p:nvPr/>
          </p:nvSpPr>
          <p:spPr bwMode="auto">
            <a:xfrm>
              <a:off x="372" y="1790"/>
              <a:ext cx="569" cy="172"/>
            </a:xfrm>
            <a:prstGeom prst="rect">
              <a:avLst/>
            </a:prstGeom>
            <a:solidFill>
              <a:srgbClr val="6688C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75" name="Rectangle 6"/>
            <p:cNvSpPr>
              <a:spLocks noChangeArrowheads="1"/>
            </p:cNvSpPr>
            <p:nvPr/>
          </p:nvSpPr>
          <p:spPr bwMode="auto">
            <a:xfrm>
              <a:off x="372" y="1961"/>
              <a:ext cx="569" cy="172"/>
            </a:xfrm>
            <a:prstGeom prst="rect">
              <a:avLst/>
            </a:prstGeom>
            <a:solidFill>
              <a:srgbClr val="99B0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76" name="Rectangle 7"/>
            <p:cNvSpPr>
              <a:spLocks noChangeArrowheads="1"/>
            </p:cNvSpPr>
            <p:nvPr/>
          </p:nvSpPr>
          <p:spPr bwMode="auto">
            <a:xfrm>
              <a:off x="372" y="2131"/>
              <a:ext cx="569" cy="172"/>
            </a:xfrm>
            <a:prstGeom prst="rect">
              <a:avLst/>
            </a:prstGeom>
            <a:solidFill>
              <a:srgbClr val="CCD7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77" name="Rectangle 8"/>
            <p:cNvSpPr>
              <a:spLocks noChangeArrowheads="1"/>
            </p:cNvSpPr>
            <p:nvPr/>
          </p:nvSpPr>
          <p:spPr bwMode="auto">
            <a:xfrm>
              <a:off x="997" y="990"/>
              <a:ext cx="569" cy="569"/>
            </a:xfrm>
            <a:prstGeom prst="rect">
              <a:avLst/>
            </a:prstGeom>
            <a:solidFill>
              <a:srgbClr val="7AB800"/>
            </a:solidFill>
            <a:ln w="9525" algn="ctr">
              <a:solidFill>
                <a:srgbClr val="7AB8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376 C</a:t>
              </a:r>
            </a:p>
          </p:txBody>
        </p:sp>
        <p:sp>
          <p:nvSpPr>
            <p:cNvPr id="78" name="Rectangle 9"/>
            <p:cNvSpPr>
              <a:spLocks noChangeArrowheads="1"/>
            </p:cNvSpPr>
            <p:nvPr/>
          </p:nvSpPr>
          <p:spPr bwMode="auto">
            <a:xfrm>
              <a:off x="997" y="1618"/>
              <a:ext cx="569" cy="172"/>
            </a:xfrm>
            <a:prstGeom prst="rect">
              <a:avLst/>
            </a:prstGeom>
            <a:solidFill>
              <a:srgbClr val="95C6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9" name="Rectangle 10"/>
            <p:cNvSpPr>
              <a:spLocks noChangeArrowheads="1"/>
            </p:cNvSpPr>
            <p:nvPr/>
          </p:nvSpPr>
          <p:spPr bwMode="auto">
            <a:xfrm>
              <a:off x="997" y="1790"/>
              <a:ext cx="569" cy="172"/>
            </a:xfrm>
            <a:prstGeom prst="rect">
              <a:avLst/>
            </a:prstGeom>
            <a:solidFill>
              <a:srgbClr val="AFD4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0" name="Rectangle 11"/>
            <p:cNvSpPr>
              <a:spLocks noChangeArrowheads="1"/>
            </p:cNvSpPr>
            <p:nvPr/>
          </p:nvSpPr>
          <p:spPr bwMode="auto">
            <a:xfrm>
              <a:off x="997" y="1961"/>
              <a:ext cx="569" cy="172"/>
            </a:xfrm>
            <a:prstGeom prst="rect">
              <a:avLst/>
            </a:prstGeom>
            <a:solidFill>
              <a:srgbClr val="CAE3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1" name="Rectangle 12"/>
            <p:cNvSpPr>
              <a:spLocks noChangeArrowheads="1"/>
            </p:cNvSpPr>
            <p:nvPr/>
          </p:nvSpPr>
          <p:spPr bwMode="auto">
            <a:xfrm>
              <a:off x="997" y="2131"/>
              <a:ext cx="569" cy="172"/>
            </a:xfrm>
            <a:prstGeom prst="rect">
              <a:avLst/>
            </a:prstGeom>
            <a:solidFill>
              <a:srgbClr val="E4F1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2" name="Rectangle 13"/>
            <p:cNvSpPr>
              <a:spLocks noChangeArrowheads="1"/>
            </p:cNvSpPr>
            <p:nvPr/>
          </p:nvSpPr>
          <p:spPr bwMode="auto">
            <a:xfrm>
              <a:off x="1619" y="990"/>
              <a:ext cx="569" cy="569"/>
            </a:xfrm>
            <a:prstGeom prst="rect">
              <a:avLst/>
            </a:prstGeom>
            <a:solidFill>
              <a:srgbClr val="8B8D8E"/>
            </a:solidFill>
            <a:ln w="9525" algn="ctr">
              <a:solidFill>
                <a:srgbClr val="8B8D8E"/>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Cool </a:t>
              </a:r>
              <a:r>
                <a:rPr kumimoji="0" lang="en-GB" sz="1200" b="0" i="0" u="none" strike="noStrike" kern="0" cap="none" spc="0" normalizeH="0" baseline="0" noProof="0" dirty="0" err="1">
                  <a:ln>
                    <a:noFill/>
                  </a:ln>
                  <a:solidFill>
                    <a:srgbClr val="FFFFFF"/>
                  </a:solidFill>
                  <a:effectLst/>
                  <a:uLnTx/>
                  <a:uFillTx/>
                </a:rPr>
                <a:t>Gray</a:t>
              </a:r>
              <a:endParaRPr kumimoji="0" lang="en-GB" sz="12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 C</a:t>
              </a:r>
            </a:p>
          </p:txBody>
        </p:sp>
        <p:sp>
          <p:nvSpPr>
            <p:cNvPr id="83" name="Rectangle 14"/>
            <p:cNvSpPr>
              <a:spLocks noChangeArrowheads="1"/>
            </p:cNvSpPr>
            <p:nvPr/>
          </p:nvSpPr>
          <p:spPr bwMode="auto">
            <a:xfrm>
              <a:off x="1619" y="1618"/>
              <a:ext cx="569" cy="172"/>
            </a:xfrm>
            <a:prstGeom prst="rect">
              <a:avLst/>
            </a:prstGeom>
            <a:solidFill>
              <a:srgbClr val="A2A4A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4" name="Rectangle 15"/>
            <p:cNvSpPr>
              <a:spLocks noChangeArrowheads="1"/>
            </p:cNvSpPr>
            <p:nvPr/>
          </p:nvSpPr>
          <p:spPr bwMode="auto">
            <a:xfrm>
              <a:off x="1619" y="1790"/>
              <a:ext cx="569" cy="172"/>
            </a:xfrm>
            <a:prstGeom prst="rect">
              <a:avLst/>
            </a:prstGeom>
            <a:solidFill>
              <a:srgbClr val="B9BBB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5" name="Rectangle 16"/>
            <p:cNvSpPr>
              <a:spLocks noChangeArrowheads="1"/>
            </p:cNvSpPr>
            <p:nvPr/>
          </p:nvSpPr>
          <p:spPr bwMode="auto">
            <a:xfrm>
              <a:off x="1619" y="1961"/>
              <a:ext cx="569" cy="172"/>
            </a:xfrm>
            <a:prstGeom prst="rect">
              <a:avLst/>
            </a:prstGeom>
            <a:solidFill>
              <a:srgbClr val="D1D1D2"/>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6" name="Rectangle 17"/>
            <p:cNvSpPr>
              <a:spLocks noChangeArrowheads="1"/>
            </p:cNvSpPr>
            <p:nvPr/>
          </p:nvSpPr>
          <p:spPr bwMode="auto">
            <a:xfrm>
              <a:off x="1619" y="2131"/>
              <a:ext cx="569" cy="172"/>
            </a:xfrm>
            <a:prstGeom prst="rect">
              <a:avLst/>
            </a:prstGeom>
            <a:solidFill>
              <a:srgbClr val="E8E8E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7" name="Rectangle 18"/>
            <p:cNvSpPr>
              <a:spLocks noChangeArrowheads="1"/>
            </p:cNvSpPr>
            <p:nvPr/>
          </p:nvSpPr>
          <p:spPr bwMode="auto">
            <a:xfrm>
              <a:off x="2238" y="990"/>
              <a:ext cx="569" cy="569"/>
            </a:xfrm>
            <a:prstGeom prst="rect">
              <a:avLst/>
            </a:prstGeom>
            <a:solidFill>
              <a:srgbClr val="C60C30"/>
            </a:solidFill>
            <a:ln w="9525" algn="ctr">
              <a:solidFill>
                <a:srgbClr val="C60C3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186 C</a:t>
              </a:r>
            </a:p>
          </p:txBody>
        </p:sp>
        <p:sp>
          <p:nvSpPr>
            <p:cNvPr id="88" name="Rectangle 19"/>
            <p:cNvSpPr>
              <a:spLocks noChangeArrowheads="1"/>
            </p:cNvSpPr>
            <p:nvPr/>
          </p:nvSpPr>
          <p:spPr bwMode="auto">
            <a:xfrm>
              <a:off x="2238" y="1618"/>
              <a:ext cx="569" cy="172"/>
            </a:xfrm>
            <a:prstGeom prst="rect">
              <a:avLst/>
            </a:prstGeom>
            <a:solidFill>
              <a:srgbClr val="D13D5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9" name="Rectangle 20"/>
            <p:cNvSpPr>
              <a:spLocks noChangeArrowheads="1"/>
            </p:cNvSpPr>
            <p:nvPr/>
          </p:nvSpPr>
          <p:spPr bwMode="auto">
            <a:xfrm>
              <a:off x="2238" y="1790"/>
              <a:ext cx="569" cy="172"/>
            </a:xfrm>
            <a:prstGeom prst="rect">
              <a:avLst/>
            </a:prstGeom>
            <a:solidFill>
              <a:srgbClr val="DD6D8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0" name="Rectangle 21"/>
            <p:cNvSpPr>
              <a:spLocks noChangeArrowheads="1"/>
            </p:cNvSpPr>
            <p:nvPr/>
          </p:nvSpPr>
          <p:spPr bwMode="auto">
            <a:xfrm>
              <a:off x="2238" y="1961"/>
              <a:ext cx="569" cy="172"/>
            </a:xfrm>
            <a:prstGeom prst="rect">
              <a:avLst/>
            </a:prstGeom>
            <a:solidFill>
              <a:srgbClr val="E89EA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1" name="Rectangle 22"/>
            <p:cNvSpPr>
              <a:spLocks noChangeArrowheads="1"/>
            </p:cNvSpPr>
            <p:nvPr/>
          </p:nvSpPr>
          <p:spPr bwMode="auto">
            <a:xfrm>
              <a:off x="2238" y="2131"/>
              <a:ext cx="569" cy="172"/>
            </a:xfrm>
            <a:prstGeom prst="rect">
              <a:avLst/>
            </a:prstGeom>
            <a:solidFill>
              <a:srgbClr val="F4CED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2" name="Rectangle 23"/>
            <p:cNvSpPr>
              <a:spLocks noChangeArrowheads="1"/>
            </p:cNvSpPr>
            <p:nvPr/>
          </p:nvSpPr>
          <p:spPr bwMode="auto">
            <a:xfrm>
              <a:off x="2859" y="990"/>
              <a:ext cx="569" cy="569"/>
            </a:xfrm>
            <a:prstGeom prst="rect">
              <a:avLst/>
            </a:prstGeom>
            <a:solidFill>
              <a:srgbClr val="FF7000"/>
            </a:solidFill>
            <a:ln w="9525" algn="ctr">
              <a:solidFill>
                <a:srgbClr val="FF70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152 C</a:t>
              </a:r>
            </a:p>
          </p:txBody>
        </p:sp>
        <p:sp>
          <p:nvSpPr>
            <p:cNvPr id="93" name="Rectangle 24"/>
            <p:cNvSpPr>
              <a:spLocks noChangeArrowheads="1"/>
            </p:cNvSpPr>
            <p:nvPr/>
          </p:nvSpPr>
          <p:spPr bwMode="auto">
            <a:xfrm>
              <a:off x="2859" y="1618"/>
              <a:ext cx="569" cy="172"/>
            </a:xfrm>
            <a:prstGeom prst="rect">
              <a:avLst/>
            </a:prstGeom>
            <a:solidFill>
              <a:srgbClr val="FF8D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4" name="Rectangle 25"/>
            <p:cNvSpPr>
              <a:spLocks noChangeArrowheads="1"/>
            </p:cNvSpPr>
            <p:nvPr/>
          </p:nvSpPr>
          <p:spPr bwMode="auto">
            <a:xfrm>
              <a:off x="2859" y="1790"/>
              <a:ext cx="569" cy="172"/>
            </a:xfrm>
            <a:prstGeom prst="rect">
              <a:avLst/>
            </a:prstGeom>
            <a:solidFill>
              <a:srgbClr val="FFA9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5" name="Rectangle 26"/>
            <p:cNvSpPr>
              <a:spLocks noChangeArrowheads="1"/>
            </p:cNvSpPr>
            <p:nvPr/>
          </p:nvSpPr>
          <p:spPr bwMode="auto">
            <a:xfrm>
              <a:off x="2859" y="1961"/>
              <a:ext cx="569" cy="172"/>
            </a:xfrm>
            <a:prstGeom prst="rect">
              <a:avLst/>
            </a:prstGeom>
            <a:solidFill>
              <a:srgbClr val="FFC6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6" name="Rectangle 27"/>
            <p:cNvSpPr>
              <a:spLocks noChangeArrowheads="1"/>
            </p:cNvSpPr>
            <p:nvPr/>
          </p:nvSpPr>
          <p:spPr bwMode="auto">
            <a:xfrm>
              <a:off x="2859" y="2131"/>
              <a:ext cx="569" cy="172"/>
            </a:xfrm>
            <a:prstGeom prst="rect">
              <a:avLst/>
            </a:prstGeom>
            <a:solidFill>
              <a:srgbClr val="FFE2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7" name="Rectangle 28"/>
            <p:cNvSpPr>
              <a:spLocks noChangeArrowheads="1"/>
            </p:cNvSpPr>
            <p:nvPr/>
          </p:nvSpPr>
          <p:spPr bwMode="auto">
            <a:xfrm>
              <a:off x="3478" y="990"/>
              <a:ext cx="569" cy="569"/>
            </a:xfrm>
            <a:prstGeom prst="rect">
              <a:avLst/>
            </a:prstGeom>
            <a:solidFill>
              <a:srgbClr val="EAAB00"/>
            </a:solidFill>
            <a:ln w="9525" algn="ctr">
              <a:solidFill>
                <a:srgbClr val="EAAB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124 C</a:t>
              </a:r>
            </a:p>
          </p:txBody>
        </p:sp>
        <p:sp>
          <p:nvSpPr>
            <p:cNvPr id="98" name="Rectangle 29"/>
            <p:cNvSpPr>
              <a:spLocks noChangeArrowheads="1"/>
            </p:cNvSpPr>
            <p:nvPr/>
          </p:nvSpPr>
          <p:spPr bwMode="auto">
            <a:xfrm>
              <a:off x="3478" y="1618"/>
              <a:ext cx="569" cy="172"/>
            </a:xfrm>
            <a:prstGeom prst="rect">
              <a:avLst/>
            </a:prstGeom>
            <a:solidFill>
              <a:srgbClr val="EEBC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9" name="Rectangle 30"/>
            <p:cNvSpPr>
              <a:spLocks noChangeArrowheads="1"/>
            </p:cNvSpPr>
            <p:nvPr/>
          </p:nvSpPr>
          <p:spPr bwMode="auto">
            <a:xfrm>
              <a:off x="3478" y="1790"/>
              <a:ext cx="569" cy="172"/>
            </a:xfrm>
            <a:prstGeom prst="rect">
              <a:avLst/>
            </a:prstGeom>
            <a:solidFill>
              <a:srgbClr val="F3CD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0" name="Rectangle 31"/>
            <p:cNvSpPr>
              <a:spLocks noChangeArrowheads="1"/>
            </p:cNvSpPr>
            <p:nvPr/>
          </p:nvSpPr>
          <p:spPr bwMode="auto">
            <a:xfrm>
              <a:off x="3478" y="1961"/>
              <a:ext cx="569" cy="172"/>
            </a:xfrm>
            <a:prstGeom prst="rect">
              <a:avLst/>
            </a:prstGeom>
            <a:solidFill>
              <a:srgbClr val="F7DD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1" name="Rectangle 32"/>
            <p:cNvSpPr>
              <a:spLocks noChangeArrowheads="1"/>
            </p:cNvSpPr>
            <p:nvPr/>
          </p:nvSpPr>
          <p:spPr bwMode="auto">
            <a:xfrm>
              <a:off x="3478" y="2131"/>
              <a:ext cx="569" cy="172"/>
            </a:xfrm>
            <a:prstGeom prst="rect">
              <a:avLst/>
            </a:prstGeom>
            <a:solidFill>
              <a:srgbClr val="FBEE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2" name="Rectangle 33"/>
            <p:cNvSpPr>
              <a:spLocks noChangeArrowheads="1"/>
            </p:cNvSpPr>
            <p:nvPr/>
          </p:nvSpPr>
          <p:spPr bwMode="auto">
            <a:xfrm>
              <a:off x="372" y="2467"/>
              <a:ext cx="569" cy="569"/>
            </a:xfrm>
            <a:prstGeom prst="rect">
              <a:avLst/>
            </a:prstGeom>
            <a:solidFill>
              <a:srgbClr val="C50084"/>
            </a:solidFill>
            <a:ln w="9525" algn="ctr">
              <a:solidFill>
                <a:srgbClr val="C50084"/>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233 C</a:t>
              </a:r>
            </a:p>
          </p:txBody>
        </p:sp>
        <p:sp>
          <p:nvSpPr>
            <p:cNvPr id="103" name="Rectangle 34"/>
            <p:cNvSpPr>
              <a:spLocks noChangeArrowheads="1"/>
            </p:cNvSpPr>
            <p:nvPr/>
          </p:nvSpPr>
          <p:spPr bwMode="auto">
            <a:xfrm>
              <a:off x="372" y="3095"/>
              <a:ext cx="569" cy="172"/>
            </a:xfrm>
            <a:prstGeom prst="rect">
              <a:avLst/>
            </a:prstGeom>
            <a:solidFill>
              <a:srgbClr val="D1339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4" name="Rectangle 35"/>
            <p:cNvSpPr>
              <a:spLocks noChangeArrowheads="1"/>
            </p:cNvSpPr>
            <p:nvPr/>
          </p:nvSpPr>
          <p:spPr bwMode="auto">
            <a:xfrm>
              <a:off x="372" y="3267"/>
              <a:ext cx="569" cy="172"/>
            </a:xfrm>
            <a:prstGeom prst="rect">
              <a:avLst/>
            </a:prstGeom>
            <a:solidFill>
              <a:srgbClr val="DC66B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5" name="Rectangle 36"/>
            <p:cNvSpPr>
              <a:spLocks noChangeArrowheads="1"/>
            </p:cNvSpPr>
            <p:nvPr/>
          </p:nvSpPr>
          <p:spPr bwMode="auto">
            <a:xfrm>
              <a:off x="372" y="3438"/>
              <a:ext cx="569" cy="172"/>
            </a:xfrm>
            <a:prstGeom prst="rect">
              <a:avLst/>
            </a:prstGeom>
            <a:solidFill>
              <a:srgbClr val="E899CE"/>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6" name="Rectangle 37"/>
            <p:cNvSpPr>
              <a:spLocks noChangeArrowheads="1"/>
            </p:cNvSpPr>
            <p:nvPr/>
          </p:nvSpPr>
          <p:spPr bwMode="auto">
            <a:xfrm>
              <a:off x="372" y="3608"/>
              <a:ext cx="569" cy="172"/>
            </a:xfrm>
            <a:prstGeom prst="rect">
              <a:avLst/>
            </a:prstGeom>
            <a:solidFill>
              <a:srgbClr val="F4CCE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7" name="Rectangle 38"/>
            <p:cNvSpPr>
              <a:spLocks noChangeArrowheads="1"/>
            </p:cNvSpPr>
            <p:nvPr/>
          </p:nvSpPr>
          <p:spPr bwMode="auto">
            <a:xfrm>
              <a:off x="997" y="2467"/>
              <a:ext cx="569" cy="569"/>
            </a:xfrm>
            <a:prstGeom prst="rect">
              <a:avLst/>
            </a:prstGeom>
            <a:solidFill>
              <a:srgbClr val="722EA5"/>
            </a:solidFill>
            <a:ln w="9525" algn="ctr">
              <a:solidFill>
                <a:srgbClr val="722EA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527 C</a:t>
              </a:r>
            </a:p>
          </p:txBody>
        </p:sp>
        <p:sp>
          <p:nvSpPr>
            <p:cNvPr id="108" name="Rectangle 39"/>
            <p:cNvSpPr>
              <a:spLocks noChangeArrowheads="1"/>
            </p:cNvSpPr>
            <p:nvPr/>
          </p:nvSpPr>
          <p:spPr bwMode="auto">
            <a:xfrm>
              <a:off x="997" y="3095"/>
              <a:ext cx="569" cy="172"/>
            </a:xfrm>
            <a:prstGeom prst="rect">
              <a:avLst/>
            </a:prstGeom>
            <a:solidFill>
              <a:srgbClr val="8E58B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9" name="Rectangle 40"/>
            <p:cNvSpPr>
              <a:spLocks noChangeArrowheads="1"/>
            </p:cNvSpPr>
            <p:nvPr/>
          </p:nvSpPr>
          <p:spPr bwMode="auto">
            <a:xfrm>
              <a:off x="997" y="3267"/>
              <a:ext cx="569" cy="172"/>
            </a:xfrm>
            <a:prstGeom prst="rect">
              <a:avLst/>
            </a:prstGeom>
            <a:solidFill>
              <a:srgbClr val="AA82C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0" name="Rectangle 41"/>
            <p:cNvSpPr>
              <a:spLocks noChangeArrowheads="1"/>
            </p:cNvSpPr>
            <p:nvPr/>
          </p:nvSpPr>
          <p:spPr bwMode="auto">
            <a:xfrm>
              <a:off x="997" y="3438"/>
              <a:ext cx="569" cy="172"/>
            </a:xfrm>
            <a:prstGeom prst="rect">
              <a:avLst/>
            </a:prstGeom>
            <a:solidFill>
              <a:srgbClr val="C7AB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1" name="Rectangle 42"/>
            <p:cNvSpPr>
              <a:spLocks noChangeArrowheads="1"/>
            </p:cNvSpPr>
            <p:nvPr/>
          </p:nvSpPr>
          <p:spPr bwMode="auto">
            <a:xfrm>
              <a:off x="997" y="3608"/>
              <a:ext cx="569" cy="172"/>
            </a:xfrm>
            <a:prstGeom prst="rect">
              <a:avLst/>
            </a:prstGeom>
            <a:solidFill>
              <a:srgbClr val="E3D5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2" name="Rectangle 43"/>
            <p:cNvSpPr>
              <a:spLocks noChangeArrowheads="1"/>
            </p:cNvSpPr>
            <p:nvPr/>
          </p:nvSpPr>
          <p:spPr bwMode="auto">
            <a:xfrm>
              <a:off x="1619" y="2467"/>
              <a:ext cx="569" cy="569"/>
            </a:xfrm>
            <a:prstGeom prst="rect">
              <a:avLst/>
            </a:prstGeom>
            <a:solidFill>
              <a:srgbClr val="241773"/>
            </a:solidFill>
            <a:ln w="9525" algn="ctr">
              <a:solidFill>
                <a:srgbClr val="241773"/>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273 C</a:t>
              </a:r>
            </a:p>
          </p:txBody>
        </p:sp>
        <p:sp>
          <p:nvSpPr>
            <p:cNvPr id="113" name="Rectangle 44"/>
            <p:cNvSpPr>
              <a:spLocks noChangeArrowheads="1"/>
            </p:cNvSpPr>
            <p:nvPr/>
          </p:nvSpPr>
          <p:spPr bwMode="auto">
            <a:xfrm>
              <a:off x="1619" y="3095"/>
              <a:ext cx="569" cy="172"/>
            </a:xfrm>
            <a:prstGeom prst="rect">
              <a:avLst/>
            </a:prstGeom>
            <a:solidFill>
              <a:srgbClr val="50458F"/>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4" name="Rectangle 45"/>
            <p:cNvSpPr>
              <a:spLocks noChangeArrowheads="1"/>
            </p:cNvSpPr>
            <p:nvPr/>
          </p:nvSpPr>
          <p:spPr bwMode="auto">
            <a:xfrm>
              <a:off x="1619" y="3267"/>
              <a:ext cx="569" cy="172"/>
            </a:xfrm>
            <a:prstGeom prst="rect">
              <a:avLst/>
            </a:prstGeom>
            <a:solidFill>
              <a:srgbClr val="7C74A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5" name="Rectangle 46"/>
            <p:cNvSpPr>
              <a:spLocks noChangeArrowheads="1"/>
            </p:cNvSpPr>
            <p:nvPr/>
          </p:nvSpPr>
          <p:spPr bwMode="auto">
            <a:xfrm>
              <a:off x="1619" y="3438"/>
              <a:ext cx="569" cy="172"/>
            </a:xfrm>
            <a:prstGeom prst="rect">
              <a:avLst/>
            </a:prstGeom>
            <a:solidFill>
              <a:srgbClr val="A7A2C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6" name="Rectangle 47"/>
            <p:cNvSpPr>
              <a:spLocks noChangeArrowheads="1"/>
            </p:cNvSpPr>
            <p:nvPr/>
          </p:nvSpPr>
          <p:spPr bwMode="auto">
            <a:xfrm>
              <a:off x="1619" y="3608"/>
              <a:ext cx="569" cy="172"/>
            </a:xfrm>
            <a:prstGeom prst="rect">
              <a:avLst/>
            </a:prstGeom>
            <a:solidFill>
              <a:srgbClr val="D3D1E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7" name="Rectangle 48"/>
            <p:cNvSpPr>
              <a:spLocks noChangeArrowheads="1"/>
            </p:cNvSpPr>
            <p:nvPr/>
          </p:nvSpPr>
          <p:spPr bwMode="auto">
            <a:xfrm>
              <a:off x="2238" y="2467"/>
              <a:ext cx="569" cy="569"/>
            </a:xfrm>
            <a:prstGeom prst="rect">
              <a:avLst/>
            </a:prstGeom>
            <a:solidFill>
              <a:srgbClr val="008B95"/>
            </a:solidFill>
            <a:ln w="9525" algn="ctr">
              <a:solidFill>
                <a:srgbClr val="008B9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321 C</a:t>
              </a:r>
            </a:p>
          </p:txBody>
        </p:sp>
        <p:sp>
          <p:nvSpPr>
            <p:cNvPr id="118" name="Rectangle 49"/>
            <p:cNvSpPr>
              <a:spLocks noChangeArrowheads="1"/>
            </p:cNvSpPr>
            <p:nvPr/>
          </p:nvSpPr>
          <p:spPr bwMode="auto">
            <a:xfrm>
              <a:off x="2238" y="3095"/>
              <a:ext cx="569" cy="172"/>
            </a:xfrm>
            <a:prstGeom prst="rect">
              <a:avLst/>
            </a:prstGeom>
            <a:solidFill>
              <a:srgbClr val="33A2A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9" name="Rectangle 50"/>
            <p:cNvSpPr>
              <a:spLocks noChangeArrowheads="1"/>
            </p:cNvSpPr>
            <p:nvPr/>
          </p:nvSpPr>
          <p:spPr bwMode="auto">
            <a:xfrm>
              <a:off x="2238" y="3267"/>
              <a:ext cx="569" cy="172"/>
            </a:xfrm>
            <a:prstGeom prst="rect">
              <a:avLst/>
            </a:prstGeom>
            <a:solidFill>
              <a:srgbClr val="66B9C0"/>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0" name="Rectangle 51"/>
            <p:cNvSpPr>
              <a:spLocks noChangeArrowheads="1"/>
            </p:cNvSpPr>
            <p:nvPr/>
          </p:nvSpPr>
          <p:spPr bwMode="auto">
            <a:xfrm>
              <a:off x="2238" y="3438"/>
              <a:ext cx="569" cy="172"/>
            </a:xfrm>
            <a:prstGeom prst="rect">
              <a:avLst/>
            </a:prstGeom>
            <a:solidFill>
              <a:srgbClr val="99D1D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1" name="Rectangle 52"/>
            <p:cNvSpPr>
              <a:spLocks noChangeArrowheads="1"/>
            </p:cNvSpPr>
            <p:nvPr/>
          </p:nvSpPr>
          <p:spPr bwMode="auto">
            <a:xfrm>
              <a:off x="2238" y="3608"/>
              <a:ext cx="569" cy="172"/>
            </a:xfrm>
            <a:prstGeom prst="rect">
              <a:avLst/>
            </a:prstGeom>
            <a:solidFill>
              <a:srgbClr val="CCE8E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2" name="Rectangle 53"/>
            <p:cNvSpPr>
              <a:spLocks noChangeArrowheads="1"/>
            </p:cNvSpPr>
            <p:nvPr/>
          </p:nvSpPr>
          <p:spPr bwMode="auto">
            <a:xfrm>
              <a:off x="2859" y="2467"/>
              <a:ext cx="569" cy="569"/>
            </a:xfrm>
            <a:prstGeom prst="rect">
              <a:avLst/>
            </a:prstGeom>
            <a:solidFill>
              <a:srgbClr val="007A4D"/>
            </a:solidFill>
            <a:ln w="9525" algn="ctr">
              <a:solidFill>
                <a:srgbClr val="007A4D"/>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3415 C</a:t>
              </a:r>
            </a:p>
          </p:txBody>
        </p:sp>
        <p:sp>
          <p:nvSpPr>
            <p:cNvPr id="123" name="Rectangle 54"/>
            <p:cNvSpPr>
              <a:spLocks noChangeArrowheads="1"/>
            </p:cNvSpPr>
            <p:nvPr/>
          </p:nvSpPr>
          <p:spPr bwMode="auto">
            <a:xfrm>
              <a:off x="2859" y="3095"/>
              <a:ext cx="569" cy="172"/>
            </a:xfrm>
            <a:prstGeom prst="rect">
              <a:avLst/>
            </a:prstGeom>
            <a:solidFill>
              <a:srgbClr val="339571"/>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4" name="Rectangle 55"/>
            <p:cNvSpPr>
              <a:spLocks noChangeArrowheads="1"/>
            </p:cNvSpPr>
            <p:nvPr/>
          </p:nvSpPr>
          <p:spPr bwMode="auto">
            <a:xfrm>
              <a:off x="2859" y="3267"/>
              <a:ext cx="569" cy="172"/>
            </a:xfrm>
            <a:prstGeom prst="rect">
              <a:avLst/>
            </a:prstGeom>
            <a:solidFill>
              <a:srgbClr val="66AF9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5" name="Rectangle 56"/>
            <p:cNvSpPr>
              <a:spLocks noChangeArrowheads="1"/>
            </p:cNvSpPr>
            <p:nvPr/>
          </p:nvSpPr>
          <p:spPr bwMode="auto">
            <a:xfrm>
              <a:off x="2859" y="3438"/>
              <a:ext cx="569" cy="172"/>
            </a:xfrm>
            <a:prstGeom prst="rect">
              <a:avLst/>
            </a:prstGeom>
            <a:solidFill>
              <a:srgbClr val="99CA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6" name="Rectangle 57"/>
            <p:cNvSpPr>
              <a:spLocks noChangeArrowheads="1"/>
            </p:cNvSpPr>
            <p:nvPr/>
          </p:nvSpPr>
          <p:spPr bwMode="auto">
            <a:xfrm>
              <a:off x="2859" y="3608"/>
              <a:ext cx="569" cy="172"/>
            </a:xfrm>
            <a:prstGeom prst="rect">
              <a:avLst/>
            </a:prstGeom>
            <a:solidFill>
              <a:srgbClr val="CCE4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7" name="Rectangle 58"/>
            <p:cNvSpPr>
              <a:spLocks noChangeArrowheads="1"/>
            </p:cNvSpPr>
            <p:nvPr/>
          </p:nvSpPr>
          <p:spPr bwMode="auto">
            <a:xfrm>
              <a:off x="3478" y="2467"/>
              <a:ext cx="569" cy="569"/>
            </a:xfrm>
            <a:prstGeom prst="rect">
              <a:avLst/>
            </a:prstGeom>
            <a:solidFill>
              <a:srgbClr val="DFDF00"/>
            </a:solidFill>
            <a:ln w="9525" algn="ctr">
              <a:solidFill>
                <a:srgbClr val="DFDF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396 C</a:t>
              </a:r>
            </a:p>
          </p:txBody>
        </p:sp>
        <p:sp>
          <p:nvSpPr>
            <p:cNvPr id="128" name="Rectangle 59"/>
            <p:cNvSpPr>
              <a:spLocks noChangeArrowheads="1"/>
            </p:cNvSpPr>
            <p:nvPr/>
          </p:nvSpPr>
          <p:spPr bwMode="auto">
            <a:xfrm>
              <a:off x="3478" y="3095"/>
              <a:ext cx="569" cy="172"/>
            </a:xfrm>
            <a:prstGeom prst="rect">
              <a:avLst/>
            </a:prstGeom>
            <a:solidFill>
              <a:srgbClr val="E5E5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9" name="Rectangle 60"/>
            <p:cNvSpPr>
              <a:spLocks noChangeArrowheads="1"/>
            </p:cNvSpPr>
            <p:nvPr/>
          </p:nvSpPr>
          <p:spPr bwMode="auto">
            <a:xfrm>
              <a:off x="3478" y="3267"/>
              <a:ext cx="569" cy="172"/>
            </a:xfrm>
            <a:prstGeom prst="rect">
              <a:avLst/>
            </a:prstGeom>
            <a:solidFill>
              <a:srgbClr val="ECEC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30" name="Rectangle 61"/>
            <p:cNvSpPr>
              <a:spLocks noChangeArrowheads="1"/>
            </p:cNvSpPr>
            <p:nvPr/>
          </p:nvSpPr>
          <p:spPr bwMode="auto">
            <a:xfrm>
              <a:off x="3478" y="3438"/>
              <a:ext cx="569" cy="172"/>
            </a:xfrm>
            <a:prstGeom prst="rect">
              <a:avLst/>
            </a:prstGeom>
            <a:solidFill>
              <a:srgbClr val="F2F2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31" name="Rectangle 62"/>
            <p:cNvSpPr>
              <a:spLocks noChangeArrowheads="1"/>
            </p:cNvSpPr>
            <p:nvPr/>
          </p:nvSpPr>
          <p:spPr bwMode="auto">
            <a:xfrm>
              <a:off x="3478" y="3608"/>
              <a:ext cx="569" cy="172"/>
            </a:xfrm>
            <a:prstGeom prst="rect">
              <a:avLst/>
            </a:prstGeom>
            <a:solidFill>
              <a:srgbClr val="F9F9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grpSp>
      <p:sp>
        <p:nvSpPr>
          <p:cNvPr id="134" name="Rectangle 117"/>
          <p:cNvSpPr>
            <a:spLocks noChangeArrowheads="1"/>
          </p:cNvSpPr>
          <p:nvPr userDrawn="1"/>
        </p:nvSpPr>
        <p:spPr bwMode="auto">
          <a:xfrm>
            <a:off x="6709728" y="1414463"/>
            <a:ext cx="23399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Use the format painter</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(brush icon) or the eyedropper to copy colours</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to any </a:t>
            </a:r>
            <a:r>
              <a:rPr kumimoji="0" lang="en-GB" sz="900" b="0" i="0" u="none" strike="noStrike" kern="0" cap="none" spc="0" normalizeH="0" baseline="0" noProof="0" dirty="0" err="1">
                <a:ln>
                  <a:noFill/>
                </a:ln>
                <a:solidFill>
                  <a:srgbClr val="8B8D8E"/>
                </a:solidFill>
                <a:effectLst/>
                <a:uLnTx/>
                <a:uFillTx/>
              </a:rPr>
              <a:t>AutoForm</a:t>
            </a:r>
            <a:r>
              <a:rPr kumimoji="0" lang="en-GB" sz="900" b="0" i="0" u="none" strike="noStrike" kern="0" cap="none" spc="0" normalizeH="0" baseline="0" noProof="0" dirty="0">
                <a:ln>
                  <a:noFill/>
                </a:ln>
                <a:solidFill>
                  <a:srgbClr val="8B8D8E"/>
                </a:solidFill>
                <a:effectLst/>
                <a:uLnTx/>
                <a:uFillTx/>
              </a:rPr>
              <a:t> (shape).</a:t>
            </a:r>
          </a:p>
        </p:txBody>
      </p:sp>
      <p:pic>
        <p:nvPicPr>
          <p:cNvPr id="13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119" y="2242626"/>
            <a:ext cx="427631" cy="42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cons.iconarchive.com/icons/designcontest/outline/256/Eyedropper-ico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34792" y="2229738"/>
            <a:ext cx="453406" cy="4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31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att_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chemeClr val="tx2"/>
                </a:solidFill>
              </a:defRPr>
            </a:lvl1pPr>
          </a:lstStyle>
          <a:p>
            <a:r>
              <a:rPr lang="en-US"/>
              <a:t>Click to edit Master title style</a:t>
            </a:r>
            <a:endParaRPr lang="en-GB"/>
          </a:p>
        </p:txBody>
      </p:sp>
      <p:sp>
        <p:nvSpPr>
          <p:cNvPr id="71683"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r>
              <a:rPr lang="en-US"/>
              <a:t>Click to edit Master subtitle style</a:t>
            </a:r>
            <a:endParaRPr lang="en-GB"/>
          </a:p>
        </p:txBody>
      </p:sp>
      <p:sp>
        <p:nvSpPr>
          <p:cNvPr id="6" name="Rectangle 8"/>
          <p:cNvSpPr>
            <a:spLocks noGrp="1" noChangeArrowheads="1"/>
          </p:cNvSpPr>
          <p:nvPr>
            <p:ph type="ftr" sz="quarter" idx="10"/>
          </p:nvPr>
        </p:nvSpPr>
        <p:spPr>
          <a:xfrm>
            <a:off x="3057525" y="6191250"/>
            <a:ext cx="5067300" cy="666750"/>
          </a:xfrm>
        </p:spPr>
        <p:txBody>
          <a:bodyPr/>
          <a:lstStyle>
            <a:lvl1pPr>
              <a:lnSpc>
                <a:spcPct val="120000"/>
              </a:lnSpc>
              <a:defRPr sz="1600" smtClean="0">
                <a:solidFill>
                  <a:srgbClr val="8B8D8E"/>
                </a:solidFill>
              </a:defRPr>
            </a:lvl1pPr>
          </a:lstStyle>
          <a:p>
            <a:pPr>
              <a:defRPr/>
            </a:pPr>
            <a:r>
              <a:rPr lang="nl-NL"/>
              <a:t>Jeroen de Beer, Jan Cihlar and Igor Hensing</a:t>
            </a:r>
            <a:endParaRPr lang="en-GB"/>
          </a:p>
        </p:txBody>
      </p:sp>
      <p:sp>
        <p:nvSpPr>
          <p:cNvPr id="7" name="Rectangle 9"/>
          <p:cNvSpPr>
            <a:spLocks noGrp="1" noChangeArrowheads="1"/>
          </p:cNvSpPr>
          <p:nvPr>
            <p:ph type="dt" sz="quarter" idx="11"/>
          </p:nvPr>
        </p:nvSpPr>
        <p:spPr>
          <a:xfrm>
            <a:off x="3057525" y="5888038"/>
            <a:ext cx="5057775" cy="303212"/>
          </a:xfrm>
        </p:spPr>
        <p:txBody>
          <a:bodyPr/>
          <a:lstStyle>
            <a:lvl1pPr algn="l">
              <a:lnSpc>
                <a:spcPct val="120000"/>
              </a:lnSpc>
              <a:defRPr sz="1600" smtClean="0">
                <a:solidFill>
                  <a:srgbClr val="8B8D8E"/>
                </a:solidFill>
              </a:defRPr>
            </a:lvl1pPr>
          </a:lstStyle>
          <a:p>
            <a:pPr>
              <a:defRPr/>
            </a:pPr>
            <a:r>
              <a:rPr lang="en-US"/>
              <a:t>May 2017</a:t>
            </a:r>
            <a:endParaRPr lang="en-GB"/>
          </a:p>
        </p:txBody>
      </p:sp>
    </p:spTree>
    <p:extLst>
      <p:ext uri="{BB962C8B-B14F-4D97-AF65-F5344CB8AC3E}">
        <p14:creationId xmlns:p14="http://schemas.microsoft.com/office/powerpoint/2010/main" val="272122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smtClean="0"/>
            </a:lvl1pPr>
          </a:lstStyle>
          <a:p>
            <a:pPr>
              <a:defRPr/>
            </a:pPr>
            <a:r>
              <a:rPr lang="en-US"/>
              <a:t>May 2017</a:t>
            </a:r>
            <a:endParaRPr lang="en-GB"/>
          </a:p>
        </p:txBody>
      </p:sp>
      <p:sp>
        <p:nvSpPr>
          <p:cNvPr id="3" name="Rectangle 10"/>
          <p:cNvSpPr>
            <a:spLocks noGrp="1" noChangeArrowheads="1"/>
          </p:cNvSpPr>
          <p:nvPr>
            <p:ph type="ftr" sz="quarter" idx="11"/>
          </p:nvPr>
        </p:nvSpPr>
        <p:spPr/>
        <p:txBody>
          <a:bodyPr/>
          <a:lstStyle>
            <a:lvl1pPr>
              <a:defRPr smtClean="0"/>
            </a:lvl1pPr>
          </a:lstStyle>
          <a:p>
            <a:pPr>
              <a:defRPr/>
            </a:pPr>
            <a:r>
              <a:rPr lang="nl-NL"/>
              <a:t>Jeroen de Beer, Jan Cihlar and Igor Hensing</a:t>
            </a:r>
            <a:endParaRPr lang="en-GB"/>
          </a:p>
        </p:txBody>
      </p:sp>
      <p:sp>
        <p:nvSpPr>
          <p:cNvPr id="4" name="Rectangle 11"/>
          <p:cNvSpPr>
            <a:spLocks noGrp="1" noChangeArrowheads="1"/>
          </p:cNvSpPr>
          <p:nvPr>
            <p:ph type="sldNum" sz="quarter" idx="12"/>
          </p:nvPr>
        </p:nvSpPr>
        <p:spPr/>
        <p:txBody>
          <a:bodyPr/>
          <a:lstStyle>
            <a:lvl1pPr>
              <a:defRPr/>
            </a:lvl1pPr>
          </a:lstStyle>
          <a:p>
            <a:pPr>
              <a:defRPr/>
            </a:pPr>
            <a:fld id="{2E5C0C94-8320-4440-BF99-02BEAFA411D2}" type="slidenum">
              <a:rPr lang="en-GB"/>
              <a:pPr>
                <a:defRPr/>
              </a:pPr>
              <a:t>‹Nº›</a:t>
            </a:fld>
            <a:endParaRPr lang="en-GB"/>
          </a:p>
        </p:txBody>
      </p:sp>
    </p:spTree>
    <p:extLst>
      <p:ext uri="{BB962C8B-B14F-4D97-AF65-F5344CB8AC3E}">
        <p14:creationId xmlns:p14="http://schemas.microsoft.com/office/powerpoint/2010/main" val="54888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Slide">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2139950"/>
            <a:ext cx="5067300" cy="1462088"/>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3763963"/>
            <a:ext cx="5067300" cy="1931987"/>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89663"/>
            <a:ext cx="5067300" cy="665162"/>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dt" sz="quarter" idx="2"/>
          </p:nvPr>
        </p:nvSpPr>
        <p:spPr>
          <a:xfrm>
            <a:off x="3057525" y="5886450"/>
            <a:ext cx="5057775" cy="301625"/>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345818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Slide_2">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2363"/>
            <a:ext cx="5067300" cy="1047750"/>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otiv"/>
          <p:cNvPicPr>
            <a:picLocks noChangeAspect="1" noChangeArrowheads="1"/>
          </p:cNvPicPr>
          <p:nvPr userDrawn="1"/>
        </p:nvPicPr>
        <p:blipFill>
          <a:blip r:embed="rId3">
            <a:extLst>
              <a:ext uri="{28A0092B-C50C-407E-A947-70E740481C1C}">
                <a14:useLocalDpi xmlns:a14="http://schemas.microsoft.com/office/drawing/2010/main" val="0"/>
              </a:ext>
            </a:extLst>
          </a:blip>
          <a:srcRect b="20157"/>
          <a:stretch>
            <a:fillRect/>
          </a:stretch>
        </p:blipFill>
        <p:spPr bwMode="auto">
          <a:xfrm>
            <a:off x="0" y="1708150"/>
            <a:ext cx="9140825" cy="171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Grp="1" noChangeArrowheads="1"/>
          </p:cNvSpPr>
          <p:nvPr>
            <p:ph type="dt" sz="quarter" idx="2"/>
          </p:nvPr>
        </p:nvSpPr>
        <p:spPr>
          <a:xfrm>
            <a:off x="3057525" y="5886450"/>
            <a:ext cx="5057775" cy="303213"/>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93243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_Slide_3">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pic>
        <p:nvPicPr>
          <p:cNvPr id="8"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latt_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0076"/>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10" name="Rectangle 8"/>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sp>
        <p:nvSpPr>
          <p:cNvPr id="11" name="Rectangle 9"/>
          <p:cNvSpPr>
            <a:spLocks noGrp="1" noChangeArrowheads="1"/>
          </p:cNvSpPr>
          <p:nvPr>
            <p:ph type="dt" sz="quarter" idx="2"/>
          </p:nvPr>
        </p:nvSpPr>
        <p:spPr>
          <a:xfrm>
            <a:off x="3057525" y="5888038"/>
            <a:ext cx="5057775" cy="303212"/>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175036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2">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2363"/>
            <a:ext cx="5067300" cy="1047750"/>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otiv"/>
          <p:cNvPicPr>
            <a:picLocks noChangeAspect="1" noChangeArrowheads="1"/>
          </p:cNvPicPr>
          <p:nvPr userDrawn="1"/>
        </p:nvPicPr>
        <p:blipFill>
          <a:blip r:embed="rId3">
            <a:extLst>
              <a:ext uri="{28A0092B-C50C-407E-A947-70E740481C1C}">
                <a14:useLocalDpi xmlns:a14="http://schemas.microsoft.com/office/drawing/2010/main" val="0"/>
              </a:ext>
            </a:extLst>
          </a:blip>
          <a:srcRect b="20157"/>
          <a:stretch>
            <a:fillRect/>
          </a:stretch>
        </p:blipFill>
        <p:spPr bwMode="auto">
          <a:xfrm>
            <a:off x="0" y="1708150"/>
            <a:ext cx="9140825" cy="171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Grp="1" noChangeArrowheads="1"/>
          </p:cNvSpPr>
          <p:nvPr>
            <p:ph type="dt" sz="quarter" idx="2"/>
          </p:nvPr>
        </p:nvSpPr>
        <p:spPr>
          <a:xfrm>
            <a:off x="3057525" y="5886450"/>
            <a:ext cx="5057775" cy="303213"/>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1930112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and_Content_narrow">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sp>
        <p:nvSpPr>
          <p:cNvPr id="7" name="Inhaltsplatzhalter 2"/>
          <p:cNvSpPr>
            <a:spLocks noGrp="1"/>
          </p:cNvSpPr>
          <p:nvPr>
            <p:ph idx="1"/>
          </p:nvPr>
        </p:nvSpPr>
        <p:spPr>
          <a:xfrm>
            <a:off x="4657725" y="1192214"/>
            <a:ext cx="4014788"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10002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_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48141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Inhaltsplatzhalter 2"/>
          <p:cNvSpPr>
            <a:spLocks noGrp="1"/>
          </p:cNvSpPr>
          <p:nvPr>
            <p:ph sz="half" idx="1"/>
          </p:nvPr>
        </p:nvSpPr>
        <p:spPr>
          <a:xfrm>
            <a:off x="466726" y="1192214"/>
            <a:ext cx="4025900" cy="49015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Inhaltsplatzhalter 3"/>
          <p:cNvSpPr>
            <a:spLocks noGrp="1"/>
          </p:cNvSpPr>
          <p:nvPr>
            <p:ph sz="half" idx="2"/>
          </p:nvPr>
        </p:nvSpPr>
        <p:spPr>
          <a:xfrm>
            <a:off x="4645025" y="1192213"/>
            <a:ext cx="4027488" cy="490156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4"/>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10" name="Fußzeilenplatzhalter 5"/>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11" name="Foliennummernplatzhalter 6"/>
          <p:cNvSpPr>
            <a:spLocks noGrp="1"/>
          </p:cNvSpPr>
          <p:nvPr>
            <p:ph type="sldNum" sz="quarter" idx="12"/>
          </p:nvPr>
        </p:nvSpPr>
        <p:spPr>
          <a:xfrm>
            <a:off x="0" y="6578600"/>
            <a:ext cx="1027113" cy="147638"/>
          </a:xfrm>
        </p:spPr>
        <p:txBody>
          <a:bodyPr/>
          <a:lstStyle>
            <a:lvl1pPr>
              <a:defRPr/>
            </a:lvl1pPr>
          </a:lstStyle>
          <a:p>
            <a:fld id="{F8C92D98-CF1D-41BE-ACCF-242B5082D7FB}" type="slidenum">
              <a:rPr lang="en-GB" noProof="0"/>
              <a:pPr/>
              <a:t>‹Nº›</a:t>
            </a:fld>
            <a:endParaRPr lang="en-GB" noProof="0" dirty="0"/>
          </a:p>
        </p:txBody>
      </p:sp>
    </p:spTree>
    <p:extLst>
      <p:ext uri="{BB962C8B-B14F-4D97-AF65-F5344CB8AC3E}">
        <p14:creationId xmlns:p14="http://schemas.microsoft.com/office/powerpoint/2010/main" val="3024257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_Content_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6" name="Inhaltsplatzhalter 2"/>
          <p:cNvSpPr>
            <a:spLocks noGrp="1"/>
          </p:cNvSpPr>
          <p:nvPr>
            <p:ph sz="half" idx="1"/>
          </p:nvPr>
        </p:nvSpPr>
        <p:spPr>
          <a:xfrm>
            <a:off x="466726" y="1776497"/>
            <a:ext cx="4025900" cy="4317283"/>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21"/>
          </p:nvPr>
        </p:nvSpPr>
        <p:spPr>
          <a:xfrm>
            <a:off x="466724"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
        <p:nvSpPr>
          <p:cNvPr id="25" name="Inhaltsplatzhalter 2"/>
          <p:cNvSpPr>
            <a:spLocks noGrp="1"/>
          </p:cNvSpPr>
          <p:nvPr>
            <p:ph sz="half" idx="22"/>
          </p:nvPr>
        </p:nvSpPr>
        <p:spPr>
          <a:xfrm>
            <a:off x="4646612" y="1776497"/>
            <a:ext cx="4025900" cy="4317284"/>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6" name="Text Placeholder 8"/>
          <p:cNvSpPr>
            <a:spLocks noGrp="1"/>
          </p:cNvSpPr>
          <p:nvPr>
            <p:ph type="body" sz="quarter" idx="23"/>
          </p:nvPr>
        </p:nvSpPr>
        <p:spPr>
          <a:xfrm>
            <a:off x="4646610"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371149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Inhaltsplatzhalter 2"/>
          <p:cNvSpPr>
            <a:spLocks noGrp="1"/>
          </p:cNvSpPr>
          <p:nvPr>
            <p:ph sz="half" idx="1"/>
          </p:nvPr>
        </p:nvSpPr>
        <p:spPr>
          <a:xfrm>
            <a:off x="466726"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Inhaltsplatzhalter 2"/>
          <p:cNvSpPr>
            <a:spLocks noGrp="1"/>
          </p:cNvSpPr>
          <p:nvPr>
            <p:ph sz="half" idx="13"/>
          </p:nvPr>
        </p:nvSpPr>
        <p:spPr>
          <a:xfrm>
            <a:off x="6080512"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Inhaltsplatzhalter 2"/>
          <p:cNvSpPr>
            <a:spLocks noGrp="1"/>
          </p:cNvSpPr>
          <p:nvPr>
            <p:ph sz="half" idx="14"/>
          </p:nvPr>
        </p:nvSpPr>
        <p:spPr>
          <a:xfrm>
            <a:off x="3273619"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907794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_Content_Headers">
    <p:spTree>
      <p:nvGrpSpPr>
        <p:cNvPr id="1" name=""/>
        <p:cNvGrpSpPr/>
        <p:nvPr/>
      </p:nvGrpSpPr>
      <p:grpSpPr>
        <a:xfrm>
          <a:off x="0" y="0"/>
          <a:ext cx="0" cy="0"/>
          <a:chOff x="0" y="0"/>
          <a:chExt cx="0" cy="0"/>
        </a:xfrm>
      </p:grpSpPr>
      <p:sp>
        <p:nvSpPr>
          <p:cNvPr id="19" name="Inhaltsplatzhalter 2"/>
          <p:cNvSpPr>
            <a:spLocks noGrp="1"/>
          </p:cNvSpPr>
          <p:nvPr>
            <p:ph sz="half" idx="1"/>
          </p:nvPr>
        </p:nvSpPr>
        <p:spPr>
          <a:xfrm>
            <a:off x="466726"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Text Placeholder 7"/>
          <p:cNvSpPr>
            <a:spLocks noGrp="1"/>
          </p:cNvSpPr>
          <p:nvPr>
            <p:ph type="body" sz="quarter" idx="23"/>
          </p:nvPr>
        </p:nvSpPr>
        <p:spPr>
          <a:xfrm>
            <a:off x="466724"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3" name="Inhaltsplatzhalter 2"/>
          <p:cNvSpPr>
            <a:spLocks noGrp="1"/>
          </p:cNvSpPr>
          <p:nvPr>
            <p:ph sz="half" idx="24"/>
          </p:nvPr>
        </p:nvSpPr>
        <p:spPr>
          <a:xfrm>
            <a:off x="6016625"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4" name="Text Placeholder 7"/>
          <p:cNvSpPr>
            <a:spLocks noGrp="1"/>
          </p:cNvSpPr>
          <p:nvPr>
            <p:ph type="body" sz="quarter" idx="25"/>
          </p:nvPr>
        </p:nvSpPr>
        <p:spPr>
          <a:xfrm>
            <a:off x="6016623"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9" name="Inhaltsplatzhalter 2"/>
          <p:cNvSpPr>
            <a:spLocks noGrp="1"/>
          </p:cNvSpPr>
          <p:nvPr>
            <p:ph sz="half" idx="26"/>
          </p:nvPr>
        </p:nvSpPr>
        <p:spPr>
          <a:xfrm>
            <a:off x="3241673"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0" name="Text Placeholder 7"/>
          <p:cNvSpPr>
            <a:spLocks noGrp="1"/>
          </p:cNvSpPr>
          <p:nvPr>
            <p:ph type="body" sz="quarter" idx="27"/>
          </p:nvPr>
        </p:nvSpPr>
        <p:spPr>
          <a:xfrm>
            <a:off x="3241671"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161218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Datumsplatzhalter 2"/>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8" name="Fußzeilenplatzhalter 3"/>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9" name="Foliennummernplatzhalter 4"/>
          <p:cNvSpPr>
            <a:spLocks noGrp="1"/>
          </p:cNvSpPr>
          <p:nvPr>
            <p:ph type="sldNum" sz="quarter" idx="12"/>
          </p:nvPr>
        </p:nvSpPr>
        <p:spPr>
          <a:xfrm>
            <a:off x="0" y="6578600"/>
            <a:ext cx="1027113" cy="147638"/>
          </a:xfrm>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276984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Leaf">
    <p:spTree>
      <p:nvGrpSpPr>
        <p:cNvPr id="1" name=""/>
        <p:cNvGrpSpPr/>
        <p:nvPr/>
      </p:nvGrpSpPr>
      <p:grpSpPr>
        <a:xfrm>
          <a:off x="0" y="0"/>
          <a:ext cx="0" cy="0"/>
          <a:chOff x="0" y="0"/>
          <a:chExt cx="0" cy="0"/>
        </a:xfrm>
      </p:grpSpPr>
      <p:pic>
        <p:nvPicPr>
          <p:cNvPr id="6" name="Picture 8" descr="Blatt_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462"/>
          <a:stretch/>
        </p:blipFill>
        <p:spPr bwMode="auto">
          <a:xfrm>
            <a:off x="-7938" y="867570"/>
            <a:ext cx="9151938" cy="55557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Datumsplatzhalter 2"/>
          <p:cNvSpPr>
            <a:spLocks noGrp="1"/>
          </p:cNvSpPr>
          <p:nvPr>
            <p:ph type="dt" sz="half" idx="10"/>
          </p:nvPr>
        </p:nvSpPr>
        <p:spPr/>
        <p:txBody>
          <a:bodyPr/>
          <a:lstStyle>
            <a:lvl1pPr>
              <a:defRPr/>
            </a:lvl1pPr>
          </a:lstStyle>
          <a:p>
            <a:r>
              <a:rPr lang="en-US" noProof="0"/>
              <a:t>May 2017</a:t>
            </a:r>
            <a:endParaRPr lang="en-GB" noProof="0" dirty="0"/>
          </a:p>
        </p:txBody>
      </p:sp>
      <p:sp>
        <p:nvSpPr>
          <p:cNvPr id="4" name="Fußzeilenplatzhalter 3"/>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404982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Leaf_smal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Inhaltsplatzhalter 2"/>
          <p:cNvSpPr>
            <a:spLocks noGrp="1"/>
          </p:cNvSpPr>
          <p:nvPr>
            <p:ph idx="1"/>
          </p:nvPr>
        </p:nvSpPr>
        <p:spPr>
          <a:xfrm>
            <a:off x="3667126" y="1192213"/>
            <a:ext cx="5005388" cy="480377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pic>
        <p:nvPicPr>
          <p:cNvPr id="7" name="Picture 7" descr="Blatt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4" y="1192213"/>
            <a:ext cx="3048001"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122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noProof="0"/>
              <a:t>May 2017</a:t>
            </a:r>
            <a:endParaRPr lang="en-GB" noProof="0" dirty="0"/>
          </a:p>
        </p:txBody>
      </p:sp>
      <p:sp>
        <p:nvSpPr>
          <p:cNvPr id="4" name="Fußzeilenplatzhalter 3"/>
          <p:cNvSpPr>
            <a:spLocks noGrp="1"/>
          </p:cNvSpPr>
          <p:nvPr>
            <p:ph type="ftr" sz="quarter" idx="11"/>
          </p:nvPr>
        </p:nvSpPr>
        <p:spPr/>
        <p:txBody>
          <a:body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Tree>
    <p:extLst>
      <p:ext uri="{BB962C8B-B14F-4D97-AF65-F5344CB8AC3E}">
        <p14:creationId xmlns:p14="http://schemas.microsoft.com/office/powerpoint/2010/main" val="3441131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ur sche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Colours</a:t>
            </a:r>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grpSp>
        <p:nvGrpSpPr>
          <p:cNvPr id="70" name="Group 130"/>
          <p:cNvGrpSpPr>
            <a:grpSpLocks/>
          </p:cNvGrpSpPr>
          <p:nvPr userDrawn="1"/>
        </p:nvGrpSpPr>
        <p:grpSpPr bwMode="auto">
          <a:xfrm>
            <a:off x="466725" y="1282491"/>
            <a:ext cx="6178550" cy="4735512"/>
            <a:chOff x="268" y="897"/>
            <a:chExt cx="3892" cy="2983"/>
          </a:xfrm>
        </p:grpSpPr>
        <p:sp>
          <p:nvSpPr>
            <p:cNvPr id="71" name="Rectangle 129"/>
            <p:cNvSpPr>
              <a:spLocks noChangeArrowheads="1"/>
            </p:cNvSpPr>
            <p:nvPr/>
          </p:nvSpPr>
          <p:spPr bwMode="auto">
            <a:xfrm>
              <a:off x="268" y="897"/>
              <a:ext cx="3892" cy="2983"/>
            </a:xfrm>
            <a:prstGeom prst="rect">
              <a:avLst/>
            </a:prstGeom>
            <a:solidFill>
              <a:srgbClr val="E8E8E8"/>
            </a:solidFill>
            <a:ln w="9525" algn="ctr">
              <a:solidFill>
                <a:srgbClr val="7AB8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72" name="Rectangle 3"/>
            <p:cNvSpPr>
              <a:spLocks noChangeArrowheads="1"/>
            </p:cNvSpPr>
            <p:nvPr/>
          </p:nvSpPr>
          <p:spPr bwMode="auto">
            <a:xfrm>
              <a:off x="372" y="990"/>
              <a:ext cx="569" cy="569"/>
            </a:xfrm>
            <a:prstGeom prst="rect">
              <a:avLst/>
            </a:prstGeom>
            <a:solidFill>
              <a:srgbClr val="0039A6"/>
            </a:solidFill>
            <a:ln w="9525" algn="ctr">
              <a:solidFill>
                <a:srgbClr val="0039A6"/>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286 C</a:t>
              </a:r>
            </a:p>
          </p:txBody>
        </p:sp>
        <p:sp>
          <p:nvSpPr>
            <p:cNvPr id="73" name="Rectangle 4"/>
            <p:cNvSpPr>
              <a:spLocks noChangeArrowheads="1"/>
            </p:cNvSpPr>
            <p:nvPr/>
          </p:nvSpPr>
          <p:spPr bwMode="auto">
            <a:xfrm>
              <a:off x="372" y="1618"/>
              <a:ext cx="569" cy="172"/>
            </a:xfrm>
            <a:prstGeom prst="rect">
              <a:avLst/>
            </a:prstGeom>
            <a:solidFill>
              <a:srgbClr val="3361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4" name="Rectangle 5"/>
            <p:cNvSpPr>
              <a:spLocks noChangeArrowheads="1"/>
            </p:cNvSpPr>
            <p:nvPr/>
          </p:nvSpPr>
          <p:spPr bwMode="auto">
            <a:xfrm>
              <a:off x="372" y="1790"/>
              <a:ext cx="569" cy="172"/>
            </a:xfrm>
            <a:prstGeom prst="rect">
              <a:avLst/>
            </a:prstGeom>
            <a:solidFill>
              <a:srgbClr val="6688C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75" name="Rectangle 6"/>
            <p:cNvSpPr>
              <a:spLocks noChangeArrowheads="1"/>
            </p:cNvSpPr>
            <p:nvPr/>
          </p:nvSpPr>
          <p:spPr bwMode="auto">
            <a:xfrm>
              <a:off x="372" y="1961"/>
              <a:ext cx="569" cy="172"/>
            </a:xfrm>
            <a:prstGeom prst="rect">
              <a:avLst/>
            </a:prstGeom>
            <a:solidFill>
              <a:srgbClr val="99B0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76" name="Rectangle 7"/>
            <p:cNvSpPr>
              <a:spLocks noChangeArrowheads="1"/>
            </p:cNvSpPr>
            <p:nvPr/>
          </p:nvSpPr>
          <p:spPr bwMode="auto">
            <a:xfrm>
              <a:off x="372" y="2131"/>
              <a:ext cx="569" cy="172"/>
            </a:xfrm>
            <a:prstGeom prst="rect">
              <a:avLst/>
            </a:prstGeom>
            <a:solidFill>
              <a:srgbClr val="CCD7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77" name="Rectangle 8"/>
            <p:cNvSpPr>
              <a:spLocks noChangeArrowheads="1"/>
            </p:cNvSpPr>
            <p:nvPr/>
          </p:nvSpPr>
          <p:spPr bwMode="auto">
            <a:xfrm>
              <a:off x="997" y="990"/>
              <a:ext cx="569" cy="569"/>
            </a:xfrm>
            <a:prstGeom prst="rect">
              <a:avLst/>
            </a:prstGeom>
            <a:solidFill>
              <a:srgbClr val="7AB800"/>
            </a:solidFill>
            <a:ln w="9525" algn="ctr">
              <a:solidFill>
                <a:srgbClr val="7AB8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376 C</a:t>
              </a:r>
            </a:p>
          </p:txBody>
        </p:sp>
        <p:sp>
          <p:nvSpPr>
            <p:cNvPr id="78" name="Rectangle 9"/>
            <p:cNvSpPr>
              <a:spLocks noChangeArrowheads="1"/>
            </p:cNvSpPr>
            <p:nvPr/>
          </p:nvSpPr>
          <p:spPr bwMode="auto">
            <a:xfrm>
              <a:off x="997" y="1618"/>
              <a:ext cx="569" cy="172"/>
            </a:xfrm>
            <a:prstGeom prst="rect">
              <a:avLst/>
            </a:prstGeom>
            <a:solidFill>
              <a:srgbClr val="95C6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9" name="Rectangle 10"/>
            <p:cNvSpPr>
              <a:spLocks noChangeArrowheads="1"/>
            </p:cNvSpPr>
            <p:nvPr/>
          </p:nvSpPr>
          <p:spPr bwMode="auto">
            <a:xfrm>
              <a:off x="997" y="1790"/>
              <a:ext cx="569" cy="172"/>
            </a:xfrm>
            <a:prstGeom prst="rect">
              <a:avLst/>
            </a:prstGeom>
            <a:solidFill>
              <a:srgbClr val="AFD4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0" name="Rectangle 11"/>
            <p:cNvSpPr>
              <a:spLocks noChangeArrowheads="1"/>
            </p:cNvSpPr>
            <p:nvPr/>
          </p:nvSpPr>
          <p:spPr bwMode="auto">
            <a:xfrm>
              <a:off x="997" y="1961"/>
              <a:ext cx="569" cy="172"/>
            </a:xfrm>
            <a:prstGeom prst="rect">
              <a:avLst/>
            </a:prstGeom>
            <a:solidFill>
              <a:srgbClr val="CAE3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1" name="Rectangle 12"/>
            <p:cNvSpPr>
              <a:spLocks noChangeArrowheads="1"/>
            </p:cNvSpPr>
            <p:nvPr/>
          </p:nvSpPr>
          <p:spPr bwMode="auto">
            <a:xfrm>
              <a:off x="997" y="2131"/>
              <a:ext cx="569" cy="172"/>
            </a:xfrm>
            <a:prstGeom prst="rect">
              <a:avLst/>
            </a:prstGeom>
            <a:solidFill>
              <a:srgbClr val="E4F1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2" name="Rectangle 13"/>
            <p:cNvSpPr>
              <a:spLocks noChangeArrowheads="1"/>
            </p:cNvSpPr>
            <p:nvPr/>
          </p:nvSpPr>
          <p:spPr bwMode="auto">
            <a:xfrm>
              <a:off x="1619" y="990"/>
              <a:ext cx="569" cy="569"/>
            </a:xfrm>
            <a:prstGeom prst="rect">
              <a:avLst/>
            </a:prstGeom>
            <a:solidFill>
              <a:srgbClr val="8B8D8E"/>
            </a:solidFill>
            <a:ln w="9525" algn="ctr">
              <a:solidFill>
                <a:srgbClr val="8B8D8E"/>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Cool </a:t>
              </a:r>
              <a:r>
                <a:rPr kumimoji="0" lang="en-GB" sz="1200" b="0" i="0" u="none" strike="noStrike" kern="0" cap="none" spc="0" normalizeH="0" baseline="0" noProof="0" dirty="0" err="1">
                  <a:ln>
                    <a:noFill/>
                  </a:ln>
                  <a:solidFill>
                    <a:srgbClr val="FFFFFF"/>
                  </a:solidFill>
                  <a:effectLst/>
                  <a:uLnTx/>
                  <a:uFillTx/>
                </a:rPr>
                <a:t>Gray</a:t>
              </a:r>
              <a:endParaRPr kumimoji="0" lang="en-GB" sz="12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 C</a:t>
              </a:r>
            </a:p>
          </p:txBody>
        </p:sp>
        <p:sp>
          <p:nvSpPr>
            <p:cNvPr id="83" name="Rectangle 14"/>
            <p:cNvSpPr>
              <a:spLocks noChangeArrowheads="1"/>
            </p:cNvSpPr>
            <p:nvPr/>
          </p:nvSpPr>
          <p:spPr bwMode="auto">
            <a:xfrm>
              <a:off x="1619" y="1618"/>
              <a:ext cx="569" cy="172"/>
            </a:xfrm>
            <a:prstGeom prst="rect">
              <a:avLst/>
            </a:prstGeom>
            <a:solidFill>
              <a:srgbClr val="A2A4A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4" name="Rectangle 15"/>
            <p:cNvSpPr>
              <a:spLocks noChangeArrowheads="1"/>
            </p:cNvSpPr>
            <p:nvPr/>
          </p:nvSpPr>
          <p:spPr bwMode="auto">
            <a:xfrm>
              <a:off x="1619" y="1790"/>
              <a:ext cx="569" cy="172"/>
            </a:xfrm>
            <a:prstGeom prst="rect">
              <a:avLst/>
            </a:prstGeom>
            <a:solidFill>
              <a:srgbClr val="B9BBB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5" name="Rectangle 16"/>
            <p:cNvSpPr>
              <a:spLocks noChangeArrowheads="1"/>
            </p:cNvSpPr>
            <p:nvPr/>
          </p:nvSpPr>
          <p:spPr bwMode="auto">
            <a:xfrm>
              <a:off x="1619" y="1961"/>
              <a:ext cx="569" cy="172"/>
            </a:xfrm>
            <a:prstGeom prst="rect">
              <a:avLst/>
            </a:prstGeom>
            <a:solidFill>
              <a:srgbClr val="D1D1D2"/>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6" name="Rectangle 17"/>
            <p:cNvSpPr>
              <a:spLocks noChangeArrowheads="1"/>
            </p:cNvSpPr>
            <p:nvPr/>
          </p:nvSpPr>
          <p:spPr bwMode="auto">
            <a:xfrm>
              <a:off x="1619" y="2131"/>
              <a:ext cx="569" cy="172"/>
            </a:xfrm>
            <a:prstGeom prst="rect">
              <a:avLst/>
            </a:prstGeom>
            <a:solidFill>
              <a:srgbClr val="E8E8E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7" name="Rectangle 18"/>
            <p:cNvSpPr>
              <a:spLocks noChangeArrowheads="1"/>
            </p:cNvSpPr>
            <p:nvPr/>
          </p:nvSpPr>
          <p:spPr bwMode="auto">
            <a:xfrm>
              <a:off x="2238" y="990"/>
              <a:ext cx="569" cy="569"/>
            </a:xfrm>
            <a:prstGeom prst="rect">
              <a:avLst/>
            </a:prstGeom>
            <a:solidFill>
              <a:srgbClr val="C60C30"/>
            </a:solidFill>
            <a:ln w="9525" algn="ctr">
              <a:solidFill>
                <a:srgbClr val="C60C3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186 C</a:t>
              </a:r>
            </a:p>
          </p:txBody>
        </p:sp>
        <p:sp>
          <p:nvSpPr>
            <p:cNvPr id="88" name="Rectangle 19"/>
            <p:cNvSpPr>
              <a:spLocks noChangeArrowheads="1"/>
            </p:cNvSpPr>
            <p:nvPr/>
          </p:nvSpPr>
          <p:spPr bwMode="auto">
            <a:xfrm>
              <a:off x="2238" y="1618"/>
              <a:ext cx="569" cy="172"/>
            </a:xfrm>
            <a:prstGeom prst="rect">
              <a:avLst/>
            </a:prstGeom>
            <a:solidFill>
              <a:srgbClr val="D13D5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9" name="Rectangle 20"/>
            <p:cNvSpPr>
              <a:spLocks noChangeArrowheads="1"/>
            </p:cNvSpPr>
            <p:nvPr/>
          </p:nvSpPr>
          <p:spPr bwMode="auto">
            <a:xfrm>
              <a:off x="2238" y="1790"/>
              <a:ext cx="569" cy="172"/>
            </a:xfrm>
            <a:prstGeom prst="rect">
              <a:avLst/>
            </a:prstGeom>
            <a:solidFill>
              <a:srgbClr val="DD6D8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0" name="Rectangle 21"/>
            <p:cNvSpPr>
              <a:spLocks noChangeArrowheads="1"/>
            </p:cNvSpPr>
            <p:nvPr/>
          </p:nvSpPr>
          <p:spPr bwMode="auto">
            <a:xfrm>
              <a:off x="2238" y="1961"/>
              <a:ext cx="569" cy="172"/>
            </a:xfrm>
            <a:prstGeom prst="rect">
              <a:avLst/>
            </a:prstGeom>
            <a:solidFill>
              <a:srgbClr val="E89EA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1" name="Rectangle 22"/>
            <p:cNvSpPr>
              <a:spLocks noChangeArrowheads="1"/>
            </p:cNvSpPr>
            <p:nvPr/>
          </p:nvSpPr>
          <p:spPr bwMode="auto">
            <a:xfrm>
              <a:off x="2238" y="2131"/>
              <a:ext cx="569" cy="172"/>
            </a:xfrm>
            <a:prstGeom prst="rect">
              <a:avLst/>
            </a:prstGeom>
            <a:solidFill>
              <a:srgbClr val="F4CED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2" name="Rectangle 23"/>
            <p:cNvSpPr>
              <a:spLocks noChangeArrowheads="1"/>
            </p:cNvSpPr>
            <p:nvPr/>
          </p:nvSpPr>
          <p:spPr bwMode="auto">
            <a:xfrm>
              <a:off x="2859" y="990"/>
              <a:ext cx="569" cy="569"/>
            </a:xfrm>
            <a:prstGeom prst="rect">
              <a:avLst/>
            </a:prstGeom>
            <a:solidFill>
              <a:srgbClr val="FF7000"/>
            </a:solidFill>
            <a:ln w="9525" algn="ctr">
              <a:solidFill>
                <a:srgbClr val="FF70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152 C</a:t>
              </a:r>
            </a:p>
          </p:txBody>
        </p:sp>
        <p:sp>
          <p:nvSpPr>
            <p:cNvPr id="93" name="Rectangle 24"/>
            <p:cNvSpPr>
              <a:spLocks noChangeArrowheads="1"/>
            </p:cNvSpPr>
            <p:nvPr/>
          </p:nvSpPr>
          <p:spPr bwMode="auto">
            <a:xfrm>
              <a:off x="2859" y="1618"/>
              <a:ext cx="569" cy="172"/>
            </a:xfrm>
            <a:prstGeom prst="rect">
              <a:avLst/>
            </a:prstGeom>
            <a:solidFill>
              <a:srgbClr val="FF8D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4" name="Rectangle 25"/>
            <p:cNvSpPr>
              <a:spLocks noChangeArrowheads="1"/>
            </p:cNvSpPr>
            <p:nvPr/>
          </p:nvSpPr>
          <p:spPr bwMode="auto">
            <a:xfrm>
              <a:off x="2859" y="1790"/>
              <a:ext cx="569" cy="172"/>
            </a:xfrm>
            <a:prstGeom prst="rect">
              <a:avLst/>
            </a:prstGeom>
            <a:solidFill>
              <a:srgbClr val="FFA9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5" name="Rectangle 26"/>
            <p:cNvSpPr>
              <a:spLocks noChangeArrowheads="1"/>
            </p:cNvSpPr>
            <p:nvPr/>
          </p:nvSpPr>
          <p:spPr bwMode="auto">
            <a:xfrm>
              <a:off x="2859" y="1961"/>
              <a:ext cx="569" cy="172"/>
            </a:xfrm>
            <a:prstGeom prst="rect">
              <a:avLst/>
            </a:prstGeom>
            <a:solidFill>
              <a:srgbClr val="FFC6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6" name="Rectangle 27"/>
            <p:cNvSpPr>
              <a:spLocks noChangeArrowheads="1"/>
            </p:cNvSpPr>
            <p:nvPr/>
          </p:nvSpPr>
          <p:spPr bwMode="auto">
            <a:xfrm>
              <a:off x="2859" y="2131"/>
              <a:ext cx="569" cy="172"/>
            </a:xfrm>
            <a:prstGeom prst="rect">
              <a:avLst/>
            </a:prstGeom>
            <a:solidFill>
              <a:srgbClr val="FFE2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7" name="Rectangle 28"/>
            <p:cNvSpPr>
              <a:spLocks noChangeArrowheads="1"/>
            </p:cNvSpPr>
            <p:nvPr/>
          </p:nvSpPr>
          <p:spPr bwMode="auto">
            <a:xfrm>
              <a:off x="3478" y="990"/>
              <a:ext cx="569" cy="569"/>
            </a:xfrm>
            <a:prstGeom prst="rect">
              <a:avLst/>
            </a:prstGeom>
            <a:solidFill>
              <a:srgbClr val="EAAB00"/>
            </a:solidFill>
            <a:ln w="9525" algn="ctr">
              <a:solidFill>
                <a:srgbClr val="EAAB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124 C</a:t>
              </a:r>
            </a:p>
          </p:txBody>
        </p:sp>
        <p:sp>
          <p:nvSpPr>
            <p:cNvPr id="98" name="Rectangle 29"/>
            <p:cNvSpPr>
              <a:spLocks noChangeArrowheads="1"/>
            </p:cNvSpPr>
            <p:nvPr/>
          </p:nvSpPr>
          <p:spPr bwMode="auto">
            <a:xfrm>
              <a:off x="3478" y="1618"/>
              <a:ext cx="569" cy="172"/>
            </a:xfrm>
            <a:prstGeom prst="rect">
              <a:avLst/>
            </a:prstGeom>
            <a:solidFill>
              <a:srgbClr val="EEBC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9" name="Rectangle 30"/>
            <p:cNvSpPr>
              <a:spLocks noChangeArrowheads="1"/>
            </p:cNvSpPr>
            <p:nvPr/>
          </p:nvSpPr>
          <p:spPr bwMode="auto">
            <a:xfrm>
              <a:off x="3478" y="1790"/>
              <a:ext cx="569" cy="172"/>
            </a:xfrm>
            <a:prstGeom prst="rect">
              <a:avLst/>
            </a:prstGeom>
            <a:solidFill>
              <a:srgbClr val="F3CD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0" name="Rectangle 31"/>
            <p:cNvSpPr>
              <a:spLocks noChangeArrowheads="1"/>
            </p:cNvSpPr>
            <p:nvPr/>
          </p:nvSpPr>
          <p:spPr bwMode="auto">
            <a:xfrm>
              <a:off x="3478" y="1961"/>
              <a:ext cx="569" cy="172"/>
            </a:xfrm>
            <a:prstGeom prst="rect">
              <a:avLst/>
            </a:prstGeom>
            <a:solidFill>
              <a:srgbClr val="F7DD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1" name="Rectangle 32"/>
            <p:cNvSpPr>
              <a:spLocks noChangeArrowheads="1"/>
            </p:cNvSpPr>
            <p:nvPr/>
          </p:nvSpPr>
          <p:spPr bwMode="auto">
            <a:xfrm>
              <a:off x="3478" y="2131"/>
              <a:ext cx="569" cy="172"/>
            </a:xfrm>
            <a:prstGeom prst="rect">
              <a:avLst/>
            </a:prstGeom>
            <a:solidFill>
              <a:srgbClr val="FBEE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2" name="Rectangle 33"/>
            <p:cNvSpPr>
              <a:spLocks noChangeArrowheads="1"/>
            </p:cNvSpPr>
            <p:nvPr/>
          </p:nvSpPr>
          <p:spPr bwMode="auto">
            <a:xfrm>
              <a:off x="372" y="2467"/>
              <a:ext cx="569" cy="569"/>
            </a:xfrm>
            <a:prstGeom prst="rect">
              <a:avLst/>
            </a:prstGeom>
            <a:solidFill>
              <a:srgbClr val="C50084"/>
            </a:solidFill>
            <a:ln w="9525" algn="ctr">
              <a:solidFill>
                <a:srgbClr val="C50084"/>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233 C</a:t>
              </a:r>
            </a:p>
          </p:txBody>
        </p:sp>
        <p:sp>
          <p:nvSpPr>
            <p:cNvPr id="103" name="Rectangle 34"/>
            <p:cNvSpPr>
              <a:spLocks noChangeArrowheads="1"/>
            </p:cNvSpPr>
            <p:nvPr/>
          </p:nvSpPr>
          <p:spPr bwMode="auto">
            <a:xfrm>
              <a:off x="372" y="3095"/>
              <a:ext cx="569" cy="172"/>
            </a:xfrm>
            <a:prstGeom prst="rect">
              <a:avLst/>
            </a:prstGeom>
            <a:solidFill>
              <a:srgbClr val="D1339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4" name="Rectangle 35"/>
            <p:cNvSpPr>
              <a:spLocks noChangeArrowheads="1"/>
            </p:cNvSpPr>
            <p:nvPr/>
          </p:nvSpPr>
          <p:spPr bwMode="auto">
            <a:xfrm>
              <a:off x="372" y="3267"/>
              <a:ext cx="569" cy="172"/>
            </a:xfrm>
            <a:prstGeom prst="rect">
              <a:avLst/>
            </a:prstGeom>
            <a:solidFill>
              <a:srgbClr val="DC66B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5" name="Rectangle 36"/>
            <p:cNvSpPr>
              <a:spLocks noChangeArrowheads="1"/>
            </p:cNvSpPr>
            <p:nvPr/>
          </p:nvSpPr>
          <p:spPr bwMode="auto">
            <a:xfrm>
              <a:off x="372" y="3438"/>
              <a:ext cx="569" cy="172"/>
            </a:xfrm>
            <a:prstGeom prst="rect">
              <a:avLst/>
            </a:prstGeom>
            <a:solidFill>
              <a:srgbClr val="E899CE"/>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6" name="Rectangle 37"/>
            <p:cNvSpPr>
              <a:spLocks noChangeArrowheads="1"/>
            </p:cNvSpPr>
            <p:nvPr/>
          </p:nvSpPr>
          <p:spPr bwMode="auto">
            <a:xfrm>
              <a:off x="372" y="3608"/>
              <a:ext cx="569" cy="172"/>
            </a:xfrm>
            <a:prstGeom prst="rect">
              <a:avLst/>
            </a:prstGeom>
            <a:solidFill>
              <a:srgbClr val="F4CCE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7" name="Rectangle 38"/>
            <p:cNvSpPr>
              <a:spLocks noChangeArrowheads="1"/>
            </p:cNvSpPr>
            <p:nvPr/>
          </p:nvSpPr>
          <p:spPr bwMode="auto">
            <a:xfrm>
              <a:off x="997" y="2467"/>
              <a:ext cx="569" cy="569"/>
            </a:xfrm>
            <a:prstGeom prst="rect">
              <a:avLst/>
            </a:prstGeom>
            <a:solidFill>
              <a:srgbClr val="722EA5"/>
            </a:solidFill>
            <a:ln w="9525" algn="ctr">
              <a:solidFill>
                <a:srgbClr val="722EA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527 C</a:t>
              </a:r>
            </a:p>
          </p:txBody>
        </p:sp>
        <p:sp>
          <p:nvSpPr>
            <p:cNvPr id="108" name="Rectangle 39"/>
            <p:cNvSpPr>
              <a:spLocks noChangeArrowheads="1"/>
            </p:cNvSpPr>
            <p:nvPr/>
          </p:nvSpPr>
          <p:spPr bwMode="auto">
            <a:xfrm>
              <a:off x="997" y="3095"/>
              <a:ext cx="569" cy="172"/>
            </a:xfrm>
            <a:prstGeom prst="rect">
              <a:avLst/>
            </a:prstGeom>
            <a:solidFill>
              <a:srgbClr val="8E58B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9" name="Rectangle 40"/>
            <p:cNvSpPr>
              <a:spLocks noChangeArrowheads="1"/>
            </p:cNvSpPr>
            <p:nvPr/>
          </p:nvSpPr>
          <p:spPr bwMode="auto">
            <a:xfrm>
              <a:off x="997" y="3267"/>
              <a:ext cx="569" cy="172"/>
            </a:xfrm>
            <a:prstGeom prst="rect">
              <a:avLst/>
            </a:prstGeom>
            <a:solidFill>
              <a:srgbClr val="AA82C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0" name="Rectangle 41"/>
            <p:cNvSpPr>
              <a:spLocks noChangeArrowheads="1"/>
            </p:cNvSpPr>
            <p:nvPr/>
          </p:nvSpPr>
          <p:spPr bwMode="auto">
            <a:xfrm>
              <a:off x="997" y="3438"/>
              <a:ext cx="569" cy="172"/>
            </a:xfrm>
            <a:prstGeom prst="rect">
              <a:avLst/>
            </a:prstGeom>
            <a:solidFill>
              <a:srgbClr val="C7AB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1" name="Rectangle 42"/>
            <p:cNvSpPr>
              <a:spLocks noChangeArrowheads="1"/>
            </p:cNvSpPr>
            <p:nvPr/>
          </p:nvSpPr>
          <p:spPr bwMode="auto">
            <a:xfrm>
              <a:off x="997" y="3608"/>
              <a:ext cx="569" cy="172"/>
            </a:xfrm>
            <a:prstGeom prst="rect">
              <a:avLst/>
            </a:prstGeom>
            <a:solidFill>
              <a:srgbClr val="E3D5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2" name="Rectangle 43"/>
            <p:cNvSpPr>
              <a:spLocks noChangeArrowheads="1"/>
            </p:cNvSpPr>
            <p:nvPr/>
          </p:nvSpPr>
          <p:spPr bwMode="auto">
            <a:xfrm>
              <a:off x="1619" y="2467"/>
              <a:ext cx="569" cy="569"/>
            </a:xfrm>
            <a:prstGeom prst="rect">
              <a:avLst/>
            </a:prstGeom>
            <a:solidFill>
              <a:srgbClr val="241773"/>
            </a:solidFill>
            <a:ln w="9525" algn="ctr">
              <a:solidFill>
                <a:srgbClr val="241773"/>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273 C</a:t>
              </a:r>
            </a:p>
          </p:txBody>
        </p:sp>
        <p:sp>
          <p:nvSpPr>
            <p:cNvPr id="113" name="Rectangle 44"/>
            <p:cNvSpPr>
              <a:spLocks noChangeArrowheads="1"/>
            </p:cNvSpPr>
            <p:nvPr/>
          </p:nvSpPr>
          <p:spPr bwMode="auto">
            <a:xfrm>
              <a:off x="1619" y="3095"/>
              <a:ext cx="569" cy="172"/>
            </a:xfrm>
            <a:prstGeom prst="rect">
              <a:avLst/>
            </a:prstGeom>
            <a:solidFill>
              <a:srgbClr val="50458F"/>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4" name="Rectangle 45"/>
            <p:cNvSpPr>
              <a:spLocks noChangeArrowheads="1"/>
            </p:cNvSpPr>
            <p:nvPr/>
          </p:nvSpPr>
          <p:spPr bwMode="auto">
            <a:xfrm>
              <a:off x="1619" y="3267"/>
              <a:ext cx="569" cy="172"/>
            </a:xfrm>
            <a:prstGeom prst="rect">
              <a:avLst/>
            </a:prstGeom>
            <a:solidFill>
              <a:srgbClr val="7C74A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5" name="Rectangle 46"/>
            <p:cNvSpPr>
              <a:spLocks noChangeArrowheads="1"/>
            </p:cNvSpPr>
            <p:nvPr/>
          </p:nvSpPr>
          <p:spPr bwMode="auto">
            <a:xfrm>
              <a:off x="1619" y="3438"/>
              <a:ext cx="569" cy="172"/>
            </a:xfrm>
            <a:prstGeom prst="rect">
              <a:avLst/>
            </a:prstGeom>
            <a:solidFill>
              <a:srgbClr val="A7A2C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6" name="Rectangle 47"/>
            <p:cNvSpPr>
              <a:spLocks noChangeArrowheads="1"/>
            </p:cNvSpPr>
            <p:nvPr/>
          </p:nvSpPr>
          <p:spPr bwMode="auto">
            <a:xfrm>
              <a:off x="1619" y="3608"/>
              <a:ext cx="569" cy="172"/>
            </a:xfrm>
            <a:prstGeom prst="rect">
              <a:avLst/>
            </a:prstGeom>
            <a:solidFill>
              <a:srgbClr val="D3D1E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7" name="Rectangle 48"/>
            <p:cNvSpPr>
              <a:spLocks noChangeArrowheads="1"/>
            </p:cNvSpPr>
            <p:nvPr/>
          </p:nvSpPr>
          <p:spPr bwMode="auto">
            <a:xfrm>
              <a:off x="2238" y="2467"/>
              <a:ext cx="569" cy="569"/>
            </a:xfrm>
            <a:prstGeom prst="rect">
              <a:avLst/>
            </a:prstGeom>
            <a:solidFill>
              <a:srgbClr val="008B95"/>
            </a:solidFill>
            <a:ln w="9525" algn="ctr">
              <a:solidFill>
                <a:srgbClr val="008B9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321 C</a:t>
              </a:r>
            </a:p>
          </p:txBody>
        </p:sp>
        <p:sp>
          <p:nvSpPr>
            <p:cNvPr id="118" name="Rectangle 49"/>
            <p:cNvSpPr>
              <a:spLocks noChangeArrowheads="1"/>
            </p:cNvSpPr>
            <p:nvPr/>
          </p:nvSpPr>
          <p:spPr bwMode="auto">
            <a:xfrm>
              <a:off x="2238" y="3095"/>
              <a:ext cx="569" cy="172"/>
            </a:xfrm>
            <a:prstGeom prst="rect">
              <a:avLst/>
            </a:prstGeom>
            <a:solidFill>
              <a:srgbClr val="33A2A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9" name="Rectangle 50"/>
            <p:cNvSpPr>
              <a:spLocks noChangeArrowheads="1"/>
            </p:cNvSpPr>
            <p:nvPr/>
          </p:nvSpPr>
          <p:spPr bwMode="auto">
            <a:xfrm>
              <a:off x="2238" y="3267"/>
              <a:ext cx="569" cy="172"/>
            </a:xfrm>
            <a:prstGeom prst="rect">
              <a:avLst/>
            </a:prstGeom>
            <a:solidFill>
              <a:srgbClr val="66B9C0"/>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0" name="Rectangle 51"/>
            <p:cNvSpPr>
              <a:spLocks noChangeArrowheads="1"/>
            </p:cNvSpPr>
            <p:nvPr/>
          </p:nvSpPr>
          <p:spPr bwMode="auto">
            <a:xfrm>
              <a:off x="2238" y="3438"/>
              <a:ext cx="569" cy="172"/>
            </a:xfrm>
            <a:prstGeom prst="rect">
              <a:avLst/>
            </a:prstGeom>
            <a:solidFill>
              <a:srgbClr val="99D1D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1" name="Rectangle 52"/>
            <p:cNvSpPr>
              <a:spLocks noChangeArrowheads="1"/>
            </p:cNvSpPr>
            <p:nvPr/>
          </p:nvSpPr>
          <p:spPr bwMode="auto">
            <a:xfrm>
              <a:off x="2238" y="3608"/>
              <a:ext cx="569" cy="172"/>
            </a:xfrm>
            <a:prstGeom prst="rect">
              <a:avLst/>
            </a:prstGeom>
            <a:solidFill>
              <a:srgbClr val="CCE8E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2" name="Rectangle 53"/>
            <p:cNvSpPr>
              <a:spLocks noChangeArrowheads="1"/>
            </p:cNvSpPr>
            <p:nvPr/>
          </p:nvSpPr>
          <p:spPr bwMode="auto">
            <a:xfrm>
              <a:off x="2859" y="2467"/>
              <a:ext cx="569" cy="569"/>
            </a:xfrm>
            <a:prstGeom prst="rect">
              <a:avLst/>
            </a:prstGeom>
            <a:solidFill>
              <a:srgbClr val="007A4D"/>
            </a:solidFill>
            <a:ln w="9525" algn="ctr">
              <a:solidFill>
                <a:srgbClr val="007A4D"/>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3415 C</a:t>
              </a:r>
            </a:p>
          </p:txBody>
        </p:sp>
        <p:sp>
          <p:nvSpPr>
            <p:cNvPr id="123" name="Rectangle 54"/>
            <p:cNvSpPr>
              <a:spLocks noChangeArrowheads="1"/>
            </p:cNvSpPr>
            <p:nvPr/>
          </p:nvSpPr>
          <p:spPr bwMode="auto">
            <a:xfrm>
              <a:off x="2859" y="3095"/>
              <a:ext cx="569" cy="172"/>
            </a:xfrm>
            <a:prstGeom prst="rect">
              <a:avLst/>
            </a:prstGeom>
            <a:solidFill>
              <a:srgbClr val="339571"/>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4" name="Rectangle 55"/>
            <p:cNvSpPr>
              <a:spLocks noChangeArrowheads="1"/>
            </p:cNvSpPr>
            <p:nvPr/>
          </p:nvSpPr>
          <p:spPr bwMode="auto">
            <a:xfrm>
              <a:off x="2859" y="3267"/>
              <a:ext cx="569" cy="172"/>
            </a:xfrm>
            <a:prstGeom prst="rect">
              <a:avLst/>
            </a:prstGeom>
            <a:solidFill>
              <a:srgbClr val="66AF9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5" name="Rectangle 56"/>
            <p:cNvSpPr>
              <a:spLocks noChangeArrowheads="1"/>
            </p:cNvSpPr>
            <p:nvPr/>
          </p:nvSpPr>
          <p:spPr bwMode="auto">
            <a:xfrm>
              <a:off x="2859" y="3438"/>
              <a:ext cx="569" cy="172"/>
            </a:xfrm>
            <a:prstGeom prst="rect">
              <a:avLst/>
            </a:prstGeom>
            <a:solidFill>
              <a:srgbClr val="99CA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6" name="Rectangle 57"/>
            <p:cNvSpPr>
              <a:spLocks noChangeArrowheads="1"/>
            </p:cNvSpPr>
            <p:nvPr/>
          </p:nvSpPr>
          <p:spPr bwMode="auto">
            <a:xfrm>
              <a:off x="2859" y="3608"/>
              <a:ext cx="569" cy="172"/>
            </a:xfrm>
            <a:prstGeom prst="rect">
              <a:avLst/>
            </a:prstGeom>
            <a:solidFill>
              <a:srgbClr val="CCE4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7" name="Rectangle 58"/>
            <p:cNvSpPr>
              <a:spLocks noChangeArrowheads="1"/>
            </p:cNvSpPr>
            <p:nvPr/>
          </p:nvSpPr>
          <p:spPr bwMode="auto">
            <a:xfrm>
              <a:off x="3478" y="2467"/>
              <a:ext cx="569" cy="569"/>
            </a:xfrm>
            <a:prstGeom prst="rect">
              <a:avLst/>
            </a:prstGeom>
            <a:solidFill>
              <a:srgbClr val="DFDF00"/>
            </a:solidFill>
            <a:ln w="9525" algn="ctr">
              <a:solidFill>
                <a:srgbClr val="DFDF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396 C</a:t>
              </a:r>
            </a:p>
          </p:txBody>
        </p:sp>
        <p:sp>
          <p:nvSpPr>
            <p:cNvPr id="128" name="Rectangle 59"/>
            <p:cNvSpPr>
              <a:spLocks noChangeArrowheads="1"/>
            </p:cNvSpPr>
            <p:nvPr/>
          </p:nvSpPr>
          <p:spPr bwMode="auto">
            <a:xfrm>
              <a:off x="3478" y="3095"/>
              <a:ext cx="569" cy="172"/>
            </a:xfrm>
            <a:prstGeom prst="rect">
              <a:avLst/>
            </a:prstGeom>
            <a:solidFill>
              <a:srgbClr val="E5E5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9" name="Rectangle 60"/>
            <p:cNvSpPr>
              <a:spLocks noChangeArrowheads="1"/>
            </p:cNvSpPr>
            <p:nvPr/>
          </p:nvSpPr>
          <p:spPr bwMode="auto">
            <a:xfrm>
              <a:off x="3478" y="3267"/>
              <a:ext cx="569" cy="172"/>
            </a:xfrm>
            <a:prstGeom prst="rect">
              <a:avLst/>
            </a:prstGeom>
            <a:solidFill>
              <a:srgbClr val="ECEC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30" name="Rectangle 61"/>
            <p:cNvSpPr>
              <a:spLocks noChangeArrowheads="1"/>
            </p:cNvSpPr>
            <p:nvPr/>
          </p:nvSpPr>
          <p:spPr bwMode="auto">
            <a:xfrm>
              <a:off x="3478" y="3438"/>
              <a:ext cx="569" cy="172"/>
            </a:xfrm>
            <a:prstGeom prst="rect">
              <a:avLst/>
            </a:prstGeom>
            <a:solidFill>
              <a:srgbClr val="F2F2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31" name="Rectangle 62"/>
            <p:cNvSpPr>
              <a:spLocks noChangeArrowheads="1"/>
            </p:cNvSpPr>
            <p:nvPr/>
          </p:nvSpPr>
          <p:spPr bwMode="auto">
            <a:xfrm>
              <a:off x="3478" y="3608"/>
              <a:ext cx="569" cy="172"/>
            </a:xfrm>
            <a:prstGeom prst="rect">
              <a:avLst/>
            </a:prstGeom>
            <a:solidFill>
              <a:srgbClr val="F9F9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grpSp>
      <p:sp>
        <p:nvSpPr>
          <p:cNvPr id="134" name="Rectangle 117"/>
          <p:cNvSpPr>
            <a:spLocks noChangeArrowheads="1"/>
          </p:cNvSpPr>
          <p:nvPr userDrawn="1"/>
        </p:nvSpPr>
        <p:spPr bwMode="auto">
          <a:xfrm>
            <a:off x="6709728" y="1414463"/>
            <a:ext cx="23399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Use the format painter</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(brush icon) or the eyedropper to copy colours</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to any </a:t>
            </a:r>
            <a:r>
              <a:rPr kumimoji="0" lang="en-GB" sz="900" b="0" i="0" u="none" strike="noStrike" kern="0" cap="none" spc="0" normalizeH="0" baseline="0" noProof="0" dirty="0" err="1">
                <a:ln>
                  <a:noFill/>
                </a:ln>
                <a:solidFill>
                  <a:srgbClr val="8B8D8E"/>
                </a:solidFill>
                <a:effectLst/>
                <a:uLnTx/>
                <a:uFillTx/>
              </a:rPr>
              <a:t>AutoForm</a:t>
            </a:r>
            <a:r>
              <a:rPr kumimoji="0" lang="en-GB" sz="900" b="0" i="0" u="none" strike="noStrike" kern="0" cap="none" spc="0" normalizeH="0" baseline="0" noProof="0" dirty="0">
                <a:ln>
                  <a:noFill/>
                </a:ln>
                <a:solidFill>
                  <a:srgbClr val="8B8D8E"/>
                </a:solidFill>
                <a:effectLst/>
                <a:uLnTx/>
                <a:uFillTx/>
              </a:rPr>
              <a:t> (shape).</a:t>
            </a:r>
          </a:p>
        </p:txBody>
      </p:sp>
      <p:pic>
        <p:nvPicPr>
          <p:cNvPr id="13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119" y="2242626"/>
            <a:ext cx="427631" cy="42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cons.iconarchive.com/icons/designcontest/outline/256/Eyedropper-ico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34792" y="2229738"/>
            <a:ext cx="453406" cy="4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Slide_3">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pic>
        <p:nvPicPr>
          <p:cNvPr id="8"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latt_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0076"/>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10" name="Rectangle 8"/>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sp>
        <p:nvSpPr>
          <p:cNvPr id="11" name="Rectangle 9"/>
          <p:cNvSpPr>
            <a:spLocks noGrp="1" noChangeArrowheads="1"/>
          </p:cNvSpPr>
          <p:nvPr>
            <p:ph type="dt" sz="quarter" idx="2"/>
          </p:nvPr>
        </p:nvSpPr>
        <p:spPr>
          <a:xfrm>
            <a:off x="3057525" y="5888038"/>
            <a:ext cx="5057775" cy="303212"/>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245759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_Slide">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2139950"/>
            <a:ext cx="5067300" cy="1462088"/>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3763963"/>
            <a:ext cx="5067300" cy="1931987"/>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89663"/>
            <a:ext cx="5067300" cy="665162"/>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dt" sz="quarter" idx="2"/>
          </p:nvPr>
        </p:nvSpPr>
        <p:spPr>
          <a:xfrm>
            <a:off x="3057525" y="5886450"/>
            <a:ext cx="5057775" cy="301625"/>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290383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_Slide_2">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2363"/>
            <a:ext cx="5067300" cy="1047750"/>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sp>
        <p:nvSpPr>
          <p:cNvPr id="8" name="Rectangle 4"/>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pic>
        <p:nvPicPr>
          <p:cNvPr id="9"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otiv"/>
          <p:cNvPicPr>
            <a:picLocks noChangeAspect="1" noChangeArrowheads="1"/>
          </p:cNvPicPr>
          <p:nvPr userDrawn="1"/>
        </p:nvPicPr>
        <p:blipFill>
          <a:blip r:embed="rId3">
            <a:extLst>
              <a:ext uri="{28A0092B-C50C-407E-A947-70E740481C1C}">
                <a14:useLocalDpi xmlns:a14="http://schemas.microsoft.com/office/drawing/2010/main" val="0"/>
              </a:ext>
            </a:extLst>
          </a:blip>
          <a:srcRect b="20157"/>
          <a:stretch>
            <a:fillRect/>
          </a:stretch>
        </p:blipFill>
        <p:spPr bwMode="auto">
          <a:xfrm>
            <a:off x="0" y="1708150"/>
            <a:ext cx="9140825" cy="171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Grp="1" noChangeArrowheads="1"/>
          </p:cNvSpPr>
          <p:nvPr>
            <p:ph type="dt" sz="quarter" idx="2"/>
          </p:nvPr>
        </p:nvSpPr>
        <p:spPr>
          <a:xfrm>
            <a:off x="3057525" y="5886450"/>
            <a:ext cx="5057775" cy="303213"/>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3319254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_Slide_3">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rgbClr val="7AB800"/>
                </a:solidFill>
              </a:defRPr>
            </a:lvl1pPr>
          </a:lstStyle>
          <a:p>
            <a:pPr lvl="0"/>
            <a:r>
              <a:rPr lang="en-US" noProof="0"/>
              <a:t>Click to edit Master title style</a:t>
            </a:r>
            <a:endParaRPr lang="en-GB" noProof="0" dirty="0"/>
          </a:p>
        </p:txBody>
      </p:sp>
      <p:sp>
        <p:nvSpPr>
          <p:cNvPr id="7" name="Rectangle 3"/>
          <p:cNvSpPr>
            <a:spLocks noGrp="1" noChangeArrowheads="1"/>
          </p:cNvSpPr>
          <p:nvPr>
            <p:ph type="subTitle" idx="1"/>
          </p:nvPr>
        </p:nvSpPr>
        <p:spPr>
          <a:xfrm>
            <a:off x="3057525" y="4710113"/>
            <a:ext cx="5067300" cy="1177925"/>
          </a:xfrm>
        </p:spPr>
        <p:txBody>
          <a:bodyPr/>
          <a:lstStyle>
            <a:lvl1pPr marL="0" indent="0">
              <a:buFont typeface="Verdana" pitchFamily="34" charset="0"/>
              <a:buNone/>
              <a:defRPr b="1">
                <a:solidFill>
                  <a:srgbClr val="8B8D8E"/>
                </a:solidFill>
              </a:defRPr>
            </a:lvl1pPr>
          </a:lstStyle>
          <a:p>
            <a:pPr lvl="0"/>
            <a:r>
              <a:rPr lang="en-US" noProof="0"/>
              <a:t>Click to edit Master subtitle style</a:t>
            </a:r>
            <a:endParaRPr lang="en-GB" noProof="0" dirty="0"/>
          </a:p>
        </p:txBody>
      </p:sp>
      <p:pic>
        <p:nvPicPr>
          <p:cNvPr id="8" name="Picture 5" descr="ECOFYS Logo Colour"/>
          <p:cNvPicPr>
            <a:picLocks noChangeAspect="1" noChangeArrowheads="1"/>
          </p:cNvPicPr>
          <p:nvPr userDrawn="1"/>
        </p:nvPicPr>
        <p:blipFill>
          <a:blip r:embed="rId2">
            <a:extLst>
              <a:ext uri="{28A0092B-C50C-407E-A947-70E740481C1C}">
                <a14:useLocalDpi xmlns:a14="http://schemas.microsoft.com/office/drawing/2010/main" val="0"/>
              </a:ext>
            </a:extLst>
          </a:blip>
          <a:srcRect l="1335" t="4370" r="1335" b="4370"/>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latt_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0076"/>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10" name="Rectangle 8"/>
          <p:cNvSpPr>
            <a:spLocks noGrp="1" noChangeArrowheads="1"/>
          </p:cNvSpPr>
          <p:nvPr>
            <p:ph type="ftr" sz="quarter" idx="3"/>
          </p:nvPr>
        </p:nvSpPr>
        <p:spPr>
          <a:xfrm>
            <a:off x="3057525" y="6191250"/>
            <a:ext cx="506730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r>
              <a:rPr lang="nl-NL" noProof="0"/>
              <a:t>Jeroen de Beer, Jan Cihlar and Igor Hensing</a:t>
            </a:r>
            <a:endParaRPr lang="en-GB" noProof="0" dirty="0"/>
          </a:p>
        </p:txBody>
      </p:sp>
      <p:sp>
        <p:nvSpPr>
          <p:cNvPr id="11" name="Rectangle 9"/>
          <p:cNvSpPr>
            <a:spLocks noGrp="1" noChangeArrowheads="1"/>
          </p:cNvSpPr>
          <p:nvPr>
            <p:ph type="dt" sz="quarter" idx="2"/>
          </p:nvPr>
        </p:nvSpPr>
        <p:spPr>
          <a:xfrm>
            <a:off x="3057525" y="5888038"/>
            <a:ext cx="5057775" cy="303212"/>
          </a:xfrm>
        </p:spPr>
        <p:txBody>
          <a:bodyPr/>
          <a:lstStyle>
            <a:lvl1pPr algn="l">
              <a:lnSpc>
                <a:spcPct val="120000"/>
              </a:lnSpc>
              <a:defRPr sz="1600">
                <a:solidFill>
                  <a:srgbClr val="8B8D8E"/>
                </a:solidFill>
              </a:defRPr>
            </a:lvl1pPr>
          </a:lstStyle>
          <a:p>
            <a:r>
              <a:rPr lang="en-US" noProof="0"/>
              <a:t>May 2017</a:t>
            </a:r>
            <a:endParaRPr lang="en-GB" noProof="0" dirty="0"/>
          </a:p>
        </p:txBody>
      </p:sp>
    </p:spTree>
    <p:extLst>
      <p:ext uri="{BB962C8B-B14F-4D97-AF65-F5344CB8AC3E}">
        <p14:creationId xmlns:p14="http://schemas.microsoft.com/office/powerpoint/2010/main" val="1143841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lvl1pPr>
              <a:defRPr>
                <a:solidFill>
                  <a:schemeClr val="bg2"/>
                </a:solidFill>
              </a:defRPr>
            </a:lvl1pPr>
          </a:lstStyle>
          <a:p>
            <a:r>
              <a:rPr lang="en-US" noProof="0"/>
              <a:t>Click to edit Master title style</a:t>
            </a:r>
            <a:endParaRPr lang="en-GB" noProof="0" dirty="0"/>
          </a:p>
        </p:txBody>
      </p:sp>
      <p:sp>
        <p:nvSpPr>
          <p:cNvPr id="7" name="Inhaltsplatzhalter 2"/>
          <p:cNvSpPr>
            <a:spLocks noGrp="1"/>
          </p:cNvSpPr>
          <p:nvPr>
            <p:ph idx="1"/>
          </p:nvPr>
        </p:nvSpPr>
        <p:spPr>
          <a:xfrm>
            <a:off x="466725" y="1192213"/>
            <a:ext cx="8205788"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umsplatzhalter 3"/>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9" name="Fußzeilenplatzhalter 4"/>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10" name="Foliennummernplatzhalter 5"/>
          <p:cNvSpPr>
            <a:spLocks noGrp="1"/>
          </p:cNvSpPr>
          <p:nvPr>
            <p:ph type="sldNum" sz="quarter" idx="12"/>
          </p:nvPr>
        </p:nvSpPr>
        <p:spPr>
          <a:xfrm>
            <a:off x="0" y="6578600"/>
            <a:ext cx="1027113" cy="147638"/>
          </a:xfrm>
        </p:spPr>
        <p:txBody>
          <a:bodyPr/>
          <a:lstStyle>
            <a:lvl1pPr>
              <a:defRPr/>
            </a:lvl1pPr>
          </a:lstStyle>
          <a:p>
            <a:fld id="{9D907B81-93D0-4BED-B054-0068805B99D7}" type="slidenum">
              <a:rPr lang="en-GB" noProof="0"/>
              <a:pPr/>
              <a:t>‹Nº›</a:t>
            </a:fld>
            <a:endParaRPr lang="en-GB" noProof="0" dirty="0"/>
          </a:p>
        </p:txBody>
      </p:sp>
    </p:spTree>
    <p:extLst>
      <p:ext uri="{BB962C8B-B14F-4D97-AF65-F5344CB8AC3E}">
        <p14:creationId xmlns:p14="http://schemas.microsoft.com/office/powerpoint/2010/main" val="845507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and_Content_narrow">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sp>
        <p:nvSpPr>
          <p:cNvPr id="7" name="Inhaltsplatzhalter 2"/>
          <p:cNvSpPr>
            <a:spLocks noGrp="1"/>
          </p:cNvSpPr>
          <p:nvPr>
            <p:ph idx="1"/>
          </p:nvPr>
        </p:nvSpPr>
        <p:spPr>
          <a:xfrm>
            <a:off x="4657725" y="1192214"/>
            <a:ext cx="4014788"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987070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_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603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Inhaltsplatzhalter 2"/>
          <p:cNvSpPr>
            <a:spLocks noGrp="1"/>
          </p:cNvSpPr>
          <p:nvPr>
            <p:ph sz="half" idx="1"/>
          </p:nvPr>
        </p:nvSpPr>
        <p:spPr>
          <a:xfrm>
            <a:off x="466726" y="1192214"/>
            <a:ext cx="4025900" cy="49015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Inhaltsplatzhalter 3"/>
          <p:cNvSpPr>
            <a:spLocks noGrp="1"/>
          </p:cNvSpPr>
          <p:nvPr>
            <p:ph sz="half" idx="2"/>
          </p:nvPr>
        </p:nvSpPr>
        <p:spPr>
          <a:xfrm>
            <a:off x="4645025" y="1192213"/>
            <a:ext cx="4027488" cy="490156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4"/>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10" name="Fußzeilenplatzhalter 5"/>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11" name="Foliennummernplatzhalter 6"/>
          <p:cNvSpPr>
            <a:spLocks noGrp="1"/>
          </p:cNvSpPr>
          <p:nvPr>
            <p:ph type="sldNum" sz="quarter" idx="12"/>
          </p:nvPr>
        </p:nvSpPr>
        <p:spPr>
          <a:xfrm>
            <a:off x="0" y="6578600"/>
            <a:ext cx="1027113" cy="147638"/>
          </a:xfrm>
        </p:spPr>
        <p:txBody>
          <a:bodyPr/>
          <a:lstStyle>
            <a:lvl1pPr>
              <a:defRPr/>
            </a:lvl1pPr>
          </a:lstStyle>
          <a:p>
            <a:fld id="{F8C92D98-CF1D-41BE-ACCF-242B5082D7FB}" type="slidenum">
              <a:rPr lang="en-GB" noProof="0"/>
              <a:pPr/>
              <a:t>‹Nº›</a:t>
            </a:fld>
            <a:endParaRPr lang="en-GB" noProof="0" dirty="0"/>
          </a:p>
        </p:txBody>
      </p:sp>
    </p:spTree>
    <p:extLst>
      <p:ext uri="{BB962C8B-B14F-4D97-AF65-F5344CB8AC3E}">
        <p14:creationId xmlns:p14="http://schemas.microsoft.com/office/powerpoint/2010/main" val="2254342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_Content_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6" name="Inhaltsplatzhalter 2"/>
          <p:cNvSpPr>
            <a:spLocks noGrp="1"/>
          </p:cNvSpPr>
          <p:nvPr>
            <p:ph sz="half" idx="1"/>
          </p:nvPr>
        </p:nvSpPr>
        <p:spPr>
          <a:xfrm>
            <a:off x="466726" y="1776497"/>
            <a:ext cx="4025900" cy="4317283"/>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21"/>
          </p:nvPr>
        </p:nvSpPr>
        <p:spPr>
          <a:xfrm>
            <a:off x="466724"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
        <p:nvSpPr>
          <p:cNvPr id="25" name="Inhaltsplatzhalter 2"/>
          <p:cNvSpPr>
            <a:spLocks noGrp="1"/>
          </p:cNvSpPr>
          <p:nvPr>
            <p:ph sz="half" idx="22"/>
          </p:nvPr>
        </p:nvSpPr>
        <p:spPr>
          <a:xfrm>
            <a:off x="4646612" y="1776497"/>
            <a:ext cx="4025900" cy="4317284"/>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6" name="Text Placeholder 8"/>
          <p:cNvSpPr>
            <a:spLocks noGrp="1"/>
          </p:cNvSpPr>
          <p:nvPr>
            <p:ph type="body" sz="quarter" idx="23"/>
          </p:nvPr>
        </p:nvSpPr>
        <p:spPr>
          <a:xfrm>
            <a:off x="4646610"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99999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Inhaltsplatzhalter 2"/>
          <p:cNvSpPr>
            <a:spLocks noGrp="1"/>
          </p:cNvSpPr>
          <p:nvPr>
            <p:ph sz="half" idx="1"/>
          </p:nvPr>
        </p:nvSpPr>
        <p:spPr>
          <a:xfrm>
            <a:off x="466726"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Inhaltsplatzhalter 2"/>
          <p:cNvSpPr>
            <a:spLocks noGrp="1"/>
          </p:cNvSpPr>
          <p:nvPr>
            <p:ph sz="half" idx="13"/>
          </p:nvPr>
        </p:nvSpPr>
        <p:spPr>
          <a:xfrm>
            <a:off x="6080512"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Inhaltsplatzhalter 2"/>
          <p:cNvSpPr>
            <a:spLocks noGrp="1"/>
          </p:cNvSpPr>
          <p:nvPr>
            <p:ph sz="half" idx="14"/>
          </p:nvPr>
        </p:nvSpPr>
        <p:spPr>
          <a:xfrm>
            <a:off x="3273619"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019523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_Content_Headers">
    <p:spTree>
      <p:nvGrpSpPr>
        <p:cNvPr id="1" name=""/>
        <p:cNvGrpSpPr/>
        <p:nvPr/>
      </p:nvGrpSpPr>
      <p:grpSpPr>
        <a:xfrm>
          <a:off x="0" y="0"/>
          <a:ext cx="0" cy="0"/>
          <a:chOff x="0" y="0"/>
          <a:chExt cx="0" cy="0"/>
        </a:xfrm>
      </p:grpSpPr>
      <p:sp>
        <p:nvSpPr>
          <p:cNvPr id="19" name="Inhaltsplatzhalter 2"/>
          <p:cNvSpPr>
            <a:spLocks noGrp="1"/>
          </p:cNvSpPr>
          <p:nvPr>
            <p:ph sz="half" idx="1"/>
          </p:nvPr>
        </p:nvSpPr>
        <p:spPr>
          <a:xfrm>
            <a:off x="466726"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Text Placeholder 7"/>
          <p:cNvSpPr>
            <a:spLocks noGrp="1"/>
          </p:cNvSpPr>
          <p:nvPr>
            <p:ph type="body" sz="quarter" idx="23"/>
          </p:nvPr>
        </p:nvSpPr>
        <p:spPr>
          <a:xfrm>
            <a:off x="466724"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3" name="Inhaltsplatzhalter 2"/>
          <p:cNvSpPr>
            <a:spLocks noGrp="1"/>
          </p:cNvSpPr>
          <p:nvPr>
            <p:ph sz="half" idx="24"/>
          </p:nvPr>
        </p:nvSpPr>
        <p:spPr>
          <a:xfrm>
            <a:off x="6016625"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4" name="Text Placeholder 7"/>
          <p:cNvSpPr>
            <a:spLocks noGrp="1"/>
          </p:cNvSpPr>
          <p:nvPr>
            <p:ph type="body" sz="quarter" idx="25"/>
          </p:nvPr>
        </p:nvSpPr>
        <p:spPr>
          <a:xfrm>
            <a:off x="6016623"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9" name="Inhaltsplatzhalter 2"/>
          <p:cNvSpPr>
            <a:spLocks noGrp="1"/>
          </p:cNvSpPr>
          <p:nvPr>
            <p:ph sz="half" idx="26"/>
          </p:nvPr>
        </p:nvSpPr>
        <p:spPr>
          <a:xfrm>
            <a:off x="3241673"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0" name="Text Placeholder 7"/>
          <p:cNvSpPr>
            <a:spLocks noGrp="1"/>
          </p:cNvSpPr>
          <p:nvPr>
            <p:ph type="body" sz="quarter" idx="27"/>
          </p:nvPr>
        </p:nvSpPr>
        <p:spPr>
          <a:xfrm>
            <a:off x="3241671"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4241863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Datumsplatzhalter 2"/>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8" name="Fußzeilenplatzhalter 3"/>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9" name="Foliennummernplatzhalter 4"/>
          <p:cNvSpPr>
            <a:spLocks noGrp="1"/>
          </p:cNvSpPr>
          <p:nvPr>
            <p:ph type="sldNum" sz="quarter" idx="12"/>
          </p:nvPr>
        </p:nvSpPr>
        <p:spPr>
          <a:xfrm>
            <a:off x="0" y="6578600"/>
            <a:ext cx="1027113" cy="147638"/>
          </a:xfrm>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307416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lvl1pPr>
              <a:defRPr>
                <a:solidFill>
                  <a:schemeClr val="bg2"/>
                </a:solidFill>
              </a:defRPr>
            </a:lvl1pPr>
          </a:lstStyle>
          <a:p>
            <a:r>
              <a:rPr lang="en-US" noProof="0"/>
              <a:t>Click to edit Master title style</a:t>
            </a:r>
            <a:endParaRPr lang="en-GB" noProof="0" dirty="0"/>
          </a:p>
        </p:txBody>
      </p:sp>
      <p:sp>
        <p:nvSpPr>
          <p:cNvPr id="7" name="Inhaltsplatzhalter 2"/>
          <p:cNvSpPr>
            <a:spLocks noGrp="1"/>
          </p:cNvSpPr>
          <p:nvPr>
            <p:ph idx="1"/>
          </p:nvPr>
        </p:nvSpPr>
        <p:spPr>
          <a:xfrm>
            <a:off x="466725" y="1192213"/>
            <a:ext cx="8205788"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umsplatzhalter 3"/>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9" name="Fußzeilenplatzhalter 4"/>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10" name="Foliennummernplatzhalter 5"/>
          <p:cNvSpPr>
            <a:spLocks noGrp="1"/>
          </p:cNvSpPr>
          <p:nvPr>
            <p:ph type="sldNum" sz="quarter" idx="12"/>
          </p:nvPr>
        </p:nvSpPr>
        <p:spPr>
          <a:xfrm>
            <a:off x="0" y="6578600"/>
            <a:ext cx="1027113" cy="147638"/>
          </a:xfrm>
        </p:spPr>
        <p:txBody>
          <a:bodyPr/>
          <a:lstStyle>
            <a:lvl1pPr>
              <a:defRPr/>
            </a:lvl1pPr>
          </a:lstStyle>
          <a:p>
            <a:fld id="{9D907B81-93D0-4BED-B054-0068805B99D7}" type="slidenum">
              <a:rPr lang="en-GB" noProof="0"/>
              <a:pPr/>
              <a:t>‹Nº›</a:t>
            </a:fld>
            <a:endParaRPr lang="en-GB" noProof="0" dirty="0"/>
          </a:p>
        </p:txBody>
      </p:sp>
    </p:spTree>
    <p:extLst>
      <p:ext uri="{BB962C8B-B14F-4D97-AF65-F5344CB8AC3E}">
        <p14:creationId xmlns:p14="http://schemas.microsoft.com/office/powerpoint/2010/main" val="1890870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eaf">
    <p:spTree>
      <p:nvGrpSpPr>
        <p:cNvPr id="1" name=""/>
        <p:cNvGrpSpPr/>
        <p:nvPr/>
      </p:nvGrpSpPr>
      <p:grpSpPr>
        <a:xfrm>
          <a:off x="0" y="0"/>
          <a:ext cx="0" cy="0"/>
          <a:chOff x="0" y="0"/>
          <a:chExt cx="0" cy="0"/>
        </a:xfrm>
      </p:grpSpPr>
      <p:pic>
        <p:nvPicPr>
          <p:cNvPr id="6" name="Picture 8" descr="Blatt_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462"/>
          <a:stretch/>
        </p:blipFill>
        <p:spPr bwMode="auto">
          <a:xfrm>
            <a:off x="-7938" y="867570"/>
            <a:ext cx="9151938" cy="55557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Datumsplatzhalter 2"/>
          <p:cNvSpPr>
            <a:spLocks noGrp="1"/>
          </p:cNvSpPr>
          <p:nvPr>
            <p:ph type="dt" sz="half" idx="10"/>
          </p:nvPr>
        </p:nvSpPr>
        <p:spPr/>
        <p:txBody>
          <a:bodyPr/>
          <a:lstStyle>
            <a:lvl1pPr>
              <a:defRPr/>
            </a:lvl1pPr>
          </a:lstStyle>
          <a:p>
            <a:r>
              <a:rPr lang="en-US" noProof="0"/>
              <a:t>May 2017</a:t>
            </a:r>
            <a:endParaRPr lang="en-GB" noProof="0" dirty="0"/>
          </a:p>
        </p:txBody>
      </p:sp>
      <p:sp>
        <p:nvSpPr>
          <p:cNvPr id="4" name="Fußzeilenplatzhalter 3"/>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lvl1pPr>
              <a:defRPr/>
            </a:lvl1pPr>
          </a:lstStyle>
          <a:p>
            <a:fld id="{08E42D2B-375E-4F2B-A7F5-7FE8BE77FF84}" type="slidenum">
              <a:rPr lang="en-GB" noProof="0"/>
              <a:pPr/>
              <a:t>‹Nº›</a:t>
            </a:fld>
            <a:endParaRPr lang="en-GB" noProof="0" dirty="0"/>
          </a:p>
        </p:txBody>
      </p:sp>
    </p:spTree>
    <p:extLst>
      <p:ext uri="{BB962C8B-B14F-4D97-AF65-F5344CB8AC3E}">
        <p14:creationId xmlns:p14="http://schemas.microsoft.com/office/powerpoint/2010/main" val="314156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Leaf_smal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3" name="Inhaltsplatzhalter 2"/>
          <p:cNvSpPr>
            <a:spLocks noGrp="1"/>
          </p:cNvSpPr>
          <p:nvPr>
            <p:ph idx="1"/>
          </p:nvPr>
        </p:nvSpPr>
        <p:spPr>
          <a:xfrm>
            <a:off x="3667126" y="1192213"/>
            <a:ext cx="5005388" cy="480377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pic>
        <p:nvPicPr>
          <p:cNvPr id="7" name="Picture 7" descr="Blatt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4" y="1192213"/>
            <a:ext cx="3048001"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737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noProof="0"/>
              <a:t>May 2017</a:t>
            </a:r>
            <a:endParaRPr lang="en-GB" noProof="0" dirty="0"/>
          </a:p>
        </p:txBody>
      </p:sp>
      <p:sp>
        <p:nvSpPr>
          <p:cNvPr id="4" name="Fußzeilenplatzhalter 3"/>
          <p:cNvSpPr>
            <a:spLocks noGrp="1"/>
          </p:cNvSpPr>
          <p:nvPr>
            <p:ph type="ftr" sz="quarter" idx="11"/>
          </p:nvPr>
        </p:nvSpPr>
        <p:spPr/>
        <p:txBody>
          <a:bodyPr/>
          <a:lstStyle/>
          <a:p>
            <a:r>
              <a:rPr lang="nl-NL" noProof="0"/>
              <a:t>Jeroen de Beer, Jan Cihlar and Igor Hensing</a:t>
            </a:r>
            <a:endParaRPr lang="en-GB" noProof="0" dirty="0"/>
          </a:p>
        </p:txBody>
      </p:sp>
      <p:sp>
        <p:nvSpPr>
          <p:cNvPr id="5" name="Foliennummernplatzhalt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Tree>
    <p:extLst>
      <p:ext uri="{BB962C8B-B14F-4D97-AF65-F5344CB8AC3E}">
        <p14:creationId xmlns:p14="http://schemas.microsoft.com/office/powerpoint/2010/main" val="807868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ur sche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Colours</a:t>
            </a:r>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grpSp>
        <p:nvGrpSpPr>
          <p:cNvPr id="70" name="Group 130"/>
          <p:cNvGrpSpPr>
            <a:grpSpLocks/>
          </p:cNvGrpSpPr>
          <p:nvPr userDrawn="1"/>
        </p:nvGrpSpPr>
        <p:grpSpPr bwMode="auto">
          <a:xfrm>
            <a:off x="466725" y="1282491"/>
            <a:ext cx="6178550" cy="4735512"/>
            <a:chOff x="268" y="897"/>
            <a:chExt cx="3892" cy="2983"/>
          </a:xfrm>
        </p:grpSpPr>
        <p:sp>
          <p:nvSpPr>
            <p:cNvPr id="71" name="Rectangle 129"/>
            <p:cNvSpPr>
              <a:spLocks noChangeArrowheads="1"/>
            </p:cNvSpPr>
            <p:nvPr/>
          </p:nvSpPr>
          <p:spPr bwMode="auto">
            <a:xfrm>
              <a:off x="268" y="897"/>
              <a:ext cx="3892" cy="2983"/>
            </a:xfrm>
            <a:prstGeom prst="rect">
              <a:avLst/>
            </a:prstGeom>
            <a:solidFill>
              <a:srgbClr val="E8E8E8"/>
            </a:solidFill>
            <a:ln w="9525" algn="ctr">
              <a:solidFill>
                <a:srgbClr val="7AB8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72" name="Rectangle 3"/>
            <p:cNvSpPr>
              <a:spLocks noChangeArrowheads="1"/>
            </p:cNvSpPr>
            <p:nvPr/>
          </p:nvSpPr>
          <p:spPr bwMode="auto">
            <a:xfrm>
              <a:off x="372" y="990"/>
              <a:ext cx="569" cy="569"/>
            </a:xfrm>
            <a:prstGeom prst="rect">
              <a:avLst/>
            </a:prstGeom>
            <a:solidFill>
              <a:srgbClr val="0039A6"/>
            </a:solidFill>
            <a:ln w="9525" algn="ctr">
              <a:solidFill>
                <a:srgbClr val="0039A6"/>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286 C</a:t>
              </a:r>
            </a:p>
          </p:txBody>
        </p:sp>
        <p:sp>
          <p:nvSpPr>
            <p:cNvPr id="73" name="Rectangle 4"/>
            <p:cNvSpPr>
              <a:spLocks noChangeArrowheads="1"/>
            </p:cNvSpPr>
            <p:nvPr/>
          </p:nvSpPr>
          <p:spPr bwMode="auto">
            <a:xfrm>
              <a:off x="372" y="1618"/>
              <a:ext cx="569" cy="172"/>
            </a:xfrm>
            <a:prstGeom prst="rect">
              <a:avLst/>
            </a:prstGeom>
            <a:solidFill>
              <a:srgbClr val="3361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4" name="Rectangle 5"/>
            <p:cNvSpPr>
              <a:spLocks noChangeArrowheads="1"/>
            </p:cNvSpPr>
            <p:nvPr/>
          </p:nvSpPr>
          <p:spPr bwMode="auto">
            <a:xfrm>
              <a:off x="372" y="1790"/>
              <a:ext cx="569" cy="172"/>
            </a:xfrm>
            <a:prstGeom prst="rect">
              <a:avLst/>
            </a:prstGeom>
            <a:solidFill>
              <a:srgbClr val="6688C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75" name="Rectangle 6"/>
            <p:cNvSpPr>
              <a:spLocks noChangeArrowheads="1"/>
            </p:cNvSpPr>
            <p:nvPr/>
          </p:nvSpPr>
          <p:spPr bwMode="auto">
            <a:xfrm>
              <a:off x="372" y="1961"/>
              <a:ext cx="569" cy="172"/>
            </a:xfrm>
            <a:prstGeom prst="rect">
              <a:avLst/>
            </a:prstGeom>
            <a:solidFill>
              <a:srgbClr val="99B0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76" name="Rectangle 7"/>
            <p:cNvSpPr>
              <a:spLocks noChangeArrowheads="1"/>
            </p:cNvSpPr>
            <p:nvPr/>
          </p:nvSpPr>
          <p:spPr bwMode="auto">
            <a:xfrm>
              <a:off x="372" y="2131"/>
              <a:ext cx="569" cy="172"/>
            </a:xfrm>
            <a:prstGeom prst="rect">
              <a:avLst/>
            </a:prstGeom>
            <a:solidFill>
              <a:srgbClr val="CCD7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77" name="Rectangle 8"/>
            <p:cNvSpPr>
              <a:spLocks noChangeArrowheads="1"/>
            </p:cNvSpPr>
            <p:nvPr/>
          </p:nvSpPr>
          <p:spPr bwMode="auto">
            <a:xfrm>
              <a:off x="997" y="990"/>
              <a:ext cx="569" cy="569"/>
            </a:xfrm>
            <a:prstGeom prst="rect">
              <a:avLst/>
            </a:prstGeom>
            <a:solidFill>
              <a:srgbClr val="7AB800"/>
            </a:solidFill>
            <a:ln w="9525" algn="ctr">
              <a:solidFill>
                <a:srgbClr val="7AB8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376 C</a:t>
              </a:r>
            </a:p>
          </p:txBody>
        </p:sp>
        <p:sp>
          <p:nvSpPr>
            <p:cNvPr id="78" name="Rectangle 9"/>
            <p:cNvSpPr>
              <a:spLocks noChangeArrowheads="1"/>
            </p:cNvSpPr>
            <p:nvPr/>
          </p:nvSpPr>
          <p:spPr bwMode="auto">
            <a:xfrm>
              <a:off x="997" y="1618"/>
              <a:ext cx="569" cy="172"/>
            </a:xfrm>
            <a:prstGeom prst="rect">
              <a:avLst/>
            </a:prstGeom>
            <a:solidFill>
              <a:srgbClr val="95C6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79" name="Rectangle 10"/>
            <p:cNvSpPr>
              <a:spLocks noChangeArrowheads="1"/>
            </p:cNvSpPr>
            <p:nvPr/>
          </p:nvSpPr>
          <p:spPr bwMode="auto">
            <a:xfrm>
              <a:off x="997" y="1790"/>
              <a:ext cx="569" cy="172"/>
            </a:xfrm>
            <a:prstGeom prst="rect">
              <a:avLst/>
            </a:prstGeom>
            <a:solidFill>
              <a:srgbClr val="AFD4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0" name="Rectangle 11"/>
            <p:cNvSpPr>
              <a:spLocks noChangeArrowheads="1"/>
            </p:cNvSpPr>
            <p:nvPr/>
          </p:nvSpPr>
          <p:spPr bwMode="auto">
            <a:xfrm>
              <a:off x="997" y="1961"/>
              <a:ext cx="569" cy="172"/>
            </a:xfrm>
            <a:prstGeom prst="rect">
              <a:avLst/>
            </a:prstGeom>
            <a:solidFill>
              <a:srgbClr val="CAE3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1" name="Rectangle 12"/>
            <p:cNvSpPr>
              <a:spLocks noChangeArrowheads="1"/>
            </p:cNvSpPr>
            <p:nvPr/>
          </p:nvSpPr>
          <p:spPr bwMode="auto">
            <a:xfrm>
              <a:off x="997" y="2131"/>
              <a:ext cx="569" cy="172"/>
            </a:xfrm>
            <a:prstGeom prst="rect">
              <a:avLst/>
            </a:prstGeom>
            <a:solidFill>
              <a:srgbClr val="E4F1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2" name="Rectangle 13"/>
            <p:cNvSpPr>
              <a:spLocks noChangeArrowheads="1"/>
            </p:cNvSpPr>
            <p:nvPr/>
          </p:nvSpPr>
          <p:spPr bwMode="auto">
            <a:xfrm>
              <a:off x="1619" y="990"/>
              <a:ext cx="569" cy="569"/>
            </a:xfrm>
            <a:prstGeom prst="rect">
              <a:avLst/>
            </a:prstGeom>
            <a:solidFill>
              <a:srgbClr val="8B8D8E"/>
            </a:solidFill>
            <a:ln w="9525" algn="ctr">
              <a:solidFill>
                <a:srgbClr val="8B8D8E"/>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Cool </a:t>
              </a:r>
              <a:r>
                <a:rPr kumimoji="0" lang="en-GB" sz="1200" b="0" i="0" u="none" strike="noStrike" kern="0" cap="none" spc="0" normalizeH="0" baseline="0" noProof="0" dirty="0" err="1">
                  <a:ln>
                    <a:noFill/>
                  </a:ln>
                  <a:solidFill>
                    <a:srgbClr val="FFFFFF"/>
                  </a:solidFill>
                  <a:effectLst/>
                  <a:uLnTx/>
                  <a:uFillTx/>
                </a:rPr>
                <a:t>Gray</a:t>
              </a:r>
              <a:endParaRPr kumimoji="0" lang="en-GB" sz="12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 C</a:t>
              </a:r>
            </a:p>
          </p:txBody>
        </p:sp>
        <p:sp>
          <p:nvSpPr>
            <p:cNvPr id="83" name="Rectangle 14"/>
            <p:cNvSpPr>
              <a:spLocks noChangeArrowheads="1"/>
            </p:cNvSpPr>
            <p:nvPr/>
          </p:nvSpPr>
          <p:spPr bwMode="auto">
            <a:xfrm>
              <a:off x="1619" y="1618"/>
              <a:ext cx="569" cy="172"/>
            </a:xfrm>
            <a:prstGeom prst="rect">
              <a:avLst/>
            </a:prstGeom>
            <a:solidFill>
              <a:srgbClr val="A2A4A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4" name="Rectangle 15"/>
            <p:cNvSpPr>
              <a:spLocks noChangeArrowheads="1"/>
            </p:cNvSpPr>
            <p:nvPr/>
          </p:nvSpPr>
          <p:spPr bwMode="auto">
            <a:xfrm>
              <a:off x="1619" y="1790"/>
              <a:ext cx="569" cy="172"/>
            </a:xfrm>
            <a:prstGeom prst="rect">
              <a:avLst/>
            </a:prstGeom>
            <a:solidFill>
              <a:srgbClr val="B9BBB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85" name="Rectangle 16"/>
            <p:cNvSpPr>
              <a:spLocks noChangeArrowheads="1"/>
            </p:cNvSpPr>
            <p:nvPr/>
          </p:nvSpPr>
          <p:spPr bwMode="auto">
            <a:xfrm>
              <a:off x="1619" y="1961"/>
              <a:ext cx="569" cy="172"/>
            </a:xfrm>
            <a:prstGeom prst="rect">
              <a:avLst/>
            </a:prstGeom>
            <a:solidFill>
              <a:srgbClr val="D1D1D2"/>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86" name="Rectangle 17"/>
            <p:cNvSpPr>
              <a:spLocks noChangeArrowheads="1"/>
            </p:cNvSpPr>
            <p:nvPr/>
          </p:nvSpPr>
          <p:spPr bwMode="auto">
            <a:xfrm>
              <a:off x="1619" y="2131"/>
              <a:ext cx="569" cy="172"/>
            </a:xfrm>
            <a:prstGeom prst="rect">
              <a:avLst/>
            </a:prstGeom>
            <a:solidFill>
              <a:srgbClr val="E8E8E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87" name="Rectangle 18"/>
            <p:cNvSpPr>
              <a:spLocks noChangeArrowheads="1"/>
            </p:cNvSpPr>
            <p:nvPr/>
          </p:nvSpPr>
          <p:spPr bwMode="auto">
            <a:xfrm>
              <a:off x="2238" y="990"/>
              <a:ext cx="569" cy="569"/>
            </a:xfrm>
            <a:prstGeom prst="rect">
              <a:avLst/>
            </a:prstGeom>
            <a:solidFill>
              <a:srgbClr val="C60C30"/>
            </a:solidFill>
            <a:ln w="9525" algn="ctr">
              <a:solidFill>
                <a:srgbClr val="C60C3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186 C</a:t>
              </a:r>
            </a:p>
          </p:txBody>
        </p:sp>
        <p:sp>
          <p:nvSpPr>
            <p:cNvPr id="88" name="Rectangle 19"/>
            <p:cNvSpPr>
              <a:spLocks noChangeArrowheads="1"/>
            </p:cNvSpPr>
            <p:nvPr/>
          </p:nvSpPr>
          <p:spPr bwMode="auto">
            <a:xfrm>
              <a:off x="2238" y="1618"/>
              <a:ext cx="569" cy="172"/>
            </a:xfrm>
            <a:prstGeom prst="rect">
              <a:avLst/>
            </a:prstGeom>
            <a:solidFill>
              <a:srgbClr val="D13D5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89" name="Rectangle 20"/>
            <p:cNvSpPr>
              <a:spLocks noChangeArrowheads="1"/>
            </p:cNvSpPr>
            <p:nvPr/>
          </p:nvSpPr>
          <p:spPr bwMode="auto">
            <a:xfrm>
              <a:off x="2238" y="1790"/>
              <a:ext cx="569" cy="172"/>
            </a:xfrm>
            <a:prstGeom prst="rect">
              <a:avLst/>
            </a:prstGeom>
            <a:solidFill>
              <a:srgbClr val="DD6D8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0" name="Rectangle 21"/>
            <p:cNvSpPr>
              <a:spLocks noChangeArrowheads="1"/>
            </p:cNvSpPr>
            <p:nvPr/>
          </p:nvSpPr>
          <p:spPr bwMode="auto">
            <a:xfrm>
              <a:off x="2238" y="1961"/>
              <a:ext cx="569" cy="172"/>
            </a:xfrm>
            <a:prstGeom prst="rect">
              <a:avLst/>
            </a:prstGeom>
            <a:solidFill>
              <a:srgbClr val="E89EA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1" name="Rectangle 22"/>
            <p:cNvSpPr>
              <a:spLocks noChangeArrowheads="1"/>
            </p:cNvSpPr>
            <p:nvPr/>
          </p:nvSpPr>
          <p:spPr bwMode="auto">
            <a:xfrm>
              <a:off x="2238" y="2131"/>
              <a:ext cx="569" cy="172"/>
            </a:xfrm>
            <a:prstGeom prst="rect">
              <a:avLst/>
            </a:prstGeom>
            <a:solidFill>
              <a:srgbClr val="F4CED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2" name="Rectangle 23"/>
            <p:cNvSpPr>
              <a:spLocks noChangeArrowheads="1"/>
            </p:cNvSpPr>
            <p:nvPr/>
          </p:nvSpPr>
          <p:spPr bwMode="auto">
            <a:xfrm>
              <a:off x="2859" y="990"/>
              <a:ext cx="569" cy="569"/>
            </a:xfrm>
            <a:prstGeom prst="rect">
              <a:avLst/>
            </a:prstGeom>
            <a:solidFill>
              <a:srgbClr val="FF7000"/>
            </a:solidFill>
            <a:ln w="9525" algn="ctr">
              <a:solidFill>
                <a:srgbClr val="FF70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152 C</a:t>
              </a:r>
            </a:p>
          </p:txBody>
        </p:sp>
        <p:sp>
          <p:nvSpPr>
            <p:cNvPr id="93" name="Rectangle 24"/>
            <p:cNvSpPr>
              <a:spLocks noChangeArrowheads="1"/>
            </p:cNvSpPr>
            <p:nvPr/>
          </p:nvSpPr>
          <p:spPr bwMode="auto">
            <a:xfrm>
              <a:off x="2859" y="1618"/>
              <a:ext cx="569" cy="172"/>
            </a:xfrm>
            <a:prstGeom prst="rect">
              <a:avLst/>
            </a:prstGeom>
            <a:solidFill>
              <a:srgbClr val="FF8D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4" name="Rectangle 25"/>
            <p:cNvSpPr>
              <a:spLocks noChangeArrowheads="1"/>
            </p:cNvSpPr>
            <p:nvPr/>
          </p:nvSpPr>
          <p:spPr bwMode="auto">
            <a:xfrm>
              <a:off x="2859" y="1790"/>
              <a:ext cx="569" cy="172"/>
            </a:xfrm>
            <a:prstGeom prst="rect">
              <a:avLst/>
            </a:prstGeom>
            <a:solidFill>
              <a:srgbClr val="FFA9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95" name="Rectangle 26"/>
            <p:cNvSpPr>
              <a:spLocks noChangeArrowheads="1"/>
            </p:cNvSpPr>
            <p:nvPr/>
          </p:nvSpPr>
          <p:spPr bwMode="auto">
            <a:xfrm>
              <a:off x="2859" y="1961"/>
              <a:ext cx="569" cy="172"/>
            </a:xfrm>
            <a:prstGeom prst="rect">
              <a:avLst/>
            </a:prstGeom>
            <a:solidFill>
              <a:srgbClr val="FFC6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96" name="Rectangle 27"/>
            <p:cNvSpPr>
              <a:spLocks noChangeArrowheads="1"/>
            </p:cNvSpPr>
            <p:nvPr/>
          </p:nvSpPr>
          <p:spPr bwMode="auto">
            <a:xfrm>
              <a:off x="2859" y="2131"/>
              <a:ext cx="569" cy="172"/>
            </a:xfrm>
            <a:prstGeom prst="rect">
              <a:avLst/>
            </a:prstGeom>
            <a:solidFill>
              <a:srgbClr val="FFE2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97" name="Rectangle 28"/>
            <p:cNvSpPr>
              <a:spLocks noChangeArrowheads="1"/>
            </p:cNvSpPr>
            <p:nvPr/>
          </p:nvSpPr>
          <p:spPr bwMode="auto">
            <a:xfrm>
              <a:off x="3478" y="990"/>
              <a:ext cx="569" cy="569"/>
            </a:xfrm>
            <a:prstGeom prst="rect">
              <a:avLst/>
            </a:prstGeom>
            <a:solidFill>
              <a:srgbClr val="EAAB00"/>
            </a:solidFill>
            <a:ln w="9525" algn="ctr">
              <a:solidFill>
                <a:srgbClr val="EAAB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124 C</a:t>
              </a:r>
            </a:p>
          </p:txBody>
        </p:sp>
        <p:sp>
          <p:nvSpPr>
            <p:cNvPr id="98" name="Rectangle 29"/>
            <p:cNvSpPr>
              <a:spLocks noChangeArrowheads="1"/>
            </p:cNvSpPr>
            <p:nvPr/>
          </p:nvSpPr>
          <p:spPr bwMode="auto">
            <a:xfrm>
              <a:off x="3478" y="1618"/>
              <a:ext cx="569" cy="172"/>
            </a:xfrm>
            <a:prstGeom prst="rect">
              <a:avLst/>
            </a:prstGeom>
            <a:solidFill>
              <a:srgbClr val="EEBC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99" name="Rectangle 30"/>
            <p:cNvSpPr>
              <a:spLocks noChangeArrowheads="1"/>
            </p:cNvSpPr>
            <p:nvPr/>
          </p:nvSpPr>
          <p:spPr bwMode="auto">
            <a:xfrm>
              <a:off x="3478" y="1790"/>
              <a:ext cx="569" cy="172"/>
            </a:xfrm>
            <a:prstGeom prst="rect">
              <a:avLst/>
            </a:prstGeom>
            <a:solidFill>
              <a:srgbClr val="F3CD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0" name="Rectangle 31"/>
            <p:cNvSpPr>
              <a:spLocks noChangeArrowheads="1"/>
            </p:cNvSpPr>
            <p:nvPr/>
          </p:nvSpPr>
          <p:spPr bwMode="auto">
            <a:xfrm>
              <a:off x="3478" y="1961"/>
              <a:ext cx="569" cy="172"/>
            </a:xfrm>
            <a:prstGeom prst="rect">
              <a:avLst/>
            </a:prstGeom>
            <a:solidFill>
              <a:srgbClr val="F7DD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1" name="Rectangle 32"/>
            <p:cNvSpPr>
              <a:spLocks noChangeArrowheads="1"/>
            </p:cNvSpPr>
            <p:nvPr/>
          </p:nvSpPr>
          <p:spPr bwMode="auto">
            <a:xfrm>
              <a:off x="3478" y="2131"/>
              <a:ext cx="569" cy="172"/>
            </a:xfrm>
            <a:prstGeom prst="rect">
              <a:avLst/>
            </a:prstGeom>
            <a:solidFill>
              <a:srgbClr val="FBEE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2" name="Rectangle 33"/>
            <p:cNvSpPr>
              <a:spLocks noChangeArrowheads="1"/>
            </p:cNvSpPr>
            <p:nvPr/>
          </p:nvSpPr>
          <p:spPr bwMode="auto">
            <a:xfrm>
              <a:off x="372" y="2467"/>
              <a:ext cx="569" cy="569"/>
            </a:xfrm>
            <a:prstGeom prst="rect">
              <a:avLst/>
            </a:prstGeom>
            <a:solidFill>
              <a:srgbClr val="C50084"/>
            </a:solidFill>
            <a:ln w="9525" algn="ctr">
              <a:solidFill>
                <a:srgbClr val="C50084"/>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233 C</a:t>
              </a:r>
            </a:p>
          </p:txBody>
        </p:sp>
        <p:sp>
          <p:nvSpPr>
            <p:cNvPr id="103" name="Rectangle 34"/>
            <p:cNvSpPr>
              <a:spLocks noChangeArrowheads="1"/>
            </p:cNvSpPr>
            <p:nvPr/>
          </p:nvSpPr>
          <p:spPr bwMode="auto">
            <a:xfrm>
              <a:off x="372" y="3095"/>
              <a:ext cx="569" cy="172"/>
            </a:xfrm>
            <a:prstGeom prst="rect">
              <a:avLst/>
            </a:prstGeom>
            <a:solidFill>
              <a:srgbClr val="D1339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4" name="Rectangle 35"/>
            <p:cNvSpPr>
              <a:spLocks noChangeArrowheads="1"/>
            </p:cNvSpPr>
            <p:nvPr/>
          </p:nvSpPr>
          <p:spPr bwMode="auto">
            <a:xfrm>
              <a:off x="372" y="3267"/>
              <a:ext cx="569" cy="172"/>
            </a:xfrm>
            <a:prstGeom prst="rect">
              <a:avLst/>
            </a:prstGeom>
            <a:solidFill>
              <a:srgbClr val="DC66B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05" name="Rectangle 36"/>
            <p:cNvSpPr>
              <a:spLocks noChangeArrowheads="1"/>
            </p:cNvSpPr>
            <p:nvPr/>
          </p:nvSpPr>
          <p:spPr bwMode="auto">
            <a:xfrm>
              <a:off x="372" y="3438"/>
              <a:ext cx="569" cy="172"/>
            </a:xfrm>
            <a:prstGeom prst="rect">
              <a:avLst/>
            </a:prstGeom>
            <a:solidFill>
              <a:srgbClr val="E899CE"/>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06" name="Rectangle 37"/>
            <p:cNvSpPr>
              <a:spLocks noChangeArrowheads="1"/>
            </p:cNvSpPr>
            <p:nvPr/>
          </p:nvSpPr>
          <p:spPr bwMode="auto">
            <a:xfrm>
              <a:off x="372" y="3608"/>
              <a:ext cx="569" cy="172"/>
            </a:xfrm>
            <a:prstGeom prst="rect">
              <a:avLst/>
            </a:prstGeom>
            <a:solidFill>
              <a:srgbClr val="F4CCE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07" name="Rectangle 38"/>
            <p:cNvSpPr>
              <a:spLocks noChangeArrowheads="1"/>
            </p:cNvSpPr>
            <p:nvPr/>
          </p:nvSpPr>
          <p:spPr bwMode="auto">
            <a:xfrm>
              <a:off x="997" y="2467"/>
              <a:ext cx="569" cy="569"/>
            </a:xfrm>
            <a:prstGeom prst="rect">
              <a:avLst/>
            </a:prstGeom>
            <a:solidFill>
              <a:srgbClr val="722EA5"/>
            </a:solidFill>
            <a:ln w="9525" algn="ctr">
              <a:solidFill>
                <a:srgbClr val="722EA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527 C</a:t>
              </a:r>
            </a:p>
          </p:txBody>
        </p:sp>
        <p:sp>
          <p:nvSpPr>
            <p:cNvPr id="108" name="Rectangle 39"/>
            <p:cNvSpPr>
              <a:spLocks noChangeArrowheads="1"/>
            </p:cNvSpPr>
            <p:nvPr/>
          </p:nvSpPr>
          <p:spPr bwMode="auto">
            <a:xfrm>
              <a:off x="997" y="3095"/>
              <a:ext cx="569" cy="172"/>
            </a:xfrm>
            <a:prstGeom prst="rect">
              <a:avLst/>
            </a:prstGeom>
            <a:solidFill>
              <a:srgbClr val="8E58B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09" name="Rectangle 40"/>
            <p:cNvSpPr>
              <a:spLocks noChangeArrowheads="1"/>
            </p:cNvSpPr>
            <p:nvPr/>
          </p:nvSpPr>
          <p:spPr bwMode="auto">
            <a:xfrm>
              <a:off x="997" y="3267"/>
              <a:ext cx="569" cy="172"/>
            </a:xfrm>
            <a:prstGeom prst="rect">
              <a:avLst/>
            </a:prstGeom>
            <a:solidFill>
              <a:srgbClr val="AA82C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0" name="Rectangle 41"/>
            <p:cNvSpPr>
              <a:spLocks noChangeArrowheads="1"/>
            </p:cNvSpPr>
            <p:nvPr/>
          </p:nvSpPr>
          <p:spPr bwMode="auto">
            <a:xfrm>
              <a:off x="997" y="3438"/>
              <a:ext cx="569" cy="172"/>
            </a:xfrm>
            <a:prstGeom prst="rect">
              <a:avLst/>
            </a:prstGeom>
            <a:solidFill>
              <a:srgbClr val="C7AB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1" name="Rectangle 42"/>
            <p:cNvSpPr>
              <a:spLocks noChangeArrowheads="1"/>
            </p:cNvSpPr>
            <p:nvPr/>
          </p:nvSpPr>
          <p:spPr bwMode="auto">
            <a:xfrm>
              <a:off x="997" y="3608"/>
              <a:ext cx="569" cy="172"/>
            </a:xfrm>
            <a:prstGeom prst="rect">
              <a:avLst/>
            </a:prstGeom>
            <a:solidFill>
              <a:srgbClr val="E3D5ED"/>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2" name="Rectangle 43"/>
            <p:cNvSpPr>
              <a:spLocks noChangeArrowheads="1"/>
            </p:cNvSpPr>
            <p:nvPr/>
          </p:nvSpPr>
          <p:spPr bwMode="auto">
            <a:xfrm>
              <a:off x="1619" y="2467"/>
              <a:ext cx="569" cy="569"/>
            </a:xfrm>
            <a:prstGeom prst="rect">
              <a:avLst/>
            </a:prstGeom>
            <a:solidFill>
              <a:srgbClr val="241773"/>
            </a:solidFill>
            <a:ln w="9525" algn="ctr">
              <a:solidFill>
                <a:srgbClr val="241773"/>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273 C</a:t>
              </a:r>
            </a:p>
          </p:txBody>
        </p:sp>
        <p:sp>
          <p:nvSpPr>
            <p:cNvPr id="113" name="Rectangle 44"/>
            <p:cNvSpPr>
              <a:spLocks noChangeArrowheads="1"/>
            </p:cNvSpPr>
            <p:nvPr/>
          </p:nvSpPr>
          <p:spPr bwMode="auto">
            <a:xfrm>
              <a:off x="1619" y="3095"/>
              <a:ext cx="569" cy="172"/>
            </a:xfrm>
            <a:prstGeom prst="rect">
              <a:avLst/>
            </a:prstGeom>
            <a:solidFill>
              <a:srgbClr val="50458F"/>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4" name="Rectangle 45"/>
            <p:cNvSpPr>
              <a:spLocks noChangeArrowheads="1"/>
            </p:cNvSpPr>
            <p:nvPr/>
          </p:nvSpPr>
          <p:spPr bwMode="auto">
            <a:xfrm>
              <a:off x="1619" y="3267"/>
              <a:ext cx="569" cy="172"/>
            </a:xfrm>
            <a:prstGeom prst="rect">
              <a:avLst/>
            </a:prstGeom>
            <a:solidFill>
              <a:srgbClr val="7C74A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15" name="Rectangle 46"/>
            <p:cNvSpPr>
              <a:spLocks noChangeArrowheads="1"/>
            </p:cNvSpPr>
            <p:nvPr/>
          </p:nvSpPr>
          <p:spPr bwMode="auto">
            <a:xfrm>
              <a:off x="1619" y="3438"/>
              <a:ext cx="569" cy="172"/>
            </a:xfrm>
            <a:prstGeom prst="rect">
              <a:avLst/>
            </a:prstGeom>
            <a:solidFill>
              <a:srgbClr val="A7A2C7"/>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16" name="Rectangle 47"/>
            <p:cNvSpPr>
              <a:spLocks noChangeArrowheads="1"/>
            </p:cNvSpPr>
            <p:nvPr/>
          </p:nvSpPr>
          <p:spPr bwMode="auto">
            <a:xfrm>
              <a:off x="1619" y="3608"/>
              <a:ext cx="569" cy="172"/>
            </a:xfrm>
            <a:prstGeom prst="rect">
              <a:avLst/>
            </a:prstGeom>
            <a:solidFill>
              <a:srgbClr val="D3D1E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17" name="Rectangle 48"/>
            <p:cNvSpPr>
              <a:spLocks noChangeArrowheads="1"/>
            </p:cNvSpPr>
            <p:nvPr/>
          </p:nvSpPr>
          <p:spPr bwMode="auto">
            <a:xfrm>
              <a:off x="2238" y="2467"/>
              <a:ext cx="569" cy="569"/>
            </a:xfrm>
            <a:prstGeom prst="rect">
              <a:avLst/>
            </a:prstGeom>
            <a:solidFill>
              <a:srgbClr val="008B95"/>
            </a:solidFill>
            <a:ln w="9525" algn="ctr">
              <a:solidFill>
                <a:srgbClr val="008B95"/>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321 C</a:t>
              </a:r>
            </a:p>
          </p:txBody>
        </p:sp>
        <p:sp>
          <p:nvSpPr>
            <p:cNvPr id="118" name="Rectangle 49"/>
            <p:cNvSpPr>
              <a:spLocks noChangeArrowheads="1"/>
            </p:cNvSpPr>
            <p:nvPr/>
          </p:nvSpPr>
          <p:spPr bwMode="auto">
            <a:xfrm>
              <a:off x="2238" y="3095"/>
              <a:ext cx="569" cy="172"/>
            </a:xfrm>
            <a:prstGeom prst="rect">
              <a:avLst/>
            </a:prstGeom>
            <a:solidFill>
              <a:srgbClr val="33A2A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19" name="Rectangle 50"/>
            <p:cNvSpPr>
              <a:spLocks noChangeArrowheads="1"/>
            </p:cNvSpPr>
            <p:nvPr/>
          </p:nvSpPr>
          <p:spPr bwMode="auto">
            <a:xfrm>
              <a:off x="2238" y="3267"/>
              <a:ext cx="569" cy="172"/>
            </a:xfrm>
            <a:prstGeom prst="rect">
              <a:avLst/>
            </a:prstGeom>
            <a:solidFill>
              <a:srgbClr val="66B9C0"/>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0" name="Rectangle 51"/>
            <p:cNvSpPr>
              <a:spLocks noChangeArrowheads="1"/>
            </p:cNvSpPr>
            <p:nvPr/>
          </p:nvSpPr>
          <p:spPr bwMode="auto">
            <a:xfrm>
              <a:off x="2238" y="3438"/>
              <a:ext cx="569" cy="172"/>
            </a:xfrm>
            <a:prstGeom prst="rect">
              <a:avLst/>
            </a:prstGeom>
            <a:solidFill>
              <a:srgbClr val="99D1D5"/>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1" name="Rectangle 52"/>
            <p:cNvSpPr>
              <a:spLocks noChangeArrowheads="1"/>
            </p:cNvSpPr>
            <p:nvPr/>
          </p:nvSpPr>
          <p:spPr bwMode="auto">
            <a:xfrm>
              <a:off x="2238" y="3608"/>
              <a:ext cx="569" cy="172"/>
            </a:xfrm>
            <a:prstGeom prst="rect">
              <a:avLst/>
            </a:prstGeom>
            <a:solidFill>
              <a:srgbClr val="CCE8EA"/>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2" name="Rectangle 53"/>
            <p:cNvSpPr>
              <a:spLocks noChangeArrowheads="1"/>
            </p:cNvSpPr>
            <p:nvPr/>
          </p:nvSpPr>
          <p:spPr bwMode="auto">
            <a:xfrm>
              <a:off x="2859" y="2467"/>
              <a:ext cx="569" cy="569"/>
            </a:xfrm>
            <a:prstGeom prst="rect">
              <a:avLst/>
            </a:prstGeom>
            <a:solidFill>
              <a:srgbClr val="007A4D"/>
            </a:solidFill>
            <a:ln w="9525" algn="ctr">
              <a:solidFill>
                <a:srgbClr val="007A4D"/>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3415 C</a:t>
              </a:r>
            </a:p>
          </p:txBody>
        </p:sp>
        <p:sp>
          <p:nvSpPr>
            <p:cNvPr id="123" name="Rectangle 54"/>
            <p:cNvSpPr>
              <a:spLocks noChangeArrowheads="1"/>
            </p:cNvSpPr>
            <p:nvPr/>
          </p:nvSpPr>
          <p:spPr bwMode="auto">
            <a:xfrm>
              <a:off x="2859" y="3095"/>
              <a:ext cx="569" cy="172"/>
            </a:xfrm>
            <a:prstGeom prst="rect">
              <a:avLst/>
            </a:prstGeom>
            <a:solidFill>
              <a:srgbClr val="339571"/>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4" name="Rectangle 55"/>
            <p:cNvSpPr>
              <a:spLocks noChangeArrowheads="1"/>
            </p:cNvSpPr>
            <p:nvPr/>
          </p:nvSpPr>
          <p:spPr bwMode="auto">
            <a:xfrm>
              <a:off x="2859" y="3267"/>
              <a:ext cx="569" cy="172"/>
            </a:xfrm>
            <a:prstGeom prst="rect">
              <a:avLst/>
            </a:prstGeom>
            <a:solidFill>
              <a:srgbClr val="66AF94"/>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25" name="Rectangle 56"/>
            <p:cNvSpPr>
              <a:spLocks noChangeArrowheads="1"/>
            </p:cNvSpPr>
            <p:nvPr/>
          </p:nvSpPr>
          <p:spPr bwMode="auto">
            <a:xfrm>
              <a:off x="2859" y="3438"/>
              <a:ext cx="569" cy="172"/>
            </a:xfrm>
            <a:prstGeom prst="rect">
              <a:avLst/>
            </a:prstGeom>
            <a:solidFill>
              <a:srgbClr val="99CAB8"/>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26" name="Rectangle 57"/>
            <p:cNvSpPr>
              <a:spLocks noChangeArrowheads="1"/>
            </p:cNvSpPr>
            <p:nvPr/>
          </p:nvSpPr>
          <p:spPr bwMode="auto">
            <a:xfrm>
              <a:off x="2859" y="3608"/>
              <a:ext cx="569" cy="172"/>
            </a:xfrm>
            <a:prstGeom prst="rect">
              <a:avLst/>
            </a:prstGeom>
            <a:solidFill>
              <a:srgbClr val="CCE4DB"/>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sp>
          <p:nvSpPr>
            <p:cNvPr id="127" name="Rectangle 58"/>
            <p:cNvSpPr>
              <a:spLocks noChangeArrowheads="1"/>
            </p:cNvSpPr>
            <p:nvPr/>
          </p:nvSpPr>
          <p:spPr bwMode="auto">
            <a:xfrm>
              <a:off x="3478" y="2467"/>
              <a:ext cx="569" cy="569"/>
            </a:xfrm>
            <a:prstGeom prst="rect">
              <a:avLst/>
            </a:prstGeom>
            <a:solidFill>
              <a:srgbClr val="DFDF00"/>
            </a:solidFill>
            <a:ln w="9525" algn="ctr">
              <a:solidFill>
                <a:srgbClr val="DFDF00"/>
              </a:solid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Pantone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396 C</a:t>
              </a:r>
            </a:p>
          </p:txBody>
        </p:sp>
        <p:sp>
          <p:nvSpPr>
            <p:cNvPr id="128" name="Rectangle 59"/>
            <p:cNvSpPr>
              <a:spLocks noChangeArrowheads="1"/>
            </p:cNvSpPr>
            <p:nvPr/>
          </p:nvSpPr>
          <p:spPr bwMode="auto">
            <a:xfrm>
              <a:off x="3478" y="3095"/>
              <a:ext cx="569" cy="172"/>
            </a:xfrm>
            <a:prstGeom prst="rect">
              <a:avLst/>
            </a:prstGeom>
            <a:solidFill>
              <a:srgbClr val="E5E533"/>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80%</a:t>
              </a:r>
            </a:p>
          </p:txBody>
        </p:sp>
        <p:sp>
          <p:nvSpPr>
            <p:cNvPr id="129" name="Rectangle 60"/>
            <p:cNvSpPr>
              <a:spLocks noChangeArrowheads="1"/>
            </p:cNvSpPr>
            <p:nvPr/>
          </p:nvSpPr>
          <p:spPr bwMode="auto">
            <a:xfrm>
              <a:off x="3478" y="3267"/>
              <a:ext cx="569" cy="172"/>
            </a:xfrm>
            <a:prstGeom prst="rect">
              <a:avLst/>
            </a:prstGeom>
            <a:solidFill>
              <a:srgbClr val="ECEC66"/>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60%</a:t>
              </a:r>
            </a:p>
          </p:txBody>
        </p:sp>
        <p:sp>
          <p:nvSpPr>
            <p:cNvPr id="130" name="Rectangle 61"/>
            <p:cNvSpPr>
              <a:spLocks noChangeArrowheads="1"/>
            </p:cNvSpPr>
            <p:nvPr/>
          </p:nvSpPr>
          <p:spPr bwMode="auto">
            <a:xfrm>
              <a:off x="3478" y="3438"/>
              <a:ext cx="569" cy="172"/>
            </a:xfrm>
            <a:prstGeom prst="rect">
              <a:avLst/>
            </a:prstGeom>
            <a:solidFill>
              <a:srgbClr val="F2F299"/>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40%</a:t>
              </a:r>
            </a:p>
          </p:txBody>
        </p:sp>
        <p:sp>
          <p:nvSpPr>
            <p:cNvPr id="131" name="Rectangle 62"/>
            <p:cNvSpPr>
              <a:spLocks noChangeArrowheads="1"/>
            </p:cNvSpPr>
            <p:nvPr/>
          </p:nvSpPr>
          <p:spPr bwMode="auto">
            <a:xfrm>
              <a:off x="3478" y="3608"/>
              <a:ext cx="569" cy="172"/>
            </a:xfrm>
            <a:prstGeom prst="rect">
              <a:avLst/>
            </a:prstGeom>
            <a:solidFill>
              <a:srgbClr val="F9F9CC"/>
            </a:solidFill>
            <a:ln w="9525" algn="ctr">
              <a:noFill/>
              <a:miter lim="800000"/>
              <a:headEnd/>
              <a:tailEnd/>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rPr>
                <a:t>20%</a:t>
              </a:r>
            </a:p>
          </p:txBody>
        </p:sp>
      </p:grpSp>
      <p:sp>
        <p:nvSpPr>
          <p:cNvPr id="134" name="Rectangle 117"/>
          <p:cNvSpPr>
            <a:spLocks noChangeArrowheads="1"/>
          </p:cNvSpPr>
          <p:nvPr userDrawn="1"/>
        </p:nvSpPr>
        <p:spPr bwMode="auto">
          <a:xfrm>
            <a:off x="6709728" y="1414463"/>
            <a:ext cx="23399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Use the format painter</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(brush icon) or the eyedropper to copy colours</a:t>
            </a:r>
          </a:p>
          <a:p>
            <a:pPr marL="0" marR="0" lvl="0" indent="0" algn="ctr" defTabSz="914400" eaLnBrk="1" fontAlgn="auto" latinLnBrk="0" hangingPunct="1">
              <a:lnSpc>
                <a:spcPct val="80000"/>
              </a:lnSpc>
              <a:spcBef>
                <a:spcPts val="0"/>
              </a:spcBef>
              <a:spcAft>
                <a:spcPct val="20000"/>
              </a:spcAft>
              <a:buClr>
                <a:srgbClr val="0039A6"/>
              </a:buClr>
              <a:buSzPct val="110000"/>
              <a:buFont typeface="Verdana" pitchFamily="34" charset="0"/>
              <a:buNone/>
              <a:tabLst/>
              <a:defRPr/>
            </a:pPr>
            <a:r>
              <a:rPr kumimoji="0" lang="en-GB" sz="900" b="0" i="0" u="none" strike="noStrike" kern="0" cap="none" spc="0" normalizeH="0" baseline="0" noProof="0" dirty="0">
                <a:ln>
                  <a:noFill/>
                </a:ln>
                <a:solidFill>
                  <a:srgbClr val="8B8D8E"/>
                </a:solidFill>
                <a:effectLst/>
                <a:uLnTx/>
                <a:uFillTx/>
              </a:rPr>
              <a:t> to any </a:t>
            </a:r>
            <a:r>
              <a:rPr kumimoji="0" lang="en-GB" sz="900" b="0" i="0" u="none" strike="noStrike" kern="0" cap="none" spc="0" normalizeH="0" baseline="0" noProof="0" dirty="0" err="1">
                <a:ln>
                  <a:noFill/>
                </a:ln>
                <a:solidFill>
                  <a:srgbClr val="8B8D8E"/>
                </a:solidFill>
                <a:effectLst/>
                <a:uLnTx/>
                <a:uFillTx/>
              </a:rPr>
              <a:t>AutoForm</a:t>
            </a:r>
            <a:r>
              <a:rPr kumimoji="0" lang="en-GB" sz="900" b="0" i="0" u="none" strike="noStrike" kern="0" cap="none" spc="0" normalizeH="0" baseline="0" noProof="0" dirty="0">
                <a:ln>
                  <a:noFill/>
                </a:ln>
                <a:solidFill>
                  <a:srgbClr val="8B8D8E"/>
                </a:solidFill>
                <a:effectLst/>
                <a:uLnTx/>
                <a:uFillTx/>
              </a:rPr>
              <a:t> (shape).</a:t>
            </a:r>
          </a:p>
        </p:txBody>
      </p:sp>
      <p:pic>
        <p:nvPicPr>
          <p:cNvPr id="13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119" y="2242626"/>
            <a:ext cx="427631" cy="42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cons.iconarchive.com/icons/designcontest/outline/256/Eyedropper-ico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34792" y="2229738"/>
            <a:ext cx="453406" cy="4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2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_narrow">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GB" noProof="0" dirty="0"/>
          </a:p>
        </p:txBody>
      </p:sp>
      <p:sp>
        <p:nvSpPr>
          <p:cNvPr id="4" name="Datumsplatzhalter 3"/>
          <p:cNvSpPr>
            <a:spLocks noGrp="1"/>
          </p:cNvSpPr>
          <p:nvPr>
            <p:ph type="dt" sz="half" idx="10"/>
          </p:nvPr>
        </p:nvSpPr>
        <p:spPr/>
        <p:txBody>
          <a:bodyPr/>
          <a:lstStyle>
            <a:lvl1pPr>
              <a:defRPr/>
            </a:lvl1pPr>
          </a:lstStyle>
          <a:p>
            <a:r>
              <a:rPr lang="en-US" noProof="0"/>
              <a:t>May 2017</a:t>
            </a:r>
            <a:endParaRPr lang="en-GB" noProof="0" dirty="0"/>
          </a:p>
        </p:txBody>
      </p:sp>
      <p:sp>
        <p:nvSpPr>
          <p:cNvPr id="5" name="Fußzeilenplatzhalter 4"/>
          <p:cNvSpPr>
            <a:spLocks noGrp="1"/>
          </p:cNvSpPr>
          <p:nvPr>
            <p:ph type="ftr" sz="quarter" idx="11"/>
          </p:nvPr>
        </p:nvSpPr>
        <p:spPr/>
        <p:txBody>
          <a:bodyPr/>
          <a:lstStyle>
            <a:lvl1pPr>
              <a:defRPr/>
            </a:lvl1pPr>
          </a:lstStyle>
          <a:p>
            <a:r>
              <a:rPr lang="nl-NL" noProof="0"/>
              <a:t>Jeroen de Beer, Jan Cihlar and Igor Hensing</a:t>
            </a:r>
            <a:endParaRPr lang="en-GB" noProof="0" dirty="0"/>
          </a:p>
        </p:txBody>
      </p:sp>
      <p:sp>
        <p:nvSpPr>
          <p:cNvPr id="6" name="Foliennummernplatzhalter 5"/>
          <p:cNvSpPr>
            <a:spLocks noGrp="1"/>
          </p:cNvSpPr>
          <p:nvPr>
            <p:ph type="sldNum" sz="quarter" idx="12"/>
          </p:nvPr>
        </p:nvSpPr>
        <p:spPr/>
        <p:txBody>
          <a:bodyPr/>
          <a:lstStyle>
            <a:lvl1pPr>
              <a:defRPr/>
            </a:lvl1pPr>
          </a:lstStyle>
          <a:p>
            <a:fld id="{9D907B81-93D0-4BED-B054-0068805B99D7}" type="slidenum">
              <a:rPr lang="en-GB" noProof="0"/>
              <a:pPr/>
              <a:t>‹Nº›</a:t>
            </a:fld>
            <a:endParaRPr lang="en-GB" noProof="0" dirty="0"/>
          </a:p>
        </p:txBody>
      </p:sp>
      <p:sp>
        <p:nvSpPr>
          <p:cNvPr id="7" name="Inhaltsplatzhalter 2"/>
          <p:cNvSpPr>
            <a:spLocks noGrp="1"/>
          </p:cNvSpPr>
          <p:nvPr>
            <p:ph idx="1"/>
          </p:nvPr>
        </p:nvSpPr>
        <p:spPr>
          <a:xfrm>
            <a:off x="4657725" y="1192214"/>
            <a:ext cx="4014788"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94753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01350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el 1"/>
          <p:cNvSpPr>
            <a:spLocks noGrp="1"/>
          </p:cNvSpPr>
          <p:nvPr>
            <p:ph type="title"/>
          </p:nvPr>
        </p:nvSpPr>
        <p:spPr>
          <a:xfrm>
            <a:off x="466725" y="0"/>
            <a:ext cx="8205787" cy="846138"/>
          </a:xfrm>
        </p:spPr>
        <p:txBody>
          <a:bodyPr/>
          <a:lstStyle/>
          <a:p>
            <a:r>
              <a:rPr lang="en-US" noProof="0"/>
              <a:t>Click to edit Master title style</a:t>
            </a:r>
            <a:endParaRPr lang="en-GB" noProof="0" dirty="0"/>
          </a:p>
        </p:txBody>
      </p:sp>
      <p:sp>
        <p:nvSpPr>
          <p:cNvPr id="7" name="Inhaltsplatzhalter 2"/>
          <p:cNvSpPr>
            <a:spLocks noGrp="1"/>
          </p:cNvSpPr>
          <p:nvPr>
            <p:ph sz="half" idx="1"/>
          </p:nvPr>
        </p:nvSpPr>
        <p:spPr>
          <a:xfrm>
            <a:off x="466726" y="1192214"/>
            <a:ext cx="4025900" cy="49015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Inhaltsplatzhalter 3"/>
          <p:cNvSpPr>
            <a:spLocks noGrp="1"/>
          </p:cNvSpPr>
          <p:nvPr>
            <p:ph sz="half" idx="2"/>
          </p:nvPr>
        </p:nvSpPr>
        <p:spPr>
          <a:xfrm>
            <a:off x="4645025" y="1192213"/>
            <a:ext cx="4027488" cy="490156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4"/>
          <p:cNvSpPr>
            <a:spLocks noGrp="1"/>
          </p:cNvSpPr>
          <p:nvPr>
            <p:ph type="dt" sz="half" idx="10"/>
          </p:nvPr>
        </p:nvSpPr>
        <p:spPr>
          <a:xfrm>
            <a:off x="1689789" y="6578600"/>
            <a:ext cx="652462" cy="133350"/>
          </a:xfrm>
        </p:spPr>
        <p:txBody>
          <a:bodyPr/>
          <a:lstStyle>
            <a:lvl1pPr>
              <a:defRPr/>
            </a:lvl1pPr>
          </a:lstStyle>
          <a:p>
            <a:r>
              <a:rPr lang="en-US" noProof="0"/>
              <a:t>May 2017</a:t>
            </a:r>
            <a:endParaRPr lang="en-GB" noProof="0" dirty="0"/>
          </a:p>
        </p:txBody>
      </p:sp>
      <p:sp>
        <p:nvSpPr>
          <p:cNvPr id="10" name="Fußzeilenplatzhalter 5"/>
          <p:cNvSpPr>
            <a:spLocks noGrp="1"/>
          </p:cNvSpPr>
          <p:nvPr>
            <p:ph type="ftr" sz="quarter" idx="11"/>
          </p:nvPr>
        </p:nvSpPr>
        <p:spPr>
          <a:xfrm>
            <a:off x="2422525" y="6578600"/>
            <a:ext cx="3594100" cy="173038"/>
          </a:xfrm>
        </p:spPr>
        <p:txBody>
          <a:bodyPr/>
          <a:lstStyle>
            <a:lvl1pPr>
              <a:defRPr/>
            </a:lvl1pPr>
          </a:lstStyle>
          <a:p>
            <a:r>
              <a:rPr lang="nl-NL" noProof="0"/>
              <a:t>Jeroen de Beer, Jan Cihlar and Igor Hensing</a:t>
            </a:r>
            <a:endParaRPr lang="en-GB" noProof="0" dirty="0"/>
          </a:p>
        </p:txBody>
      </p:sp>
      <p:sp>
        <p:nvSpPr>
          <p:cNvPr id="11" name="Foliennummernplatzhalter 6"/>
          <p:cNvSpPr>
            <a:spLocks noGrp="1"/>
          </p:cNvSpPr>
          <p:nvPr>
            <p:ph type="sldNum" sz="quarter" idx="12"/>
          </p:nvPr>
        </p:nvSpPr>
        <p:spPr>
          <a:xfrm>
            <a:off x="0" y="6578600"/>
            <a:ext cx="1027113" cy="147638"/>
          </a:xfrm>
        </p:spPr>
        <p:txBody>
          <a:bodyPr/>
          <a:lstStyle>
            <a:lvl1pPr>
              <a:defRPr/>
            </a:lvl1pPr>
          </a:lstStyle>
          <a:p>
            <a:fld id="{F8C92D98-CF1D-41BE-ACCF-242B5082D7FB}" type="slidenum">
              <a:rPr lang="en-GB" noProof="0"/>
              <a:pPr/>
              <a:t>‹Nº›</a:t>
            </a:fld>
            <a:endParaRPr lang="en-GB" noProof="0" dirty="0"/>
          </a:p>
        </p:txBody>
      </p:sp>
    </p:spTree>
    <p:extLst>
      <p:ext uri="{BB962C8B-B14F-4D97-AF65-F5344CB8AC3E}">
        <p14:creationId xmlns:p14="http://schemas.microsoft.com/office/powerpoint/2010/main" val="74524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_Content_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6" name="Inhaltsplatzhalter 2"/>
          <p:cNvSpPr>
            <a:spLocks noGrp="1"/>
          </p:cNvSpPr>
          <p:nvPr>
            <p:ph sz="half" idx="1"/>
          </p:nvPr>
        </p:nvSpPr>
        <p:spPr>
          <a:xfrm>
            <a:off x="466726" y="1776497"/>
            <a:ext cx="4025900" cy="4317283"/>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21"/>
          </p:nvPr>
        </p:nvSpPr>
        <p:spPr>
          <a:xfrm>
            <a:off x="466724"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
        <p:nvSpPr>
          <p:cNvPr id="25" name="Inhaltsplatzhalter 2"/>
          <p:cNvSpPr>
            <a:spLocks noGrp="1"/>
          </p:cNvSpPr>
          <p:nvPr>
            <p:ph sz="half" idx="22"/>
          </p:nvPr>
        </p:nvSpPr>
        <p:spPr>
          <a:xfrm>
            <a:off x="4646612" y="1776497"/>
            <a:ext cx="4025900" cy="4317284"/>
          </a:xfrm>
          <a:ln>
            <a:noFill/>
          </a:ln>
        </p:spPr>
        <p:txBody>
          <a:bodyPr tIns="108000"/>
          <a:lstStyle>
            <a:lvl1pPr marL="450850" indent="-2921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6" name="Text Placeholder 8"/>
          <p:cNvSpPr>
            <a:spLocks noGrp="1"/>
          </p:cNvSpPr>
          <p:nvPr>
            <p:ph type="body" sz="quarter" idx="23"/>
          </p:nvPr>
        </p:nvSpPr>
        <p:spPr>
          <a:xfrm>
            <a:off x="4646610" y="1191600"/>
            <a:ext cx="4025902" cy="584898"/>
          </a:xfrm>
          <a:solidFill>
            <a:schemeClr val="accent1"/>
          </a:solidFill>
        </p:spPr>
        <p:txBody>
          <a:bodyPr anchor="ctr"/>
          <a:lstStyle>
            <a:lvl1pPr marL="0" marR="0" indent="0" algn="ctr" defTabSz="914400" rtl="0" eaLnBrk="1" fontAlgn="base" latinLnBrk="0" hangingPunct="1">
              <a:lnSpc>
                <a:spcPct val="120000"/>
              </a:lnSpc>
              <a:spcBef>
                <a:spcPct val="0"/>
              </a:spcBef>
              <a:spcAft>
                <a:spcPct val="20000"/>
              </a:spcAft>
              <a:buClr>
                <a:srgbClr val="7AB800"/>
              </a:buClr>
              <a:buSzPct val="110000"/>
              <a:buFont typeface="Verdana" pitchFamily="34" charset="0"/>
              <a:buNone/>
              <a:tabLst/>
              <a:defRPr sz="14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18905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Inhaltsplatzhalter 2"/>
          <p:cNvSpPr>
            <a:spLocks noGrp="1"/>
          </p:cNvSpPr>
          <p:nvPr>
            <p:ph sz="half" idx="1"/>
          </p:nvPr>
        </p:nvSpPr>
        <p:spPr>
          <a:xfrm>
            <a:off x="466726"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Inhaltsplatzhalter 2"/>
          <p:cNvSpPr>
            <a:spLocks noGrp="1"/>
          </p:cNvSpPr>
          <p:nvPr>
            <p:ph sz="half" idx="13"/>
          </p:nvPr>
        </p:nvSpPr>
        <p:spPr>
          <a:xfrm>
            <a:off x="6080512"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Inhaltsplatzhalter 2"/>
          <p:cNvSpPr>
            <a:spLocks noGrp="1"/>
          </p:cNvSpPr>
          <p:nvPr>
            <p:ph sz="half" idx="14"/>
          </p:nvPr>
        </p:nvSpPr>
        <p:spPr>
          <a:xfrm>
            <a:off x="3273619" y="1190887"/>
            <a:ext cx="2592000" cy="490289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0816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_Content_Headers">
    <p:spTree>
      <p:nvGrpSpPr>
        <p:cNvPr id="1" name=""/>
        <p:cNvGrpSpPr/>
        <p:nvPr/>
      </p:nvGrpSpPr>
      <p:grpSpPr>
        <a:xfrm>
          <a:off x="0" y="0"/>
          <a:ext cx="0" cy="0"/>
          <a:chOff x="0" y="0"/>
          <a:chExt cx="0" cy="0"/>
        </a:xfrm>
      </p:grpSpPr>
      <p:sp>
        <p:nvSpPr>
          <p:cNvPr id="19" name="Inhaltsplatzhalter 2"/>
          <p:cNvSpPr>
            <a:spLocks noGrp="1"/>
          </p:cNvSpPr>
          <p:nvPr>
            <p:ph sz="half" idx="1"/>
          </p:nvPr>
        </p:nvSpPr>
        <p:spPr>
          <a:xfrm>
            <a:off x="466726"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7103ECBB-3C60-4F69-9175-CD49B709D427}" type="slidenum">
              <a:rPr lang="en-GB" noProof="0" smtClean="0"/>
              <a:pPr/>
              <a:t>‹Nº›</a:t>
            </a:fld>
            <a:endParaRPr lang="en-GB" noProof="0" dirty="0"/>
          </a:p>
        </p:txBody>
      </p:sp>
      <p:sp>
        <p:nvSpPr>
          <p:cNvPr id="8" name="Text Placeholder 7"/>
          <p:cNvSpPr>
            <a:spLocks noGrp="1"/>
          </p:cNvSpPr>
          <p:nvPr>
            <p:ph type="body" sz="quarter" idx="23"/>
          </p:nvPr>
        </p:nvSpPr>
        <p:spPr>
          <a:xfrm>
            <a:off x="466724"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3" name="Inhaltsplatzhalter 2"/>
          <p:cNvSpPr>
            <a:spLocks noGrp="1"/>
          </p:cNvSpPr>
          <p:nvPr>
            <p:ph sz="half" idx="24"/>
          </p:nvPr>
        </p:nvSpPr>
        <p:spPr>
          <a:xfrm>
            <a:off x="6016625"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4" name="Text Placeholder 7"/>
          <p:cNvSpPr>
            <a:spLocks noGrp="1"/>
          </p:cNvSpPr>
          <p:nvPr>
            <p:ph type="body" sz="quarter" idx="25"/>
          </p:nvPr>
        </p:nvSpPr>
        <p:spPr>
          <a:xfrm>
            <a:off x="6016623"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
        <p:nvSpPr>
          <p:cNvPr id="29" name="Inhaltsplatzhalter 2"/>
          <p:cNvSpPr>
            <a:spLocks noGrp="1"/>
          </p:cNvSpPr>
          <p:nvPr>
            <p:ph sz="half" idx="26"/>
          </p:nvPr>
        </p:nvSpPr>
        <p:spPr>
          <a:xfrm>
            <a:off x="3241673" y="1713600"/>
            <a:ext cx="2592000" cy="4380180"/>
          </a:xfrm>
          <a:ln>
            <a:noFill/>
          </a:ln>
        </p:spPr>
        <p:txBody>
          <a:bodyPr tIns="108000"/>
          <a:lstStyle>
            <a:lvl1pPr marL="361950" indent="-276225">
              <a:tabLst>
                <a:tab pos="361950" algn="l"/>
              </a:tabLst>
              <a:defRPr sz="1100"/>
            </a:lvl1pPr>
            <a:lvl2pPr marL="449263" indent="-268288">
              <a:defRPr sz="1100"/>
            </a:lvl2pPr>
            <a:lvl3pPr marL="801688" indent="-266700">
              <a:defRPr sz="1100"/>
            </a:lvl3pPr>
            <a:lvl4pPr marL="1077913" indent="-276225">
              <a:defRPr sz="1100"/>
            </a:lvl4pPr>
            <a:lvl5pPr marL="1346200" indent="-268288">
              <a:defRPr sz="11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0" name="Text Placeholder 7"/>
          <p:cNvSpPr>
            <a:spLocks noGrp="1"/>
          </p:cNvSpPr>
          <p:nvPr>
            <p:ph type="body" sz="quarter" idx="27"/>
          </p:nvPr>
        </p:nvSpPr>
        <p:spPr>
          <a:xfrm>
            <a:off x="3241671" y="1191600"/>
            <a:ext cx="2592002" cy="522000"/>
          </a:xfrm>
          <a:solidFill>
            <a:schemeClr val="accent1"/>
          </a:solidFill>
        </p:spPr>
        <p:txBody>
          <a:bodyPr anchor="ctr"/>
          <a:lstStyle>
            <a:lvl1pPr marL="0" indent="0" algn="ctr">
              <a:buNone/>
              <a:defRPr sz="1200" b="1">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8019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oleObject" Target="../embeddings/oleObject5.bin"/><Relationship Id="rId2" Type="http://schemas.openxmlformats.org/officeDocument/2006/relationships/slideLayout" Target="../slideLayouts/slideLayout18.xml"/><Relationship Id="rId16" Type="http://schemas.openxmlformats.org/officeDocument/2006/relationships/tags" Target="../tags/tag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vmlDrawing" Target="../drawings/vmlDrawing5.v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oleObject" Target="../embeddings/oleObject7.bin"/><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ags" Target="../tags/tag8.xml"/><Relationship Id="rId2" Type="http://schemas.openxmlformats.org/officeDocument/2006/relationships/slideLayout" Target="../slideLayouts/slideLayout31.xml"/><Relationship Id="rId16" Type="http://schemas.openxmlformats.org/officeDocument/2006/relationships/vmlDrawing" Target="../drawings/vmlDrawing7.vml"/><Relationship Id="rId20" Type="http://schemas.openxmlformats.org/officeDocument/2006/relationships/image" Target="../media/image2.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35657013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3" name="think-cell Slide" r:id="rId20" imgW="216" imgH="216" progId="TCLayout.ActiveDocument.1">
                  <p:embed/>
                </p:oleObj>
              </mc:Choice>
              <mc:Fallback>
                <p:oleObj name="think-cell Slide" r:id="rId20" imgW="216" imgH="216" progId="TCLayout.ActiveDocument.1">
                  <p:embed/>
                  <p:pic>
                    <p:nvPicPr>
                      <p:cNvPr id="2" name="Object 1"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416770" name="Rectangle 2"/>
          <p:cNvSpPr>
            <a:spLocks noGrp="1" noChangeArrowheads="1"/>
          </p:cNvSpPr>
          <p:nvPr>
            <p:ph type="title"/>
          </p:nvPr>
        </p:nvSpPr>
        <p:spPr bwMode="auto">
          <a:xfrm>
            <a:off x="466725" y="0"/>
            <a:ext cx="82057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endParaRPr lang="en-GB" dirty="0"/>
          </a:p>
        </p:txBody>
      </p:sp>
      <p:sp>
        <p:nvSpPr>
          <p:cNvPr id="416771" name="Rectangle 3"/>
          <p:cNvSpPr>
            <a:spLocks noGrp="1" noChangeArrowheads="1"/>
          </p:cNvSpPr>
          <p:nvPr>
            <p:ph type="body" idx="1"/>
          </p:nvPr>
        </p:nvSpPr>
        <p:spPr bwMode="auto">
          <a:xfrm>
            <a:off x="466725" y="1192213"/>
            <a:ext cx="8205788"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Textmasterformat bearbeiten</a:t>
            </a:r>
          </a:p>
          <a:p>
            <a:pPr lvl="1"/>
            <a:r>
              <a:rPr lang="en-GB" dirty="0"/>
              <a:t>Zweite Ebene</a:t>
            </a:r>
          </a:p>
          <a:p>
            <a:pPr lvl="2"/>
            <a:r>
              <a:rPr lang="en-GB" dirty="0"/>
              <a:t>Dritte </a:t>
            </a:r>
            <a:r>
              <a:rPr lang="en-GB" noProof="0" dirty="0" err="1"/>
              <a:t>Ebene</a:t>
            </a:r>
            <a:endParaRPr lang="en-GB" noProof="0" dirty="0"/>
          </a:p>
          <a:p>
            <a:pPr lvl="3"/>
            <a:r>
              <a:rPr lang="en-GB" dirty="0"/>
              <a:t>Vierte Ebene</a:t>
            </a:r>
          </a:p>
          <a:p>
            <a:pPr lvl="4"/>
            <a:r>
              <a:rPr lang="en-GB" dirty="0"/>
              <a:t>Fünfte Ebene</a:t>
            </a:r>
          </a:p>
        </p:txBody>
      </p:sp>
      <p:sp>
        <p:nvSpPr>
          <p:cNvPr id="416773" name="Line 5"/>
          <p:cNvSpPr>
            <a:spLocks noChangeShapeType="1"/>
          </p:cNvSpPr>
          <p:nvPr/>
        </p:nvSpPr>
        <p:spPr bwMode="auto">
          <a:xfrm>
            <a:off x="0" y="855663"/>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4" name="Line 6"/>
          <p:cNvSpPr>
            <a:spLocks noChangeShapeType="1"/>
          </p:cNvSpPr>
          <p:nvPr/>
        </p:nvSpPr>
        <p:spPr bwMode="auto">
          <a:xfrm>
            <a:off x="0" y="6434138"/>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6" name="Text Box 8"/>
          <p:cNvSpPr txBox="1">
            <a:spLocks noChangeArrowheads="1"/>
          </p:cNvSpPr>
          <p:nvPr/>
        </p:nvSpPr>
        <p:spPr bwMode="auto">
          <a:xfrm>
            <a:off x="1025525" y="6577013"/>
            <a:ext cx="176371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a:lnSpc>
                <a:spcPct val="100000"/>
              </a:lnSpc>
            </a:pPr>
            <a:r>
              <a:rPr lang="en-GB" sz="800" b="0" dirty="0">
                <a:solidFill>
                  <a:schemeClr val="tx1"/>
                </a:solidFill>
              </a:rPr>
              <a:t>©</a:t>
            </a:r>
            <a:r>
              <a:rPr lang="en-GB" sz="800" dirty="0">
                <a:solidFill>
                  <a:schemeClr val="tx1"/>
                </a:solidFill>
              </a:rPr>
              <a:t> ECOFYS</a:t>
            </a:r>
            <a:r>
              <a:rPr lang="en-GB" sz="800" b="0" dirty="0">
                <a:solidFill>
                  <a:schemeClr val="tx1"/>
                </a:solidFill>
              </a:rPr>
              <a:t> |                  |    </a:t>
            </a:r>
          </a:p>
        </p:txBody>
      </p:sp>
      <p:sp>
        <p:nvSpPr>
          <p:cNvPr id="416777" name="Rectangle 9"/>
          <p:cNvSpPr>
            <a:spLocks noGrp="1" noChangeArrowheads="1"/>
          </p:cNvSpPr>
          <p:nvPr>
            <p:ph type="dt" sz="half" idx="2"/>
          </p:nvPr>
        </p:nvSpPr>
        <p:spPr bwMode="auto">
          <a:xfrm>
            <a:off x="1689789" y="6578600"/>
            <a:ext cx="65246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r>
              <a:rPr lang="en-US"/>
              <a:t>May 2017</a:t>
            </a:r>
            <a:endParaRPr lang="en-GB" dirty="0"/>
          </a:p>
        </p:txBody>
      </p:sp>
      <p:sp>
        <p:nvSpPr>
          <p:cNvPr id="416778" name="Rectangle 10"/>
          <p:cNvSpPr>
            <a:spLocks noGrp="1" noChangeArrowheads="1"/>
          </p:cNvSpPr>
          <p:nvPr>
            <p:ph type="ftr" sz="quarter" idx="3"/>
          </p:nvPr>
        </p:nvSpPr>
        <p:spPr bwMode="auto">
          <a:xfrm>
            <a:off x="2422525" y="6578600"/>
            <a:ext cx="3594100"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800" b="0">
                <a:solidFill>
                  <a:schemeClr val="tx1"/>
                </a:solidFill>
              </a:defRPr>
            </a:lvl1pPr>
          </a:lstStyle>
          <a:p>
            <a:r>
              <a:rPr lang="nl-NL"/>
              <a:t>Jeroen de Beer, Jan Cihlar and Igor Hensing</a:t>
            </a:r>
            <a:endParaRPr lang="en-GB" dirty="0"/>
          </a:p>
        </p:txBody>
      </p:sp>
      <p:sp>
        <p:nvSpPr>
          <p:cNvPr id="416779" name="Rectangle 11"/>
          <p:cNvSpPr>
            <a:spLocks noGrp="1" noChangeArrowheads="1"/>
          </p:cNvSpPr>
          <p:nvPr>
            <p:ph type="sldNum" sz="quarter" idx="4"/>
          </p:nvPr>
        </p:nvSpPr>
        <p:spPr bwMode="auto">
          <a:xfrm>
            <a:off x="0" y="6578600"/>
            <a:ext cx="102711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fld id="{7103ECBB-3C60-4F69-9175-CD49B709D427}" type="slidenum">
              <a:rPr lang="en-GB"/>
              <a:pPr/>
              <a:t>‹Nº›</a:t>
            </a:fld>
            <a:endParaRPr lang="en-GB" dirty="0"/>
          </a:p>
        </p:txBody>
      </p:sp>
      <p:pic>
        <p:nvPicPr>
          <p:cNvPr id="11" name="Picture 13" descr="Mission_Statement_RGB"/>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20" r:id="rId2"/>
    <p:sldLayoutId id="2147483722" r:id="rId3"/>
    <p:sldLayoutId id="2147483730" r:id="rId4"/>
    <p:sldLayoutId id="2147483716" r:id="rId5"/>
    <p:sldLayoutId id="2147483731" r:id="rId6"/>
    <p:sldLayoutId id="2147483738" r:id="rId7"/>
    <p:sldLayoutId id="2147483736" r:id="rId8"/>
    <p:sldLayoutId id="2147483734" r:id="rId9"/>
    <p:sldLayoutId id="2147483732" r:id="rId10"/>
    <p:sldLayoutId id="2147483717" r:id="rId11"/>
    <p:sldLayoutId id="2147483719" r:id="rId12"/>
    <p:sldLayoutId id="2147483733" r:id="rId13"/>
    <p:sldLayoutId id="2147483739" r:id="rId14"/>
    <p:sldLayoutId id="2147483740" r:id="rId15"/>
    <p:sldLayoutId id="2147483742" r:id="rId16"/>
  </p:sldLayoutIdLst>
  <p:hf hdr="0"/>
  <p:txStyles>
    <p:titleStyle>
      <a:lvl1pPr algn="l" rtl="0" eaLnBrk="1" fontAlgn="base" hangingPunct="1">
        <a:lnSpc>
          <a:spcPct val="106000"/>
        </a:lnSpc>
        <a:spcBef>
          <a:spcPct val="0"/>
        </a:spcBef>
        <a:spcAft>
          <a:spcPct val="0"/>
        </a:spcAft>
        <a:defRPr sz="2200">
          <a:solidFill>
            <a:schemeClr val="bg2"/>
          </a:solidFill>
          <a:latin typeface="+mj-lt"/>
          <a:ea typeface="+mj-ea"/>
          <a:cs typeface="+mj-cs"/>
        </a:defRPr>
      </a:lvl1pPr>
      <a:lvl2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2pPr>
      <a:lvl3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3pPr>
      <a:lvl4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4pPr>
      <a:lvl5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5pPr>
      <a:lvl6pPr marL="4572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6pPr>
      <a:lvl7pPr marL="9144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7pPr>
      <a:lvl8pPr marL="13716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8pPr>
      <a:lvl9pPr marL="18288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9pPr>
    </p:titleStyle>
    <p:body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774907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0" name="think-cell Slide" r:id="rId17" imgW="216" imgH="216" progId="TCLayout.ActiveDocument.1">
                  <p:embed/>
                </p:oleObj>
              </mc:Choice>
              <mc:Fallback>
                <p:oleObj name="think-cell Slide" r:id="rId17" imgW="216" imgH="216" progId="TCLayout.ActiveDocument.1">
                  <p:embed/>
                  <p:pic>
                    <p:nvPicPr>
                      <p:cNvPr id="2" name="Object 1"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416770" name="Rectangle 2"/>
          <p:cNvSpPr>
            <a:spLocks noGrp="1" noChangeArrowheads="1"/>
          </p:cNvSpPr>
          <p:nvPr>
            <p:ph type="title"/>
          </p:nvPr>
        </p:nvSpPr>
        <p:spPr bwMode="auto">
          <a:xfrm>
            <a:off x="466725" y="0"/>
            <a:ext cx="82057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endParaRPr lang="en-GB" dirty="0"/>
          </a:p>
        </p:txBody>
      </p:sp>
      <p:sp>
        <p:nvSpPr>
          <p:cNvPr id="416771" name="Rectangle 3"/>
          <p:cNvSpPr>
            <a:spLocks noGrp="1" noChangeArrowheads="1"/>
          </p:cNvSpPr>
          <p:nvPr>
            <p:ph type="body" idx="1"/>
          </p:nvPr>
        </p:nvSpPr>
        <p:spPr bwMode="auto">
          <a:xfrm>
            <a:off x="466725" y="1192213"/>
            <a:ext cx="8205788"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Textmasterformat bearbeiten</a:t>
            </a:r>
          </a:p>
          <a:p>
            <a:pPr lvl="1"/>
            <a:r>
              <a:rPr lang="en-GB" dirty="0"/>
              <a:t>Zweite Ebene</a:t>
            </a:r>
          </a:p>
          <a:p>
            <a:pPr lvl="2"/>
            <a:r>
              <a:rPr lang="en-GB" dirty="0"/>
              <a:t>Dritte </a:t>
            </a:r>
            <a:r>
              <a:rPr lang="en-GB" noProof="0" dirty="0" err="1"/>
              <a:t>Ebene</a:t>
            </a:r>
            <a:endParaRPr lang="en-GB" noProof="0" dirty="0"/>
          </a:p>
          <a:p>
            <a:pPr lvl="3"/>
            <a:r>
              <a:rPr lang="en-GB" dirty="0"/>
              <a:t>Vierte Ebene</a:t>
            </a:r>
          </a:p>
          <a:p>
            <a:pPr lvl="4"/>
            <a:r>
              <a:rPr lang="en-GB" dirty="0"/>
              <a:t>Fünfte Ebene</a:t>
            </a:r>
          </a:p>
        </p:txBody>
      </p:sp>
      <p:sp>
        <p:nvSpPr>
          <p:cNvPr id="416773" name="Line 5"/>
          <p:cNvSpPr>
            <a:spLocks noChangeShapeType="1"/>
          </p:cNvSpPr>
          <p:nvPr/>
        </p:nvSpPr>
        <p:spPr bwMode="auto">
          <a:xfrm>
            <a:off x="0" y="855663"/>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4" name="Line 6"/>
          <p:cNvSpPr>
            <a:spLocks noChangeShapeType="1"/>
          </p:cNvSpPr>
          <p:nvPr/>
        </p:nvSpPr>
        <p:spPr bwMode="auto">
          <a:xfrm>
            <a:off x="0" y="6434138"/>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6" name="Text Box 8"/>
          <p:cNvSpPr txBox="1">
            <a:spLocks noChangeArrowheads="1"/>
          </p:cNvSpPr>
          <p:nvPr/>
        </p:nvSpPr>
        <p:spPr bwMode="auto">
          <a:xfrm>
            <a:off x="1025525" y="6577013"/>
            <a:ext cx="176371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a:lnSpc>
                <a:spcPct val="100000"/>
              </a:lnSpc>
            </a:pPr>
            <a:r>
              <a:rPr lang="en-GB" sz="800" b="0" dirty="0">
                <a:solidFill>
                  <a:schemeClr val="tx1"/>
                </a:solidFill>
              </a:rPr>
              <a:t>©</a:t>
            </a:r>
            <a:r>
              <a:rPr lang="en-GB" sz="800" dirty="0">
                <a:solidFill>
                  <a:schemeClr val="tx1"/>
                </a:solidFill>
              </a:rPr>
              <a:t> ECOFYS</a:t>
            </a:r>
            <a:r>
              <a:rPr lang="en-GB" sz="800" b="0" dirty="0">
                <a:solidFill>
                  <a:schemeClr val="tx1"/>
                </a:solidFill>
              </a:rPr>
              <a:t> |                  |    </a:t>
            </a:r>
          </a:p>
        </p:txBody>
      </p:sp>
      <p:sp>
        <p:nvSpPr>
          <p:cNvPr id="416777" name="Rectangle 9"/>
          <p:cNvSpPr>
            <a:spLocks noGrp="1" noChangeArrowheads="1"/>
          </p:cNvSpPr>
          <p:nvPr>
            <p:ph type="dt" sz="half" idx="2"/>
          </p:nvPr>
        </p:nvSpPr>
        <p:spPr bwMode="auto">
          <a:xfrm>
            <a:off x="1689789" y="6578600"/>
            <a:ext cx="65246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r>
              <a:rPr lang="en-US"/>
              <a:t>May 2017</a:t>
            </a:r>
            <a:endParaRPr lang="en-GB" dirty="0"/>
          </a:p>
        </p:txBody>
      </p:sp>
      <p:sp>
        <p:nvSpPr>
          <p:cNvPr id="416778" name="Rectangle 10"/>
          <p:cNvSpPr>
            <a:spLocks noGrp="1" noChangeArrowheads="1"/>
          </p:cNvSpPr>
          <p:nvPr>
            <p:ph type="ftr" sz="quarter" idx="3"/>
          </p:nvPr>
        </p:nvSpPr>
        <p:spPr bwMode="auto">
          <a:xfrm>
            <a:off x="2422525" y="6578600"/>
            <a:ext cx="3594100"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800" b="0">
                <a:solidFill>
                  <a:schemeClr val="tx1"/>
                </a:solidFill>
              </a:defRPr>
            </a:lvl1pPr>
          </a:lstStyle>
          <a:p>
            <a:r>
              <a:rPr lang="nl-NL"/>
              <a:t>Jeroen de Beer, Jan Cihlar and Igor Hensing</a:t>
            </a:r>
            <a:endParaRPr lang="en-GB" dirty="0"/>
          </a:p>
        </p:txBody>
      </p:sp>
      <p:sp>
        <p:nvSpPr>
          <p:cNvPr id="416779" name="Rectangle 11"/>
          <p:cNvSpPr>
            <a:spLocks noGrp="1" noChangeArrowheads="1"/>
          </p:cNvSpPr>
          <p:nvPr>
            <p:ph type="sldNum" sz="quarter" idx="4"/>
          </p:nvPr>
        </p:nvSpPr>
        <p:spPr bwMode="auto">
          <a:xfrm>
            <a:off x="0" y="6578600"/>
            <a:ext cx="102711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fld id="{7103ECBB-3C60-4F69-9175-CD49B709D427}" type="slidenum">
              <a:rPr lang="en-GB"/>
              <a:pPr/>
              <a:t>‹Nº›</a:t>
            </a:fld>
            <a:endParaRPr lang="en-GB" dirty="0"/>
          </a:p>
        </p:txBody>
      </p:sp>
      <p:pic>
        <p:nvPicPr>
          <p:cNvPr id="11" name="Picture 13" descr="Mission_Statement_RG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9772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hdr="0"/>
  <p:txStyles>
    <p:titleStyle>
      <a:lvl1pPr algn="l" rtl="0" eaLnBrk="1" fontAlgn="base" hangingPunct="1">
        <a:lnSpc>
          <a:spcPct val="106000"/>
        </a:lnSpc>
        <a:spcBef>
          <a:spcPct val="0"/>
        </a:spcBef>
        <a:spcAft>
          <a:spcPct val="0"/>
        </a:spcAft>
        <a:defRPr sz="2200">
          <a:solidFill>
            <a:schemeClr val="bg2"/>
          </a:solidFill>
          <a:latin typeface="+mj-lt"/>
          <a:ea typeface="+mj-ea"/>
          <a:cs typeface="+mj-cs"/>
        </a:defRPr>
      </a:lvl1pPr>
      <a:lvl2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2pPr>
      <a:lvl3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3pPr>
      <a:lvl4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4pPr>
      <a:lvl5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5pPr>
      <a:lvl6pPr marL="4572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6pPr>
      <a:lvl7pPr marL="9144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7pPr>
      <a:lvl8pPr marL="13716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8pPr>
      <a:lvl9pPr marL="18288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9pPr>
    </p:titleStyle>
    <p:body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1545369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8" name="think-cell Slide" r:id="rId18" imgW="216" imgH="216" progId="TCLayout.ActiveDocument.1">
                  <p:embed/>
                </p:oleObj>
              </mc:Choice>
              <mc:Fallback>
                <p:oleObj name="think-cell Slide" r:id="rId18" imgW="216" imgH="216" progId="TCLayout.ActiveDocument.1">
                  <p:embed/>
                  <p:pic>
                    <p:nvPicPr>
                      <p:cNvPr id="2" name="Object 1"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16770" name="Rectangle 2"/>
          <p:cNvSpPr>
            <a:spLocks noGrp="1" noChangeArrowheads="1"/>
          </p:cNvSpPr>
          <p:nvPr>
            <p:ph type="title"/>
          </p:nvPr>
        </p:nvSpPr>
        <p:spPr bwMode="auto">
          <a:xfrm>
            <a:off x="466725" y="0"/>
            <a:ext cx="82057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endParaRPr lang="en-GB" dirty="0"/>
          </a:p>
        </p:txBody>
      </p:sp>
      <p:sp>
        <p:nvSpPr>
          <p:cNvPr id="416771" name="Rectangle 3"/>
          <p:cNvSpPr>
            <a:spLocks noGrp="1" noChangeArrowheads="1"/>
          </p:cNvSpPr>
          <p:nvPr>
            <p:ph type="body" idx="1"/>
          </p:nvPr>
        </p:nvSpPr>
        <p:spPr bwMode="auto">
          <a:xfrm>
            <a:off x="466725" y="1192213"/>
            <a:ext cx="8205788"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Textmasterformat bearbeiten</a:t>
            </a:r>
          </a:p>
          <a:p>
            <a:pPr lvl="1"/>
            <a:r>
              <a:rPr lang="en-GB" dirty="0"/>
              <a:t>Zweite Ebene</a:t>
            </a:r>
          </a:p>
          <a:p>
            <a:pPr lvl="2"/>
            <a:r>
              <a:rPr lang="en-GB" dirty="0"/>
              <a:t>Dritte </a:t>
            </a:r>
            <a:r>
              <a:rPr lang="en-GB" noProof="0" dirty="0" err="1"/>
              <a:t>Ebene</a:t>
            </a:r>
            <a:endParaRPr lang="en-GB" noProof="0" dirty="0"/>
          </a:p>
          <a:p>
            <a:pPr lvl="3"/>
            <a:r>
              <a:rPr lang="en-GB" dirty="0"/>
              <a:t>Vierte Ebene</a:t>
            </a:r>
          </a:p>
          <a:p>
            <a:pPr lvl="4"/>
            <a:r>
              <a:rPr lang="en-GB" dirty="0"/>
              <a:t>Fünfte Ebene</a:t>
            </a:r>
          </a:p>
        </p:txBody>
      </p:sp>
      <p:sp>
        <p:nvSpPr>
          <p:cNvPr id="416773" name="Line 5"/>
          <p:cNvSpPr>
            <a:spLocks noChangeShapeType="1"/>
          </p:cNvSpPr>
          <p:nvPr/>
        </p:nvSpPr>
        <p:spPr bwMode="auto">
          <a:xfrm>
            <a:off x="0" y="855663"/>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4" name="Line 6"/>
          <p:cNvSpPr>
            <a:spLocks noChangeShapeType="1"/>
          </p:cNvSpPr>
          <p:nvPr/>
        </p:nvSpPr>
        <p:spPr bwMode="auto">
          <a:xfrm>
            <a:off x="0" y="6434138"/>
            <a:ext cx="9140825" cy="0"/>
          </a:xfrm>
          <a:prstGeom prst="line">
            <a:avLst/>
          </a:prstGeom>
          <a:noFill/>
          <a:ln w="25400">
            <a:solidFill>
              <a:srgbClr val="7AB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16776" name="Text Box 8"/>
          <p:cNvSpPr txBox="1">
            <a:spLocks noChangeArrowheads="1"/>
          </p:cNvSpPr>
          <p:nvPr/>
        </p:nvSpPr>
        <p:spPr bwMode="auto">
          <a:xfrm>
            <a:off x="1025525" y="6577013"/>
            <a:ext cx="176371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a:lnSpc>
                <a:spcPct val="100000"/>
              </a:lnSpc>
            </a:pPr>
            <a:r>
              <a:rPr lang="en-GB" sz="800" b="0" dirty="0">
                <a:solidFill>
                  <a:schemeClr val="tx1"/>
                </a:solidFill>
              </a:rPr>
              <a:t>©</a:t>
            </a:r>
            <a:r>
              <a:rPr lang="en-GB" sz="800" dirty="0">
                <a:solidFill>
                  <a:schemeClr val="tx1"/>
                </a:solidFill>
              </a:rPr>
              <a:t> ECOFYS</a:t>
            </a:r>
            <a:r>
              <a:rPr lang="en-GB" sz="800" b="0" dirty="0">
                <a:solidFill>
                  <a:schemeClr val="tx1"/>
                </a:solidFill>
              </a:rPr>
              <a:t> |                  |    </a:t>
            </a:r>
          </a:p>
        </p:txBody>
      </p:sp>
      <p:sp>
        <p:nvSpPr>
          <p:cNvPr id="416777" name="Rectangle 9"/>
          <p:cNvSpPr>
            <a:spLocks noGrp="1" noChangeArrowheads="1"/>
          </p:cNvSpPr>
          <p:nvPr>
            <p:ph type="dt" sz="half" idx="2"/>
          </p:nvPr>
        </p:nvSpPr>
        <p:spPr bwMode="auto">
          <a:xfrm>
            <a:off x="1689789" y="6578600"/>
            <a:ext cx="65246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r>
              <a:rPr lang="en-US"/>
              <a:t>May 2017</a:t>
            </a:r>
            <a:endParaRPr lang="en-GB" dirty="0"/>
          </a:p>
        </p:txBody>
      </p:sp>
      <p:sp>
        <p:nvSpPr>
          <p:cNvPr id="416778" name="Rectangle 10"/>
          <p:cNvSpPr>
            <a:spLocks noGrp="1" noChangeArrowheads="1"/>
          </p:cNvSpPr>
          <p:nvPr>
            <p:ph type="ftr" sz="quarter" idx="3"/>
          </p:nvPr>
        </p:nvSpPr>
        <p:spPr bwMode="auto">
          <a:xfrm>
            <a:off x="2422525" y="6578600"/>
            <a:ext cx="3594100"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800" b="0">
                <a:solidFill>
                  <a:schemeClr val="tx1"/>
                </a:solidFill>
              </a:defRPr>
            </a:lvl1pPr>
          </a:lstStyle>
          <a:p>
            <a:r>
              <a:rPr lang="nl-NL"/>
              <a:t>Jeroen de Beer, Jan Cihlar and Igor Hensing</a:t>
            </a:r>
            <a:endParaRPr lang="en-GB" dirty="0"/>
          </a:p>
        </p:txBody>
      </p:sp>
      <p:sp>
        <p:nvSpPr>
          <p:cNvPr id="416779" name="Rectangle 11"/>
          <p:cNvSpPr>
            <a:spLocks noGrp="1" noChangeArrowheads="1"/>
          </p:cNvSpPr>
          <p:nvPr>
            <p:ph type="sldNum" sz="quarter" idx="4"/>
          </p:nvPr>
        </p:nvSpPr>
        <p:spPr bwMode="auto">
          <a:xfrm>
            <a:off x="0" y="6578600"/>
            <a:ext cx="102711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defRPr sz="800" b="0">
                <a:solidFill>
                  <a:schemeClr val="tx1"/>
                </a:solidFill>
              </a:defRPr>
            </a:lvl1pPr>
          </a:lstStyle>
          <a:p>
            <a:fld id="{7103ECBB-3C60-4F69-9175-CD49B709D427}" type="slidenum">
              <a:rPr lang="en-GB"/>
              <a:pPr/>
              <a:t>‹Nº›</a:t>
            </a:fld>
            <a:endParaRPr lang="en-GB" dirty="0"/>
          </a:p>
        </p:txBody>
      </p:sp>
      <p:pic>
        <p:nvPicPr>
          <p:cNvPr id="11" name="Picture 13" descr="Mission_Statement_RGB"/>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305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p:txStyles>
    <p:titleStyle>
      <a:lvl1pPr algn="l" rtl="0" eaLnBrk="1" fontAlgn="base" hangingPunct="1">
        <a:lnSpc>
          <a:spcPct val="106000"/>
        </a:lnSpc>
        <a:spcBef>
          <a:spcPct val="0"/>
        </a:spcBef>
        <a:spcAft>
          <a:spcPct val="0"/>
        </a:spcAft>
        <a:defRPr sz="2200">
          <a:solidFill>
            <a:schemeClr val="bg2"/>
          </a:solidFill>
          <a:latin typeface="+mj-lt"/>
          <a:ea typeface="+mj-ea"/>
          <a:cs typeface="+mj-cs"/>
        </a:defRPr>
      </a:lvl1pPr>
      <a:lvl2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2pPr>
      <a:lvl3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3pPr>
      <a:lvl4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4pPr>
      <a:lvl5pPr algn="l" rtl="0" eaLnBrk="1" fontAlgn="base" hangingPunct="1">
        <a:lnSpc>
          <a:spcPct val="106000"/>
        </a:lnSpc>
        <a:spcBef>
          <a:spcPct val="0"/>
        </a:spcBef>
        <a:spcAft>
          <a:spcPct val="0"/>
        </a:spcAft>
        <a:defRPr sz="2200">
          <a:solidFill>
            <a:schemeClr val="bg2"/>
          </a:solidFill>
          <a:latin typeface="Verdana" pitchFamily="34" charset="0"/>
          <a:cs typeface="Arial" charset="0"/>
        </a:defRPr>
      </a:lvl5pPr>
      <a:lvl6pPr marL="4572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6pPr>
      <a:lvl7pPr marL="9144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7pPr>
      <a:lvl8pPr marL="13716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8pPr>
      <a:lvl9pPr marL="1828800" algn="l" rtl="0" eaLnBrk="1" fontAlgn="base" hangingPunct="1">
        <a:lnSpc>
          <a:spcPct val="106000"/>
        </a:lnSpc>
        <a:spcBef>
          <a:spcPct val="0"/>
        </a:spcBef>
        <a:spcAft>
          <a:spcPct val="0"/>
        </a:spcAft>
        <a:defRPr sz="2200">
          <a:solidFill>
            <a:schemeClr val="bg2"/>
          </a:solidFill>
          <a:latin typeface="Verdana" pitchFamily="34" charset="0"/>
          <a:cs typeface="Arial" charset="0"/>
        </a:defRPr>
      </a:lvl9pPr>
    </p:titleStyle>
    <p:body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eocycle.com/"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8" Type="http://schemas.openxmlformats.org/officeDocument/2006/relationships/tags" Target="../tags/tag1238.xml"/><Relationship Id="rId13" Type="http://schemas.openxmlformats.org/officeDocument/2006/relationships/tags" Target="../tags/tag1243.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1233.xml"/><Relationship Id="rId21" Type="http://schemas.openxmlformats.org/officeDocument/2006/relationships/slide" Target="slide3.xml"/><Relationship Id="rId7" Type="http://schemas.openxmlformats.org/officeDocument/2006/relationships/tags" Target="../tags/tag1237.xml"/><Relationship Id="rId12" Type="http://schemas.openxmlformats.org/officeDocument/2006/relationships/tags" Target="../tags/tag1242.xml"/><Relationship Id="rId17" Type="http://schemas.openxmlformats.org/officeDocument/2006/relationships/tags" Target="../tags/tag1247.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1232.xml"/><Relationship Id="rId16" Type="http://schemas.openxmlformats.org/officeDocument/2006/relationships/tags" Target="../tags/tag1246.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70.vml"/><Relationship Id="rId6" Type="http://schemas.openxmlformats.org/officeDocument/2006/relationships/tags" Target="../tags/tag1236.xml"/><Relationship Id="rId11" Type="http://schemas.openxmlformats.org/officeDocument/2006/relationships/tags" Target="../tags/tag1241.xml"/><Relationship Id="rId24" Type="http://schemas.openxmlformats.org/officeDocument/2006/relationships/slide" Target="slide27.xml"/><Relationship Id="rId32" Type="http://schemas.openxmlformats.org/officeDocument/2006/relationships/slide" Target="slide95.xml"/><Relationship Id="rId5" Type="http://schemas.openxmlformats.org/officeDocument/2006/relationships/tags" Target="../tags/tag1235.xml"/><Relationship Id="rId15" Type="http://schemas.openxmlformats.org/officeDocument/2006/relationships/tags" Target="../tags/tag1245.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1240.xml"/><Relationship Id="rId19" Type="http://schemas.openxmlformats.org/officeDocument/2006/relationships/oleObject" Target="../embeddings/oleObject130.bin"/><Relationship Id="rId31" Type="http://schemas.openxmlformats.org/officeDocument/2006/relationships/slide" Target="slide86.xml"/><Relationship Id="rId4" Type="http://schemas.openxmlformats.org/officeDocument/2006/relationships/tags" Target="../tags/tag1234.xml"/><Relationship Id="rId9" Type="http://schemas.openxmlformats.org/officeDocument/2006/relationships/tags" Target="../tags/tag1239.xml"/><Relationship Id="rId14" Type="http://schemas.openxmlformats.org/officeDocument/2006/relationships/tags" Target="../tags/tag1244.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75.xml"/></Relationships>
</file>

<file path=ppt/slides/_rels/slide104.xml.rels><?xml version="1.0" encoding="UTF-8" standalone="yes"?>
<Relationships xmlns="http://schemas.openxmlformats.org/package/2006/relationships"><Relationship Id="rId8" Type="http://schemas.openxmlformats.org/officeDocument/2006/relationships/tags" Target="../tags/tag1254.xml"/><Relationship Id="rId13" Type="http://schemas.openxmlformats.org/officeDocument/2006/relationships/tags" Target="../tags/tag1259.xml"/><Relationship Id="rId18" Type="http://schemas.openxmlformats.org/officeDocument/2006/relationships/tags" Target="../tags/tag1264.xml"/><Relationship Id="rId26" Type="http://schemas.openxmlformats.org/officeDocument/2006/relationships/tags" Target="../tags/tag1272.xml"/><Relationship Id="rId3" Type="http://schemas.openxmlformats.org/officeDocument/2006/relationships/tags" Target="../tags/tag1249.xml"/><Relationship Id="rId21" Type="http://schemas.openxmlformats.org/officeDocument/2006/relationships/tags" Target="../tags/tag1267.xml"/><Relationship Id="rId34" Type="http://schemas.openxmlformats.org/officeDocument/2006/relationships/chart" Target="../charts/chart13.xml"/><Relationship Id="rId7" Type="http://schemas.openxmlformats.org/officeDocument/2006/relationships/tags" Target="../tags/tag1253.xml"/><Relationship Id="rId12" Type="http://schemas.openxmlformats.org/officeDocument/2006/relationships/tags" Target="../tags/tag1258.xml"/><Relationship Id="rId17" Type="http://schemas.openxmlformats.org/officeDocument/2006/relationships/tags" Target="../tags/tag1263.xml"/><Relationship Id="rId25" Type="http://schemas.openxmlformats.org/officeDocument/2006/relationships/tags" Target="../tags/tag1271.xml"/><Relationship Id="rId33" Type="http://schemas.openxmlformats.org/officeDocument/2006/relationships/image" Target="../media/image87.png"/><Relationship Id="rId2" Type="http://schemas.openxmlformats.org/officeDocument/2006/relationships/tags" Target="../tags/tag1248.xml"/><Relationship Id="rId16" Type="http://schemas.openxmlformats.org/officeDocument/2006/relationships/tags" Target="../tags/tag1262.xml"/><Relationship Id="rId20" Type="http://schemas.openxmlformats.org/officeDocument/2006/relationships/tags" Target="../tags/tag1266.xml"/><Relationship Id="rId29" Type="http://schemas.openxmlformats.org/officeDocument/2006/relationships/oleObject" Target="../embeddings/oleObject131.bin"/><Relationship Id="rId1" Type="http://schemas.openxmlformats.org/officeDocument/2006/relationships/vmlDrawing" Target="../drawings/vmlDrawing71.vml"/><Relationship Id="rId6" Type="http://schemas.openxmlformats.org/officeDocument/2006/relationships/tags" Target="../tags/tag1252.xml"/><Relationship Id="rId11" Type="http://schemas.openxmlformats.org/officeDocument/2006/relationships/tags" Target="../tags/tag1257.xml"/><Relationship Id="rId24" Type="http://schemas.openxmlformats.org/officeDocument/2006/relationships/tags" Target="../tags/tag1270.xml"/><Relationship Id="rId32" Type="http://schemas.openxmlformats.org/officeDocument/2006/relationships/image" Target="../media/image86.emf"/><Relationship Id="rId5" Type="http://schemas.openxmlformats.org/officeDocument/2006/relationships/tags" Target="../tags/tag1251.xml"/><Relationship Id="rId15" Type="http://schemas.openxmlformats.org/officeDocument/2006/relationships/tags" Target="../tags/tag1261.xml"/><Relationship Id="rId23" Type="http://schemas.openxmlformats.org/officeDocument/2006/relationships/tags" Target="../tags/tag1269.xml"/><Relationship Id="rId28" Type="http://schemas.openxmlformats.org/officeDocument/2006/relationships/slideLayout" Target="../slideLayouts/slideLayout35.xml"/><Relationship Id="rId10" Type="http://schemas.openxmlformats.org/officeDocument/2006/relationships/tags" Target="../tags/tag1256.xml"/><Relationship Id="rId19" Type="http://schemas.openxmlformats.org/officeDocument/2006/relationships/tags" Target="../tags/tag1265.xml"/><Relationship Id="rId31" Type="http://schemas.openxmlformats.org/officeDocument/2006/relationships/oleObject" Target="../embeddings/oleObject132.bin"/><Relationship Id="rId4" Type="http://schemas.openxmlformats.org/officeDocument/2006/relationships/tags" Target="../tags/tag1250.xml"/><Relationship Id="rId9" Type="http://schemas.openxmlformats.org/officeDocument/2006/relationships/tags" Target="../tags/tag1255.xml"/><Relationship Id="rId14" Type="http://schemas.openxmlformats.org/officeDocument/2006/relationships/tags" Target="../tags/tag1260.xml"/><Relationship Id="rId22" Type="http://schemas.openxmlformats.org/officeDocument/2006/relationships/tags" Target="../tags/tag1268.xml"/><Relationship Id="rId27" Type="http://schemas.openxmlformats.org/officeDocument/2006/relationships/tags" Target="../tags/tag1273.xml"/><Relationship Id="rId30" Type="http://schemas.openxmlformats.org/officeDocument/2006/relationships/image" Target="../media/image6.emf"/></Relationships>
</file>

<file path=ppt/slides/_rels/slide105.xml.rels><?xml version="1.0" encoding="UTF-8" standalone="yes"?>
<Relationships xmlns="http://schemas.openxmlformats.org/package/2006/relationships"><Relationship Id="rId8" Type="http://schemas.openxmlformats.org/officeDocument/2006/relationships/tags" Target="../tags/tag1280.xml"/><Relationship Id="rId13" Type="http://schemas.openxmlformats.org/officeDocument/2006/relationships/tags" Target="../tags/tag1285.xml"/><Relationship Id="rId18" Type="http://schemas.openxmlformats.org/officeDocument/2006/relationships/tags" Target="../tags/tag1290.xml"/><Relationship Id="rId26" Type="http://schemas.openxmlformats.org/officeDocument/2006/relationships/tags" Target="../tags/tag1298.xml"/><Relationship Id="rId3" Type="http://schemas.openxmlformats.org/officeDocument/2006/relationships/tags" Target="../tags/tag1275.xml"/><Relationship Id="rId21" Type="http://schemas.openxmlformats.org/officeDocument/2006/relationships/tags" Target="../tags/tag1293.xml"/><Relationship Id="rId34" Type="http://schemas.openxmlformats.org/officeDocument/2006/relationships/image" Target="../media/image88.emf"/><Relationship Id="rId7" Type="http://schemas.openxmlformats.org/officeDocument/2006/relationships/tags" Target="../tags/tag1279.xml"/><Relationship Id="rId12" Type="http://schemas.openxmlformats.org/officeDocument/2006/relationships/tags" Target="../tags/tag1284.xml"/><Relationship Id="rId17" Type="http://schemas.openxmlformats.org/officeDocument/2006/relationships/tags" Target="../tags/tag1289.xml"/><Relationship Id="rId25" Type="http://schemas.openxmlformats.org/officeDocument/2006/relationships/tags" Target="../tags/tag1297.xml"/><Relationship Id="rId33" Type="http://schemas.openxmlformats.org/officeDocument/2006/relationships/oleObject" Target="../embeddings/oleObject134.bin"/><Relationship Id="rId2" Type="http://schemas.openxmlformats.org/officeDocument/2006/relationships/tags" Target="../tags/tag1274.xml"/><Relationship Id="rId16" Type="http://schemas.openxmlformats.org/officeDocument/2006/relationships/tags" Target="../tags/tag1288.xml"/><Relationship Id="rId20" Type="http://schemas.openxmlformats.org/officeDocument/2006/relationships/tags" Target="../tags/tag1292.xml"/><Relationship Id="rId29" Type="http://schemas.openxmlformats.org/officeDocument/2006/relationships/tags" Target="../tags/tag1301.xml"/><Relationship Id="rId1" Type="http://schemas.openxmlformats.org/officeDocument/2006/relationships/vmlDrawing" Target="../drawings/vmlDrawing72.vml"/><Relationship Id="rId6" Type="http://schemas.openxmlformats.org/officeDocument/2006/relationships/tags" Target="../tags/tag1278.xml"/><Relationship Id="rId11" Type="http://schemas.openxmlformats.org/officeDocument/2006/relationships/tags" Target="../tags/tag1283.xml"/><Relationship Id="rId24" Type="http://schemas.openxmlformats.org/officeDocument/2006/relationships/tags" Target="../tags/tag1296.xml"/><Relationship Id="rId32" Type="http://schemas.openxmlformats.org/officeDocument/2006/relationships/image" Target="../media/image6.emf"/><Relationship Id="rId37" Type="http://schemas.openxmlformats.org/officeDocument/2006/relationships/image" Target="../media/image87.png"/><Relationship Id="rId5" Type="http://schemas.openxmlformats.org/officeDocument/2006/relationships/tags" Target="../tags/tag1277.xml"/><Relationship Id="rId15" Type="http://schemas.openxmlformats.org/officeDocument/2006/relationships/tags" Target="../tags/tag1287.xml"/><Relationship Id="rId23" Type="http://schemas.openxmlformats.org/officeDocument/2006/relationships/tags" Target="../tags/tag1295.xml"/><Relationship Id="rId28" Type="http://schemas.openxmlformats.org/officeDocument/2006/relationships/tags" Target="../tags/tag1300.xml"/><Relationship Id="rId36" Type="http://schemas.openxmlformats.org/officeDocument/2006/relationships/image" Target="../media/image89.emf"/><Relationship Id="rId10" Type="http://schemas.openxmlformats.org/officeDocument/2006/relationships/tags" Target="../tags/tag1282.xml"/><Relationship Id="rId19" Type="http://schemas.openxmlformats.org/officeDocument/2006/relationships/tags" Target="../tags/tag1291.xml"/><Relationship Id="rId31" Type="http://schemas.openxmlformats.org/officeDocument/2006/relationships/oleObject" Target="../embeddings/oleObject133.bin"/><Relationship Id="rId4" Type="http://schemas.openxmlformats.org/officeDocument/2006/relationships/tags" Target="../tags/tag1276.xml"/><Relationship Id="rId9" Type="http://schemas.openxmlformats.org/officeDocument/2006/relationships/tags" Target="../tags/tag1281.xml"/><Relationship Id="rId14" Type="http://schemas.openxmlformats.org/officeDocument/2006/relationships/tags" Target="../tags/tag1286.xml"/><Relationship Id="rId22" Type="http://schemas.openxmlformats.org/officeDocument/2006/relationships/tags" Target="../tags/tag1294.xml"/><Relationship Id="rId27" Type="http://schemas.openxmlformats.org/officeDocument/2006/relationships/tags" Target="../tags/tag1299.xml"/><Relationship Id="rId30" Type="http://schemas.openxmlformats.org/officeDocument/2006/relationships/slideLayout" Target="../slideLayouts/slideLayout35.xml"/><Relationship Id="rId35" Type="http://schemas.openxmlformats.org/officeDocument/2006/relationships/oleObject" Target="../embeddings/oleObject135.bin"/></Relationships>
</file>

<file path=ppt/slides/_rels/slide106.xml.rels><?xml version="1.0" encoding="UTF-8" standalone="yes"?>
<Relationships xmlns="http://schemas.openxmlformats.org/package/2006/relationships"><Relationship Id="rId8" Type="http://schemas.openxmlformats.org/officeDocument/2006/relationships/tags" Target="../tags/tag1308.xml"/><Relationship Id="rId13" Type="http://schemas.openxmlformats.org/officeDocument/2006/relationships/tags" Target="../tags/tag1313.xml"/><Relationship Id="rId18" Type="http://schemas.openxmlformats.org/officeDocument/2006/relationships/tags" Target="../tags/tag1318.xml"/><Relationship Id="rId26" Type="http://schemas.openxmlformats.org/officeDocument/2006/relationships/tags" Target="../tags/tag1326.xml"/><Relationship Id="rId3" Type="http://schemas.openxmlformats.org/officeDocument/2006/relationships/tags" Target="../tags/tag1303.xml"/><Relationship Id="rId21" Type="http://schemas.openxmlformats.org/officeDocument/2006/relationships/tags" Target="../tags/tag1321.xml"/><Relationship Id="rId34" Type="http://schemas.openxmlformats.org/officeDocument/2006/relationships/oleObject" Target="../embeddings/oleObject138.bin"/><Relationship Id="rId7" Type="http://schemas.openxmlformats.org/officeDocument/2006/relationships/tags" Target="../tags/tag1307.xml"/><Relationship Id="rId12" Type="http://schemas.openxmlformats.org/officeDocument/2006/relationships/tags" Target="../tags/tag1312.xml"/><Relationship Id="rId17" Type="http://schemas.openxmlformats.org/officeDocument/2006/relationships/tags" Target="../tags/tag1317.xml"/><Relationship Id="rId25" Type="http://schemas.openxmlformats.org/officeDocument/2006/relationships/tags" Target="../tags/tag1325.xml"/><Relationship Id="rId33" Type="http://schemas.openxmlformats.org/officeDocument/2006/relationships/image" Target="../media/image90.emf"/><Relationship Id="rId2" Type="http://schemas.openxmlformats.org/officeDocument/2006/relationships/tags" Target="../tags/tag1302.xml"/><Relationship Id="rId16" Type="http://schemas.openxmlformats.org/officeDocument/2006/relationships/tags" Target="../tags/tag1316.xml"/><Relationship Id="rId20" Type="http://schemas.openxmlformats.org/officeDocument/2006/relationships/tags" Target="../tags/tag1320.xml"/><Relationship Id="rId29" Type="http://schemas.openxmlformats.org/officeDocument/2006/relationships/slideLayout" Target="../slideLayouts/slideLayout35.xml"/><Relationship Id="rId1" Type="http://schemas.openxmlformats.org/officeDocument/2006/relationships/vmlDrawing" Target="../drawings/vmlDrawing73.vml"/><Relationship Id="rId6" Type="http://schemas.openxmlformats.org/officeDocument/2006/relationships/tags" Target="../tags/tag1306.xml"/><Relationship Id="rId11" Type="http://schemas.openxmlformats.org/officeDocument/2006/relationships/tags" Target="../tags/tag1311.xml"/><Relationship Id="rId24" Type="http://schemas.openxmlformats.org/officeDocument/2006/relationships/tags" Target="../tags/tag1324.xml"/><Relationship Id="rId32" Type="http://schemas.openxmlformats.org/officeDocument/2006/relationships/oleObject" Target="../embeddings/oleObject137.bin"/><Relationship Id="rId5" Type="http://schemas.openxmlformats.org/officeDocument/2006/relationships/tags" Target="../tags/tag1305.xml"/><Relationship Id="rId15" Type="http://schemas.openxmlformats.org/officeDocument/2006/relationships/tags" Target="../tags/tag1315.xml"/><Relationship Id="rId23" Type="http://schemas.openxmlformats.org/officeDocument/2006/relationships/tags" Target="../tags/tag1323.xml"/><Relationship Id="rId28" Type="http://schemas.openxmlformats.org/officeDocument/2006/relationships/tags" Target="../tags/tag1328.xml"/><Relationship Id="rId36" Type="http://schemas.openxmlformats.org/officeDocument/2006/relationships/image" Target="../media/image87.png"/><Relationship Id="rId10" Type="http://schemas.openxmlformats.org/officeDocument/2006/relationships/tags" Target="../tags/tag1310.xml"/><Relationship Id="rId19" Type="http://schemas.openxmlformats.org/officeDocument/2006/relationships/tags" Target="../tags/tag1319.xml"/><Relationship Id="rId31" Type="http://schemas.openxmlformats.org/officeDocument/2006/relationships/image" Target="../media/image29.emf"/><Relationship Id="rId4" Type="http://schemas.openxmlformats.org/officeDocument/2006/relationships/tags" Target="../tags/tag1304.xml"/><Relationship Id="rId9" Type="http://schemas.openxmlformats.org/officeDocument/2006/relationships/tags" Target="../tags/tag1309.xml"/><Relationship Id="rId14" Type="http://schemas.openxmlformats.org/officeDocument/2006/relationships/tags" Target="../tags/tag1314.xml"/><Relationship Id="rId22" Type="http://schemas.openxmlformats.org/officeDocument/2006/relationships/tags" Target="../tags/tag1322.xml"/><Relationship Id="rId27" Type="http://schemas.openxmlformats.org/officeDocument/2006/relationships/tags" Target="../tags/tag1327.xml"/><Relationship Id="rId30" Type="http://schemas.openxmlformats.org/officeDocument/2006/relationships/oleObject" Target="../embeddings/oleObject136.bin"/><Relationship Id="rId35" Type="http://schemas.openxmlformats.org/officeDocument/2006/relationships/image" Target="../media/image91.emf"/></Relationships>
</file>

<file path=ppt/slides/_rels/slide107.xml.rels><?xml version="1.0" encoding="UTF-8" standalone="yes"?>
<Relationships xmlns="http://schemas.openxmlformats.org/package/2006/relationships"><Relationship Id="rId3" Type="http://schemas.openxmlformats.org/officeDocument/2006/relationships/tags" Target="../tags/tag1330.xml"/><Relationship Id="rId7" Type="http://schemas.openxmlformats.org/officeDocument/2006/relationships/image" Target="../media/image87.png"/><Relationship Id="rId2" Type="http://schemas.openxmlformats.org/officeDocument/2006/relationships/tags" Target="../tags/tag1329.xml"/><Relationship Id="rId1" Type="http://schemas.openxmlformats.org/officeDocument/2006/relationships/vmlDrawing" Target="../drawings/vmlDrawing74.vml"/><Relationship Id="rId6" Type="http://schemas.openxmlformats.org/officeDocument/2006/relationships/image" Target="../media/image6.emf"/><Relationship Id="rId5" Type="http://schemas.openxmlformats.org/officeDocument/2006/relationships/oleObject" Target="../embeddings/oleObject139.bin"/><Relationship Id="rId4"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122.xml"/><Relationship Id="rId21" Type="http://schemas.openxmlformats.org/officeDocument/2006/relationships/slide" Target="slide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slide" Target="slide43.xml"/><Relationship Id="rId33" Type="http://schemas.openxmlformats.org/officeDocument/2006/relationships/slide" Target="slide111.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15.v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slide" Target="slide35.xml"/><Relationship Id="rId32" Type="http://schemas.openxmlformats.org/officeDocument/2006/relationships/slide" Target="slide103.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slide" Target="slide27.xml"/><Relationship Id="rId28" Type="http://schemas.openxmlformats.org/officeDocument/2006/relationships/slide" Target="slide67.xml"/><Relationship Id="rId10" Type="http://schemas.openxmlformats.org/officeDocument/2006/relationships/tags" Target="../tags/tag129.xml"/><Relationship Id="rId19" Type="http://schemas.openxmlformats.org/officeDocument/2006/relationships/oleObject" Target="../embeddings/oleObject20.bin"/><Relationship Id="rId31" Type="http://schemas.openxmlformats.org/officeDocument/2006/relationships/slide" Target="slide95.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 Target="slide19.xml"/><Relationship Id="rId27" Type="http://schemas.openxmlformats.org/officeDocument/2006/relationships/slide" Target="slide59.xml"/><Relationship Id="rId30" Type="http://schemas.openxmlformats.org/officeDocument/2006/relationships/slide" Target="slide86.xml"/></Relationships>
</file>

<file path=ppt/slides/_rels/slide110.xml.rels><?xml version="1.0" encoding="UTF-8" standalone="yes"?>
<Relationships xmlns="http://schemas.openxmlformats.org/package/2006/relationships"><Relationship Id="rId3" Type="http://schemas.openxmlformats.org/officeDocument/2006/relationships/hyperlink" Target="http://ec.europa.eu/eurostat/data/database" TargetMode="External"/><Relationship Id="rId2" Type="http://schemas.openxmlformats.org/officeDocument/2006/relationships/hyperlink" Target="http://www.wbcsdcement.org/GNR-2014/index.html" TargetMode="External"/><Relationship Id="rId1" Type="http://schemas.openxmlformats.org/officeDocument/2006/relationships/slideLayout" Target="../slideLayouts/slideLayout33.xml"/><Relationship Id="rId4" Type="http://schemas.openxmlformats.org/officeDocument/2006/relationships/image" Target="../media/image87.png"/></Relationships>
</file>

<file path=ppt/slides/_rels/slide111.xml.rels><?xml version="1.0" encoding="UTF-8" standalone="yes"?>
<Relationships xmlns="http://schemas.openxmlformats.org/package/2006/relationships"><Relationship Id="rId8" Type="http://schemas.openxmlformats.org/officeDocument/2006/relationships/tags" Target="../tags/tag1337.xml"/><Relationship Id="rId13" Type="http://schemas.openxmlformats.org/officeDocument/2006/relationships/tags" Target="../tags/tag1342.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1332.xml"/><Relationship Id="rId21" Type="http://schemas.openxmlformats.org/officeDocument/2006/relationships/slide" Target="slide3.xml"/><Relationship Id="rId7" Type="http://schemas.openxmlformats.org/officeDocument/2006/relationships/tags" Target="../tags/tag1336.xml"/><Relationship Id="rId12" Type="http://schemas.openxmlformats.org/officeDocument/2006/relationships/tags" Target="../tags/tag1341.xml"/><Relationship Id="rId17" Type="http://schemas.openxmlformats.org/officeDocument/2006/relationships/tags" Target="../tags/tag1346.xml"/><Relationship Id="rId25" Type="http://schemas.openxmlformats.org/officeDocument/2006/relationships/slide" Target="slide35.xml"/><Relationship Id="rId33" Type="http://schemas.openxmlformats.org/officeDocument/2006/relationships/slide" Target="slide103.xml"/><Relationship Id="rId2" Type="http://schemas.openxmlformats.org/officeDocument/2006/relationships/tags" Target="../tags/tag1331.xml"/><Relationship Id="rId16" Type="http://schemas.openxmlformats.org/officeDocument/2006/relationships/tags" Target="../tags/tag1345.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75.vml"/><Relationship Id="rId6" Type="http://schemas.openxmlformats.org/officeDocument/2006/relationships/tags" Target="../tags/tag1335.xml"/><Relationship Id="rId11" Type="http://schemas.openxmlformats.org/officeDocument/2006/relationships/tags" Target="../tags/tag1340.xml"/><Relationship Id="rId24" Type="http://schemas.openxmlformats.org/officeDocument/2006/relationships/slide" Target="slide27.xml"/><Relationship Id="rId32" Type="http://schemas.openxmlformats.org/officeDocument/2006/relationships/slide" Target="slide95.xml"/><Relationship Id="rId5" Type="http://schemas.openxmlformats.org/officeDocument/2006/relationships/tags" Target="../tags/tag1334.xml"/><Relationship Id="rId15" Type="http://schemas.openxmlformats.org/officeDocument/2006/relationships/tags" Target="../tags/tag1344.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1339.xml"/><Relationship Id="rId19" Type="http://schemas.openxmlformats.org/officeDocument/2006/relationships/oleObject" Target="../embeddings/oleObject140.bin"/><Relationship Id="rId31" Type="http://schemas.openxmlformats.org/officeDocument/2006/relationships/slide" Target="slide86.xml"/><Relationship Id="rId4" Type="http://schemas.openxmlformats.org/officeDocument/2006/relationships/tags" Target="../tags/tag1333.xml"/><Relationship Id="rId9" Type="http://schemas.openxmlformats.org/officeDocument/2006/relationships/tags" Target="../tags/tag1338.xml"/><Relationship Id="rId14" Type="http://schemas.openxmlformats.org/officeDocument/2006/relationships/tags" Target="../tags/tag1343.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75.xml"/></Relationships>
</file>

<file path=ppt/slides/_rels/slide112.xml.rels><?xml version="1.0" encoding="UTF-8" standalone="yes"?>
<Relationships xmlns="http://schemas.openxmlformats.org/package/2006/relationships"><Relationship Id="rId8" Type="http://schemas.openxmlformats.org/officeDocument/2006/relationships/tags" Target="../tags/tag1353.xml"/><Relationship Id="rId13" Type="http://schemas.openxmlformats.org/officeDocument/2006/relationships/tags" Target="../tags/tag1358.xml"/><Relationship Id="rId18" Type="http://schemas.openxmlformats.org/officeDocument/2006/relationships/tags" Target="../tags/tag1363.xml"/><Relationship Id="rId26" Type="http://schemas.openxmlformats.org/officeDocument/2006/relationships/tags" Target="../tags/tag1371.xml"/><Relationship Id="rId3" Type="http://schemas.openxmlformats.org/officeDocument/2006/relationships/tags" Target="../tags/tag1348.xml"/><Relationship Id="rId21" Type="http://schemas.openxmlformats.org/officeDocument/2006/relationships/tags" Target="../tags/tag1366.xml"/><Relationship Id="rId34" Type="http://schemas.openxmlformats.org/officeDocument/2006/relationships/image" Target="../media/image93.png"/><Relationship Id="rId7" Type="http://schemas.openxmlformats.org/officeDocument/2006/relationships/tags" Target="../tags/tag1352.xml"/><Relationship Id="rId12" Type="http://schemas.openxmlformats.org/officeDocument/2006/relationships/tags" Target="../tags/tag1357.xml"/><Relationship Id="rId17" Type="http://schemas.openxmlformats.org/officeDocument/2006/relationships/tags" Target="../tags/tag1362.xml"/><Relationship Id="rId25" Type="http://schemas.openxmlformats.org/officeDocument/2006/relationships/tags" Target="../tags/tag1370.xml"/><Relationship Id="rId33" Type="http://schemas.openxmlformats.org/officeDocument/2006/relationships/image" Target="../media/image92.emf"/><Relationship Id="rId2" Type="http://schemas.openxmlformats.org/officeDocument/2006/relationships/tags" Target="../tags/tag1347.xml"/><Relationship Id="rId16" Type="http://schemas.openxmlformats.org/officeDocument/2006/relationships/tags" Target="../tags/tag1361.xml"/><Relationship Id="rId20" Type="http://schemas.openxmlformats.org/officeDocument/2006/relationships/tags" Target="../tags/tag1365.xml"/><Relationship Id="rId29" Type="http://schemas.openxmlformats.org/officeDocument/2006/relationships/slideLayout" Target="../slideLayouts/slideLayout35.xml"/><Relationship Id="rId1" Type="http://schemas.openxmlformats.org/officeDocument/2006/relationships/vmlDrawing" Target="../drawings/vmlDrawing76.vml"/><Relationship Id="rId6" Type="http://schemas.openxmlformats.org/officeDocument/2006/relationships/tags" Target="../tags/tag1351.xml"/><Relationship Id="rId11" Type="http://schemas.openxmlformats.org/officeDocument/2006/relationships/tags" Target="../tags/tag1356.xml"/><Relationship Id="rId24" Type="http://schemas.openxmlformats.org/officeDocument/2006/relationships/tags" Target="../tags/tag1369.xml"/><Relationship Id="rId32" Type="http://schemas.openxmlformats.org/officeDocument/2006/relationships/oleObject" Target="../embeddings/oleObject142.bin"/><Relationship Id="rId5" Type="http://schemas.openxmlformats.org/officeDocument/2006/relationships/tags" Target="../tags/tag1350.xml"/><Relationship Id="rId15" Type="http://schemas.openxmlformats.org/officeDocument/2006/relationships/tags" Target="../tags/tag1360.xml"/><Relationship Id="rId23" Type="http://schemas.openxmlformats.org/officeDocument/2006/relationships/tags" Target="../tags/tag1368.xml"/><Relationship Id="rId28" Type="http://schemas.openxmlformats.org/officeDocument/2006/relationships/tags" Target="../tags/tag1373.xml"/><Relationship Id="rId10" Type="http://schemas.openxmlformats.org/officeDocument/2006/relationships/tags" Target="../tags/tag1355.xml"/><Relationship Id="rId19" Type="http://schemas.openxmlformats.org/officeDocument/2006/relationships/tags" Target="../tags/tag1364.xml"/><Relationship Id="rId31" Type="http://schemas.openxmlformats.org/officeDocument/2006/relationships/image" Target="../media/image6.emf"/><Relationship Id="rId4" Type="http://schemas.openxmlformats.org/officeDocument/2006/relationships/tags" Target="../tags/tag1349.xml"/><Relationship Id="rId9" Type="http://schemas.openxmlformats.org/officeDocument/2006/relationships/tags" Target="../tags/tag1354.xml"/><Relationship Id="rId14" Type="http://schemas.openxmlformats.org/officeDocument/2006/relationships/tags" Target="../tags/tag1359.xml"/><Relationship Id="rId22" Type="http://schemas.openxmlformats.org/officeDocument/2006/relationships/tags" Target="../tags/tag1367.xml"/><Relationship Id="rId27" Type="http://schemas.openxmlformats.org/officeDocument/2006/relationships/tags" Target="../tags/tag1372.xml"/><Relationship Id="rId30" Type="http://schemas.openxmlformats.org/officeDocument/2006/relationships/oleObject" Target="../embeddings/oleObject141.bin"/><Relationship Id="rId35" Type="http://schemas.openxmlformats.org/officeDocument/2006/relationships/chart" Target="../charts/chart14.xml"/></Relationships>
</file>

<file path=ppt/slides/_rels/slide113.xml.rels><?xml version="1.0" encoding="UTF-8" standalone="yes"?>
<Relationships xmlns="http://schemas.openxmlformats.org/package/2006/relationships"><Relationship Id="rId8" Type="http://schemas.openxmlformats.org/officeDocument/2006/relationships/tags" Target="../tags/tag1380.xml"/><Relationship Id="rId13" Type="http://schemas.openxmlformats.org/officeDocument/2006/relationships/tags" Target="../tags/tag1385.xml"/><Relationship Id="rId18" Type="http://schemas.openxmlformats.org/officeDocument/2006/relationships/tags" Target="../tags/tag1390.xml"/><Relationship Id="rId26" Type="http://schemas.openxmlformats.org/officeDocument/2006/relationships/tags" Target="../tags/tag1398.xml"/><Relationship Id="rId3" Type="http://schemas.openxmlformats.org/officeDocument/2006/relationships/tags" Target="../tags/tag1375.xml"/><Relationship Id="rId21" Type="http://schemas.openxmlformats.org/officeDocument/2006/relationships/tags" Target="../tags/tag1393.xml"/><Relationship Id="rId34" Type="http://schemas.openxmlformats.org/officeDocument/2006/relationships/image" Target="../media/image95.emf"/><Relationship Id="rId7" Type="http://schemas.openxmlformats.org/officeDocument/2006/relationships/tags" Target="../tags/tag1379.xml"/><Relationship Id="rId12" Type="http://schemas.openxmlformats.org/officeDocument/2006/relationships/tags" Target="../tags/tag1384.xml"/><Relationship Id="rId17" Type="http://schemas.openxmlformats.org/officeDocument/2006/relationships/tags" Target="../tags/tag1389.xml"/><Relationship Id="rId25" Type="http://schemas.openxmlformats.org/officeDocument/2006/relationships/tags" Target="../tags/tag1397.xml"/><Relationship Id="rId33" Type="http://schemas.openxmlformats.org/officeDocument/2006/relationships/oleObject" Target="../embeddings/oleObject145.bin"/><Relationship Id="rId2" Type="http://schemas.openxmlformats.org/officeDocument/2006/relationships/tags" Target="../tags/tag1374.xml"/><Relationship Id="rId16" Type="http://schemas.openxmlformats.org/officeDocument/2006/relationships/tags" Target="../tags/tag1388.xml"/><Relationship Id="rId20" Type="http://schemas.openxmlformats.org/officeDocument/2006/relationships/tags" Target="../tags/tag1392.xml"/><Relationship Id="rId29" Type="http://schemas.openxmlformats.org/officeDocument/2006/relationships/image" Target="../media/image6.emf"/><Relationship Id="rId1" Type="http://schemas.openxmlformats.org/officeDocument/2006/relationships/vmlDrawing" Target="../drawings/vmlDrawing77.vml"/><Relationship Id="rId6" Type="http://schemas.openxmlformats.org/officeDocument/2006/relationships/tags" Target="../tags/tag1378.xml"/><Relationship Id="rId11" Type="http://schemas.openxmlformats.org/officeDocument/2006/relationships/tags" Target="../tags/tag1383.xml"/><Relationship Id="rId24" Type="http://schemas.openxmlformats.org/officeDocument/2006/relationships/tags" Target="../tags/tag1396.xml"/><Relationship Id="rId32" Type="http://schemas.openxmlformats.org/officeDocument/2006/relationships/image" Target="../media/image93.png"/><Relationship Id="rId5" Type="http://schemas.openxmlformats.org/officeDocument/2006/relationships/tags" Target="../tags/tag1377.xml"/><Relationship Id="rId15" Type="http://schemas.openxmlformats.org/officeDocument/2006/relationships/tags" Target="../tags/tag1387.xml"/><Relationship Id="rId23" Type="http://schemas.openxmlformats.org/officeDocument/2006/relationships/tags" Target="../tags/tag1395.xml"/><Relationship Id="rId28" Type="http://schemas.openxmlformats.org/officeDocument/2006/relationships/oleObject" Target="../embeddings/oleObject143.bin"/><Relationship Id="rId10" Type="http://schemas.openxmlformats.org/officeDocument/2006/relationships/tags" Target="../tags/tag1382.xml"/><Relationship Id="rId19" Type="http://schemas.openxmlformats.org/officeDocument/2006/relationships/tags" Target="../tags/tag1391.xml"/><Relationship Id="rId31" Type="http://schemas.openxmlformats.org/officeDocument/2006/relationships/image" Target="../media/image94.emf"/><Relationship Id="rId4" Type="http://schemas.openxmlformats.org/officeDocument/2006/relationships/tags" Target="../tags/tag1376.xml"/><Relationship Id="rId9" Type="http://schemas.openxmlformats.org/officeDocument/2006/relationships/tags" Target="../tags/tag1381.xml"/><Relationship Id="rId14" Type="http://schemas.openxmlformats.org/officeDocument/2006/relationships/tags" Target="../tags/tag1386.xml"/><Relationship Id="rId22" Type="http://schemas.openxmlformats.org/officeDocument/2006/relationships/tags" Target="../tags/tag1394.xml"/><Relationship Id="rId27" Type="http://schemas.openxmlformats.org/officeDocument/2006/relationships/slideLayout" Target="../slideLayouts/slideLayout35.xml"/><Relationship Id="rId30" Type="http://schemas.openxmlformats.org/officeDocument/2006/relationships/oleObject" Target="../embeddings/oleObject144.bin"/></Relationships>
</file>

<file path=ppt/slides/_rels/slide114.xml.rels><?xml version="1.0" encoding="UTF-8" standalone="yes"?>
<Relationships xmlns="http://schemas.openxmlformats.org/package/2006/relationships"><Relationship Id="rId8" Type="http://schemas.openxmlformats.org/officeDocument/2006/relationships/tags" Target="../tags/tag1405.xml"/><Relationship Id="rId13" Type="http://schemas.openxmlformats.org/officeDocument/2006/relationships/tags" Target="../tags/tag1410.xml"/><Relationship Id="rId18" Type="http://schemas.openxmlformats.org/officeDocument/2006/relationships/tags" Target="../tags/tag1415.xml"/><Relationship Id="rId26" Type="http://schemas.openxmlformats.org/officeDocument/2006/relationships/tags" Target="../tags/tag1423.xml"/><Relationship Id="rId39" Type="http://schemas.openxmlformats.org/officeDocument/2006/relationships/image" Target="../media/image97.emf"/><Relationship Id="rId3" Type="http://schemas.openxmlformats.org/officeDocument/2006/relationships/tags" Target="../tags/tag1400.xml"/><Relationship Id="rId21" Type="http://schemas.openxmlformats.org/officeDocument/2006/relationships/tags" Target="../tags/tag1418.xml"/><Relationship Id="rId34" Type="http://schemas.openxmlformats.org/officeDocument/2006/relationships/image" Target="../media/image6.emf"/><Relationship Id="rId7" Type="http://schemas.openxmlformats.org/officeDocument/2006/relationships/tags" Target="../tags/tag1404.xml"/><Relationship Id="rId12" Type="http://schemas.openxmlformats.org/officeDocument/2006/relationships/tags" Target="../tags/tag1409.xml"/><Relationship Id="rId17" Type="http://schemas.openxmlformats.org/officeDocument/2006/relationships/tags" Target="../tags/tag1414.xml"/><Relationship Id="rId25" Type="http://schemas.openxmlformats.org/officeDocument/2006/relationships/tags" Target="../tags/tag1422.xml"/><Relationship Id="rId33" Type="http://schemas.openxmlformats.org/officeDocument/2006/relationships/oleObject" Target="../embeddings/oleObject146.bin"/><Relationship Id="rId38" Type="http://schemas.openxmlformats.org/officeDocument/2006/relationships/oleObject" Target="../embeddings/oleObject148.bin"/><Relationship Id="rId2" Type="http://schemas.openxmlformats.org/officeDocument/2006/relationships/tags" Target="../tags/tag1399.xml"/><Relationship Id="rId16" Type="http://schemas.openxmlformats.org/officeDocument/2006/relationships/tags" Target="../tags/tag1413.xml"/><Relationship Id="rId20" Type="http://schemas.openxmlformats.org/officeDocument/2006/relationships/tags" Target="../tags/tag1417.xml"/><Relationship Id="rId29" Type="http://schemas.openxmlformats.org/officeDocument/2006/relationships/tags" Target="../tags/tag1426.xml"/><Relationship Id="rId1" Type="http://schemas.openxmlformats.org/officeDocument/2006/relationships/vmlDrawing" Target="../drawings/vmlDrawing78.vml"/><Relationship Id="rId6" Type="http://schemas.openxmlformats.org/officeDocument/2006/relationships/tags" Target="../tags/tag1403.xml"/><Relationship Id="rId11" Type="http://schemas.openxmlformats.org/officeDocument/2006/relationships/tags" Target="../tags/tag1408.xml"/><Relationship Id="rId24" Type="http://schemas.openxmlformats.org/officeDocument/2006/relationships/tags" Target="../tags/tag1421.xml"/><Relationship Id="rId32" Type="http://schemas.openxmlformats.org/officeDocument/2006/relationships/slideLayout" Target="../slideLayouts/slideLayout35.xml"/><Relationship Id="rId37" Type="http://schemas.openxmlformats.org/officeDocument/2006/relationships/image" Target="../media/image93.png"/><Relationship Id="rId5" Type="http://schemas.openxmlformats.org/officeDocument/2006/relationships/tags" Target="../tags/tag1402.xml"/><Relationship Id="rId15" Type="http://schemas.openxmlformats.org/officeDocument/2006/relationships/tags" Target="../tags/tag1412.xml"/><Relationship Id="rId23" Type="http://schemas.openxmlformats.org/officeDocument/2006/relationships/tags" Target="../tags/tag1420.xml"/><Relationship Id="rId28" Type="http://schemas.openxmlformats.org/officeDocument/2006/relationships/tags" Target="../tags/tag1425.xml"/><Relationship Id="rId36" Type="http://schemas.openxmlformats.org/officeDocument/2006/relationships/image" Target="../media/image96.emf"/><Relationship Id="rId10" Type="http://schemas.openxmlformats.org/officeDocument/2006/relationships/tags" Target="../tags/tag1407.xml"/><Relationship Id="rId19" Type="http://schemas.openxmlformats.org/officeDocument/2006/relationships/tags" Target="../tags/tag1416.xml"/><Relationship Id="rId31" Type="http://schemas.openxmlformats.org/officeDocument/2006/relationships/tags" Target="../tags/tag1428.xml"/><Relationship Id="rId4" Type="http://schemas.openxmlformats.org/officeDocument/2006/relationships/tags" Target="../tags/tag1401.xml"/><Relationship Id="rId9" Type="http://schemas.openxmlformats.org/officeDocument/2006/relationships/tags" Target="../tags/tag1406.xml"/><Relationship Id="rId14" Type="http://schemas.openxmlformats.org/officeDocument/2006/relationships/tags" Target="../tags/tag1411.xml"/><Relationship Id="rId22" Type="http://schemas.openxmlformats.org/officeDocument/2006/relationships/tags" Target="../tags/tag1419.xml"/><Relationship Id="rId27" Type="http://schemas.openxmlformats.org/officeDocument/2006/relationships/tags" Target="../tags/tag1424.xml"/><Relationship Id="rId30" Type="http://schemas.openxmlformats.org/officeDocument/2006/relationships/tags" Target="../tags/tag1427.xml"/><Relationship Id="rId35" Type="http://schemas.openxmlformats.org/officeDocument/2006/relationships/oleObject" Target="../embeddings/oleObject147.bin"/></Relationships>
</file>

<file path=ppt/slides/_rels/slide115.xml.rels><?xml version="1.0" encoding="UTF-8" standalone="yes"?>
<Relationships xmlns="http://schemas.openxmlformats.org/package/2006/relationships"><Relationship Id="rId3" Type="http://schemas.openxmlformats.org/officeDocument/2006/relationships/tags" Target="../tags/tag1430.xml"/><Relationship Id="rId7" Type="http://schemas.openxmlformats.org/officeDocument/2006/relationships/image" Target="../media/image93.png"/><Relationship Id="rId2" Type="http://schemas.openxmlformats.org/officeDocument/2006/relationships/tags" Target="../tags/tag1429.xml"/><Relationship Id="rId1" Type="http://schemas.openxmlformats.org/officeDocument/2006/relationships/vmlDrawing" Target="../drawings/vmlDrawing79.vml"/><Relationship Id="rId6" Type="http://schemas.openxmlformats.org/officeDocument/2006/relationships/image" Target="../media/image6.emf"/><Relationship Id="rId5" Type="http://schemas.openxmlformats.org/officeDocument/2006/relationships/oleObject" Target="../embeddings/oleObject149.bin"/><Relationship Id="rId4"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tags" Target="../tags/tag138.xml"/><Relationship Id="rId21" Type="http://schemas.openxmlformats.org/officeDocument/2006/relationships/tags" Target="../tags/tag156.xml"/><Relationship Id="rId34" Type="http://schemas.openxmlformats.org/officeDocument/2006/relationships/chart" Target="../charts/chart2.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image" Target="../media/image20.png"/><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oleObject" Target="../embeddings/oleObject21.bin"/><Relationship Id="rId1" Type="http://schemas.openxmlformats.org/officeDocument/2006/relationships/vmlDrawing" Target="../drawings/vmlDrawing16.v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image" Target="../media/image19.emf"/><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notesSlide" Target="../notesSlides/notesSlide1.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oleObject" Target="../embeddings/oleObject22.bin"/><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slideLayout" Target="../slideLayouts/slideLayout6.xml"/><Relationship Id="rId30" Type="http://schemas.openxmlformats.org/officeDocument/2006/relationships/image" Target="../media/image6.emf"/></Relationships>
</file>

<file path=ppt/slides/_rels/slide13.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tags" Target="../tags/tag186.xml"/><Relationship Id="rId3" Type="http://schemas.openxmlformats.org/officeDocument/2006/relationships/tags" Target="../tags/tag163.xml"/><Relationship Id="rId21" Type="http://schemas.openxmlformats.org/officeDocument/2006/relationships/tags" Target="../tags/tag181.xml"/><Relationship Id="rId34" Type="http://schemas.openxmlformats.org/officeDocument/2006/relationships/image" Target="../media/image21.emf"/><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33" Type="http://schemas.openxmlformats.org/officeDocument/2006/relationships/oleObject" Target="../embeddings/oleObject24.bin"/><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tags" Target="../tags/tag189.xml"/><Relationship Id="rId1" Type="http://schemas.openxmlformats.org/officeDocument/2006/relationships/vmlDrawing" Target="../drawings/vmlDrawing17.v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image" Target="../media/image6.emf"/><Relationship Id="rId37" Type="http://schemas.openxmlformats.org/officeDocument/2006/relationships/image" Target="../media/image22.emf"/><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tags" Target="../tags/tag188.xml"/><Relationship Id="rId36" Type="http://schemas.openxmlformats.org/officeDocument/2006/relationships/oleObject" Target="../embeddings/oleObject25.bin"/><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oleObject" Target="../embeddings/oleObject23.bin"/><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tags" Target="../tags/tag187.xml"/><Relationship Id="rId30" Type="http://schemas.openxmlformats.org/officeDocument/2006/relationships/slideLayout" Target="../slideLayouts/slideLayout6.xml"/><Relationship Id="rId35"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tags" Target="../tags/tag206.xml"/><Relationship Id="rId26" Type="http://schemas.openxmlformats.org/officeDocument/2006/relationships/tags" Target="../tags/tag214.xml"/><Relationship Id="rId3" Type="http://schemas.openxmlformats.org/officeDocument/2006/relationships/tags" Target="../tags/tag191.xml"/><Relationship Id="rId21" Type="http://schemas.openxmlformats.org/officeDocument/2006/relationships/tags" Target="../tags/tag209.xml"/><Relationship Id="rId34" Type="http://schemas.openxmlformats.org/officeDocument/2006/relationships/image" Target="../media/image23.emf"/><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5" Type="http://schemas.openxmlformats.org/officeDocument/2006/relationships/tags" Target="../tags/tag213.xml"/><Relationship Id="rId33" Type="http://schemas.openxmlformats.org/officeDocument/2006/relationships/oleObject" Target="../embeddings/oleObject27.bin"/><Relationship Id="rId2" Type="http://schemas.openxmlformats.org/officeDocument/2006/relationships/tags" Target="../tags/tag190.xml"/><Relationship Id="rId16" Type="http://schemas.openxmlformats.org/officeDocument/2006/relationships/tags" Target="../tags/tag204.xml"/><Relationship Id="rId20" Type="http://schemas.openxmlformats.org/officeDocument/2006/relationships/tags" Target="../tags/tag208.xml"/><Relationship Id="rId29"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tags" Target="../tags/tag194.xml"/><Relationship Id="rId11" Type="http://schemas.openxmlformats.org/officeDocument/2006/relationships/tags" Target="../tags/tag199.xml"/><Relationship Id="rId24" Type="http://schemas.openxmlformats.org/officeDocument/2006/relationships/tags" Target="../tags/tag212.xml"/><Relationship Id="rId32" Type="http://schemas.openxmlformats.org/officeDocument/2006/relationships/image" Target="../media/image20.png"/><Relationship Id="rId5" Type="http://schemas.openxmlformats.org/officeDocument/2006/relationships/tags" Target="../tags/tag193.xml"/><Relationship Id="rId15" Type="http://schemas.openxmlformats.org/officeDocument/2006/relationships/tags" Target="../tags/tag203.xml"/><Relationship Id="rId23" Type="http://schemas.openxmlformats.org/officeDocument/2006/relationships/tags" Target="../tags/tag211.xml"/><Relationship Id="rId28" Type="http://schemas.openxmlformats.org/officeDocument/2006/relationships/tags" Target="../tags/tag216.xml"/><Relationship Id="rId36" Type="http://schemas.openxmlformats.org/officeDocument/2006/relationships/image" Target="../media/image24.emf"/><Relationship Id="rId10" Type="http://schemas.openxmlformats.org/officeDocument/2006/relationships/tags" Target="../tags/tag198.xml"/><Relationship Id="rId19" Type="http://schemas.openxmlformats.org/officeDocument/2006/relationships/tags" Target="../tags/tag207.xml"/><Relationship Id="rId31" Type="http://schemas.openxmlformats.org/officeDocument/2006/relationships/image" Target="../media/image6.emf"/><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 Id="rId22" Type="http://schemas.openxmlformats.org/officeDocument/2006/relationships/tags" Target="../tags/tag210.xml"/><Relationship Id="rId27" Type="http://schemas.openxmlformats.org/officeDocument/2006/relationships/tags" Target="../tags/tag215.xml"/><Relationship Id="rId30" Type="http://schemas.openxmlformats.org/officeDocument/2006/relationships/oleObject" Target="../embeddings/oleObject26.bin"/><Relationship Id="rId35"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20.png"/><Relationship Id="rId2" Type="http://schemas.openxmlformats.org/officeDocument/2006/relationships/tags" Target="../tags/tag217.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9.bin"/><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5.moew.government.bg/wp-content/uploads/filebase/Waste/NACIONALEN_PLAN/_/NPUO_2014-2020.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220.xml"/><Relationship Id="rId21" Type="http://schemas.openxmlformats.org/officeDocument/2006/relationships/slide" Target="slide3.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slide" Target="slide43.xml"/><Relationship Id="rId33" Type="http://schemas.openxmlformats.org/officeDocument/2006/relationships/slide" Target="slide111.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20.v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slide" Target="slide35.xml"/><Relationship Id="rId32" Type="http://schemas.openxmlformats.org/officeDocument/2006/relationships/slide" Target="slide103.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slide" Target="slide27.xml"/><Relationship Id="rId28" Type="http://schemas.openxmlformats.org/officeDocument/2006/relationships/slide" Target="slide67.xml"/><Relationship Id="rId10" Type="http://schemas.openxmlformats.org/officeDocument/2006/relationships/tags" Target="../tags/tag227.xml"/><Relationship Id="rId19" Type="http://schemas.openxmlformats.org/officeDocument/2006/relationships/oleObject" Target="../embeddings/oleObject30.bin"/><Relationship Id="rId31" Type="http://schemas.openxmlformats.org/officeDocument/2006/relationships/slide" Target="slide95.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slide" Target="slide11.xml"/><Relationship Id="rId27" Type="http://schemas.openxmlformats.org/officeDocument/2006/relationships/slide" Target="slide59.xml"/><Relationship Id="rId30" Type="http://schemas.openxmlformats.org/officeDocument/2006/relationships/slide" Target="slide86.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11.xml"/><Relationship Id="rId21" Type="http://schemas.openxmlformats.org/officeDocument/2006/relationships/slide" Target="slide3.xml"/><Relationship Id="rId34" Type="http://schemas.openxmlformats.org/officeDocument/2006/relationships/slide" Target="slide1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slide" Target="slide35.xml"/><Relationship Id="rId33" Type="http://schemas.openxmlformats.org/officeDocument/2006/relationships/slide" Target="slide103.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9.v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slide" Target="slide27.xml"/><Relationship Id="rId32" Type="http://schemas.openxmlformats.org/officeDocument/2006/relationships/slide" Target="slide95.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18.xml"/><Relationship Id="rId19" Type="http://schemas.openxmlformats.org/officeDocument/2006/relationships/oleObject" Target="../embeddings/oleObject9.bin"/><Relationship Id="rId31" Type="http://schemas.openxmlformats.org/officeDocument/2006/relationships/slide" Target="slide86.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75.xml"/></Relationships>
</file>

<file path=ppt/slides/_rels/slide20.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 Type="http://schemas.openxmlformats.org/officeDocument/2006/relationships/tags" Target="../tags/tag236.xml"/><Relationship Id="rId21" Type="http://schemas.openxmlformats.org/officeDocument/2006/relationships/tags" Target="../tags/tag254.xml"/><Relationship Id="rId34" Type="http://schemas.openxmlformats.org/officeDocument/2006/relationships/chart" Target="../charts/chart3.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image" Target="../media/image26.png"/><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29" Type="http://schemas.openxmlformats.org/officeDocument/2006/relationships/oleObject" Target="../embeddings/oleObject31.bin"/><Relationship Id="rId1" Type="http://schemas.openxmlformats.org/officeDocument/2006/relationships/vmlDrawing" Target="../drawings/vmlDrawing21.v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image" Target="../media/image25.emf"/><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slideLayout" Target="../slideLayouts/slideLayout6.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oleObject" Target="../embeddings/oleObject32.bin"/><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image" Target="../media/image6.emf"/></Relationships>
</file>

<file path=ppt/slides/_rels/slide21.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9" Type="http://schemas.openxmlformats.org/officeDocument/2006/relationships/slideLayout" Target="../slideLayouts/slideLayout6.xml"/><Relationship Id="rId3" Type="http://schemas.openxmlformats.org/officeDocument/2006/relationships/tags" Target="../tags/tag262.xml"/><Relationship Id="rId21" Type="http://schemas.openxmlformats.org/officeDocument/2006/relationships/tags" Target="../tags/tag280.xml"/><Relationship Id="rId34" Type="http://schemas.openxmlformats.org/officeDocument/2006/relationships/tags" Target="../tags/tag293.xml"/><Relationship Id="rId42" Type="http://schemas.openxmlformats.org/officeDocument/2006/relationships/oleObject" Target="../embeddings/oleObject34.bin"/><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tags" Target="../tags/tag292.xml"/><Relationship Id="rId38" Type="http://schemas.openxmlformats.org/officeDocument/2006/relationships/tags" Target="../tags/tag297.xml"/><Relationship Id="rId46" Type="http://schemas.openxmlformats.org/officeDocument/2006/relationships/image" Target="../media/image26.png"/><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29" Type="http://schemas.openxmlformats.org/officeDocument/2006/relationships/tags" Target="../tags/tag288.xml"/><Relationship Id="rId41" Type="http://schemas.openxmlformats.org/officeDocument/2006/relationships/image" Target="../media/image6.emf"/><Relationship Id="rId1" Type="http://schemas.openxmlformats.org/officeDocument/2006/relationships/vmlDrawing" Target="../drawings/vmlDrawing22.v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37" Type="http://schemas.openxmlformats.org/officeDocument/2006/relationships/tags" Target="../tags/tag296.xml"/><Relationship Id="rId40" Type="http://schemas.openxmlformats.org/officeDocument/2006/relationships/oleObject" Target="../embeddings/oleObject33.bin"/><Relationship Id="rId45" Type="http://schemas.openxmlformats.org/officeDocument/2006/relationships/image" Target="../media/image28.emf"/><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36" Type="http://schemas.openxmlformats.org/officeDocument/2006/relationships/tags" Target="../tags/tag295.xml"/><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tags" Target="../tags/tag290.xml"/><Relationship Id="rId44" Type="http://schemas.openxmlformats.org/officeDocument/2006/relationships/oleObject" Target="../embeddings/oleObject35.bin"/><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tags" Target="../tags/tag294.xml"/><Relationship Id="rId43" Type="http://schemas.openxmlformats.org/officeDocument/2006/relationships/image" Target="../media/image27.emf"/></Relationships>
</file>

<file path=ppt/slides/_rels/slide22.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18" Type="http://schemas.openxmlformats.org/officeDocument/2006/relationships/tags" Target="../tags/tag314.xml"/><Relationship Id="rId26" Type="http://schemas.openxmlformats.org/officeDocument/2006/relationships/tags" Target="../tags/tag322.xml"/><Relationship Id="rId3" Type="http://schemas.openxmlformats.org/officeDocument/2006/relationships/tags" Target="../tags/tag299.xml"/><Relationship Id="rId21" Type="http://schemas.openxmlformats.org/officeDocument/2006/relationships/tags" Target="../tags/tag317.xml"/><Relationship Id="rId34" Type="http://schemas.openxmlformats.org/officeDocument/2006/relationships/oleObject" Target="../embeddings/oleObject38.bin"/><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tags" Target="../tags/tag313.xml"/><Relationship Id="rId25" Type="http://schemas.openxmlformats.org/officeDocument/2006/relationships/tags" Target="../tags/tag321.xml"/><Relationship Id="rId33" Type="http://schemas.openxmlformats.org/officeDocument/2006/relationships/image" Target="../media/image30.emf"/><Relationship Id="rId2" Type="http://schemas.openxmlformats.org/officeDocument/2006/relationships/tags" Target="../tags/tag298.xml"/><Relationship Id="rId16" Type="http://schemas.openxmlformats.org/officeDocument/2006/relationships/tags" Target="../tags/tag312.xml"/><Relationship Id="rId20" Type="http://schemas.openxmlformats.org/officeDocument/2006/relationships/tags" Target="../tags/tag316.xml"/><Relationship Id="rId29"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tags" Target="../tags/tag302.xml"/><Relationship Id="rId11" Type="http://schemas.openxmlformats.org/officeDocument/2006/relationships/tags" Target="../tags/tag307.xml"/><Relationship Id="rId24" Type="http://schemas.openxmlformats.org/officeDocument/2006/relationships/tags" Target="../tags/tag320.xml"/><Relationship Id="rId32" Type="http://schemas.openxmlformats.org/officeDocument/2006/relationships/oleObject" Target="../embeddings/oleObject37.bin"/><Relationship Id="rId5" Type="http://schemas.openxmlformats.org/officeDocument/2006/relationships/tags" Target="../tags/tag301.xml"/><Relationship Id="rId15" Type="http://schemas.openxmlformats.org/officeDocument/2006/relationships/tags" Target="../tags/tag311.xml"/><Relationship Id="rId23" Type="http://schemas.openxmlformats.org/officeDocument/2006/relationships/tags" Target="../tags/tag319.xml"/><Relationship Id="rId28" Type="http://schemas.openxmlformats.org/officeDocument/2006/relationships/tags" Target="../tags/tag324.xml"/><Relationship Id="rId36" Type="http://schemas.openxmlformats.org/officeDocument/2006/relationships/image" Target="../media/image26.png"/><Relationship Id="rId10" Type="http://schemas.openxmlformats.org/officeDocument/2006/relationships/tags" Target="../tags/tag306.xml"/><Relationship Id="rId19" Type="http://schemas.openxmlformats.org/officeDocument/2006/relationships/tags" Target="../tags/tag315.xml"/><Relationship Id="rId31" Type="http://schemas.openxmlformats.org/officeDocument/2006/relationships/image" Target="../media/image29.emf"/><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 Id="rId22" Type="http://schemas.openxmlformats.org/officeDocument/2006/relationships/tags" Target="../tags/tag318.xml"/><Relationship Id="rId27" Type="http://schemas.openxmlformats.org/officeDocument/2006/relationships/tags" Target="../tags/tag323.xml"/><Relationship Id="rId30" Type="http://schemas.openxmlformats.org/officeDocument/2006/relationships/oleObject" Target="../embeddings/oleObject36.bin"/><Relationship Id="rId35"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26.png"/><Relationship Id="rId2" Type="http://schemas.openxmlformats.org/officeDocument/2006/relationships/tags" Target="../tags/tag325.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39.bin"/><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eurostat/data/database" TargetMode="External"/><Relationship Id="rId7" Type="http://schemas.openxmlformats.org/officeDocument/2006/relationships/image" Target="../media/image26.png"/><Relationship Id="rId2" Type="http://schemas.openxmlformats.org/officeDocument/2006/relationships/hyperlink" Target="http://www.wbcsdcement.org/GNR-2014/index.html" TargetMode="External"/><Relationship Id="rId1" Type="http://schemas.openxmlformats.org/officeDocument/2006/relationships/slideLayout" Target="../slideLayouts/slideLayout4.xml"/><Relationship Id="rId6" Type="http://schemas.openxmlformats.org/officeDocument/2006/relationships/hyperlink" Target="http://www.arnika.org/" TargetMode="External"/><Relationship Id="rId5" Type="http://schemas.openxmlformats.org/officeDocument/2006/relationships/hyperlink" Target="http://www.steo.cz/" TargetMode="External"/><Relationship Id="rId4" Type="http://schemas.openxmlformats.org/officeDocument/2006/relationships/hyperlink" Target="http://www.cewep.eu/media/www.cewep.eu/org/med_557/1406_2015-02-03_cewep_-_landfill_inctaxesbans.pdf" TargetMode="External"/></Relationships>
</file>

<file path=ppt/slides/_rels/slide27.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328.xml"/><Relationship Id="rId21" Type="http://schemas.openxmlformats.org/officeDocument/2006/relationships/slide" Target="slide3.xml"/><Relationship Id="rId7" Type="http://schemas.openxmlformats.org/officeDocument/2006/relationships/tags" Target="../tags/tag332.xml"/><Relationship Id="rId12" Type="http://schemas.openxmlformats.org/officeDocument/2006/relationships/tags" Target="../tags/tag337.xml"/><Relationship Id="rId17" Type="http://schemas.openxmlformats.org/officeDocument/2006/relationships/tags" Target="../tags/tag342.xml"/><Relationship Id="rId25" Type="http://schemas.openxmlformats.org/officeDocument/2006/relationships/slide" Target="slide43.xml"/><Relationship Id="rId33" Type="http://schemas.openxmlformats.org/officeDocument/2006/relationships/slide" Target="slide111.xml"/><Relationship Id="rId2" Type="http://schemas.openxmlformats.org/officeDocument/2006/relationships/tags" Target="../tags/tag327.xml"/><Relationship Id="rId16" Type="http://schemas.openxmlformats.org/officeDocument/2006/relationships/tags" Target="../tags/tag341.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25.vml"/><Relationship Id="rId6" Type="http://schemas.openxmlformats.org/officeDocument/2006/relationships/tags" Target="../tags/tag331.xml"/><Relationship Id="rId11" Type="http://schemas.openxmlformats.org/officeDocument/2006/relationships/tags" Target="../tags/tag336.xml"/><Relationship Id="rId24" Type="http://schemas.openxmlformats.org/officeDocument/2006/relationships/slide" Target="slide35.xml"/><Relationship Id="rId32" Type="http://schemas.openxmlformats.org/officeDocument/2006/relationships/slide" Target="slide103.xml"/><Relationship Id="rId5" Type="http://schemas.openxmlformats.org/officeDocument/2006/relationships/tags" Target="../tags/tag330.xml"/><Relationship Id="rId15" Type="http://schemas.openxmlformats.org/officeDocument/2006/relationships/tags" Target="../tags/tag340.xml"/><Relationship Id="rId23" Type="http://schemas.openxmlformats.org/officeDocument/2006/relationships/slide" Target="slide19.xml"/><Relationship Id="rId28" Type="http://schemas.openxmlformats.org/officeDocument/2006/relationships/slide" Target="slide67.xml"/><Relationship Id="rId10" Type="http://schemas.openxmlformats.org/officeDocument/2006/relationships/tags" Target="../tags/tag335.xml"/><Relationship Id="rId19" Type="http://schemas.openxmlformats.org/officeDocument/2006/relationships/oleObject" Target="../embeddings/oleObject40.bin"/><Relationship Id="rId31" Type="http://schemas.openxmlformats.org/officeDocument/2006/relationships/slide" Target="slide95.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tags" Target="../tags/tag339.xml"/><Relationship Id="rId22" Type="http://schemas.openxmlformats.org/officeDocument/2006/relationships/slide" Target="slide11.xml"/><Relationship Id="rId27" Type="http://schemas.openxmlformats.org/officeDocument/2006/relationships/slide" Target="slide59.xml"/><Relationship Id="rId30" Type="http://schemas.openxmlformats.org/officeDocument/2006/relationships/slide" Target="slide86.xml"/></Relationships>
</file>

<file path=ppt/slides/_rels/slide28.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tags" Target="../tags/tag367.xml"/><Relationship Id="rId3" Type="http://schemas.openxmlformats.org/officeDocument/2006/relationships/tags" Target="../tags/tag344.xml"/><Relationship Id="rId21" Type="http://schemas.openxmlformats.org/officeDocument/2006/relationships/tags" Target="../tags/tag362.xml"/><Relationship Id="rId34" Type="http://schemas.openxmlformats.org/officeDocument/2006/relationships/oleObject" Target="../embeddings/oleObject42.bin"/><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tags" Target="../tags/tag366.xml"/><Relationship Id="rId33" Type="http://schemas.openxmlformats.org/officeDocument/2006/relationships/image" Target="../media/image33.png"/><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29" Type="http://schemas.openxmlformats.org/officeDocument/2006/relationships/tags" Target="../tags/tag370.xml"/><Relationship Id="rId1" Type="http://schemas.openxmlformats.org/officeDocument/2006/relationships/vmlDrawing" Target="../drawings/vmlDrawing26.v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tags" Target="../tags/tag365.xml"/><Relationship Id="rId32" Type="http://schemas.openxmlformats.org/officeDocument/2006/relationships/image" Target="../media/image6.emf"/><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tags" Target="../tags/tag364.xml"/><Relationship Id="rId28" Type="http://schemas.openxmlformats.org/officeDocument/2006/relationships/tags" Target="../tags/tag369.xml"/><Relationship Id="rId36" Type="http://schemas.openxmlformats.org/officeDocument/2006/relationships/chart" Target="../charts/chart4.xml"/><Relationship Id="rId10" Type="http://schemas.openxmlformats.org/officeDocument/2006/relationships/tags" Target="../tags/tag351.xml"/><Relationship Id="rId19" Type="http://schemas.openxmlformats.org/officeDocument/2006/relationships/tags" Target="../tags/tag360.xml"/><Relationship Id="rId31" Type="http://schemas.openxmlformats.org/officeDocument/2006/relationships/oleObject" Target="../embeddings/oleObject41.bin"/><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tags" Target="../tags/tag368.xml"/><Relationship Id="rId30" Type="http://schemas.openxmlformats.org/officeDocument/2006/relationships/slideLayout" Target="../slideLayouts/slideLayout6.xml"/><Relationship Id="rId35" Type="http://schemas.openxmlformats.org/officeDocument/2006/relationships/image" Target="../media/image32.emf"/></Relationships>
</file>

<file path=ppt/slides/_rels/slide29.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tags" Target="../tags/tag395.xml"/><Relationship Id="rId39" Type="http://schemas.openxmlformats.org/officeDocument/2006/relationships/oleObject" Target="../embeddings/oleObject44.bin"/><Relationship Id="rId3" Type="http://schemas.openxmlformats.org/officeDocument/2006/relationships/tags" Target="../tags/tag372.xml"/><Relationship Id="rId21" Type="http://schemas.openxmlformats.org/officeDocument/2006/relationships/tags" Target="../tags/tag390.xml"/><Relationship Id="rId34" Type="http://schemas.openxmlformats.org/officeDocument/2006/relationships/tags" Target="../tags/tag403.xml"/><Relationship Id="rId42" Type="http://schemas.openxmlformats.org/officeDocument/2006/relationships/image" Target="../media/image35.emf"/><Relationship Id="rId7" Type="http://schemas.openxmlformats.org/officeDocument/2006/relationships/tags" Target="../tags/tag376.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tags" Target="../tags/tag394.xml"/><Relationship Id="rId33" Type="http://schemas.openxmlformats.org/officeDocument/2006/relationships/tags" Target="../tags/tag402.xml"/><Relationship Id="rId38" Type="http://schemas.openxmlformats.org/officeDocument/2006/relationships/image" Target="../media/image6.emf"/><Relationship Id="rId2" Type="http://schemas.openxmlformats.org/officeDocument/2006/relationships/tags" Target="../tags/tag371.xml"/><Relationship Id="rId16" Type="http://schemas.openxmlformats.org/officeDocument/2006/relationships/tags" Target="../tags/tag385.xml"/><Relationship Id="rId20" Type="http://schemas.openxmlformats.org/officeDocument/2006/relationships/tags" Target="../tags/tag389.xml"/><Relationship Id="rId29" Type="http://schemas.openxmlformats.org/officeDocument/2006/relationships/tags" Target="../tags/tag398.xml"/><Relationship Id="rId41" Type="http://schemas.openxmlformats.org/officeDocument/2006/relationships/oleObject" Target="../embeddings/oleObject45.bin"/><Relationship Id="rId1" Type="http://schemas.openxmlformats.org/officeDocument/2006/relationships/vmlDrawing" Target="../drawings/vmlDrawing27.v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tags" Target="../tags/tag393.xml"/><Relationship Id="rId32" Type="http://schemas.openxmlformats.org/officeDocument/2006/relationships/tags" Target="../tags/tag401.xml"/><Relationship Id="rId37" Type="http://schemas.openxmlformats.org/officeDocument/2006/relationships/oleObject" Target="../embeddings/oleObject43.bin"/><Relationship Id="rId40" Type="http://schemas.openxmlformats.org/officeDocument/2006/relationships/image" Target="../media/image34.emf"/><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tags" Target="../tags/tag392.xml"/><Relationship Id="rId28" Type="http://schemas.openxmlformats.org/officeDocument/2006/relationships/tags" Target="../tags/tag397.xml"/><Relationship Id="rId36" Type="http://schemas.openxmlformats.org/officeDocument/2006/relationships/slideLayout" Target="../slideLayouts/slideLayout6.xml"/><Relationship Id="rId10" Type="http://schemas.openxmlformats.org/officeDocument/2006/relationships/tags" Target="../tags/tag379.xml"/><Relationship Id="rId19" Type="http://schemas.openxmlformats.org/officeDocument/2006/relationships/tags" Target="../tags/tag388.xml"/><Relationship Id="rId31" Type="http://schemas.openxmlformats.org/officeDocument/2006/relationships/tags" Target="../tags/tag400.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tags" Target="../tags/tag391.xml"/><Relationship Id="rId27" Type="http://schemas.openxmlformats.org/officeDocument/2006/relationships/tags" Target="../tags/tag396.xml"/><Relationship Id="rId30" Type="http://schemas.openxmlformats.org/officeDocument/2006/relationships/tags" Target="../tags/tag399.xml"/><Relationship Id="rId35" Type="http://schemas.openxmlformats.org/officeDocument/2006/relationships/tags" Target="../tags/tag404.xml"/><Relationship Id="rId43"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27.xml"/><Relationship Id="rId21" Type="http://schemas.openxmlformats.org/officeDocument/2006/relationships/slide" Target="slide11.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slide" Target="slide43.xml"/><Relationship Id="rId33" Type="http://schemas.openxmlformats.org/officeDocument/2006/relationships/slide" Target="slide11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10.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slide" Target="slide35.xml"/><Relationship Id="rId32" Type="http://schemas.openxmlformats.org/officeDocument/2006/relationships/slide" Target="slide103.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slide" Target="slide27.xml"/><Relationship Id="rId28" Type="http://schemas.openxmlformats.org/officeDocument/2006/relationships/slide" Target="slide67.xml"/><Relationship Id="rId10" Type="http://schemas.openxmlformats.org/officeDocument/2006/relationships/tags" Target="../tags/tag34.xml"/><Relationship Id="rId19" Type="http://schemas.openxmlformats.org/officeDocument/2006/relationships/oleObject" Target="../embeddings/oleObject10.bin"/><Relationship Id="rId31" Type="http://schemas.openxmlformats.org/officeDocument/2006/relationships/slide" Target="slide95.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slide" Target="slide19.xml"/><Relationship Id="rId27" Type="http://schemas.openxmlformats.org/officeDocument/2006/relationships/slide" Target="slide59.xml"/><Relationship Id="rId30" Type="http://schemas.openxmlformats.org/officeDocument/2006/relationships/slide" Target="slide86.xml"/></Relationships>
</file>

<file path=ppt/slides/_rels/slide30.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tags" Target="../tags/tag416.xml"/><Relationship Id="rId18" Type="http://schemas.openxmlformats.org/officeDocument/2006/relationships/tags" Target="../tags/tag421.xml"/><Relationship Id="rId26" Type="http://schemas.openxmlformats.org/officeDocument/2006/relationships/oleObject" Target="../embeddings/oleObject46.bin"/><Relationship Id="rId3" Type="http://schemas.openxmlformats.org/officeDocument/2006/relationships/tags" Target="../tags/tag406.xml"/><Relationship Id="rId21" Type="http://schemas.openxmlformats.org/officeDocument/2006/relationships/tags" Target="../tags/tag424.xml"/><Relationship Id="rId7" Type="http://schemas.openxmlformats.org/officeDocument/2006/relationships/tags" Target="../tags/tag410.xml"/><Relationship Id="rId12" Type="http://schemas.openxmlformats.org/officeDocument/2006/relationships/tags" Target="../tags/tag415.xml"/><Relationship Id="rId17" Type="http://schemas.openxmlformats.org/officeDocument/2006/relationships/tags" Target="../tags/tag420.xml"/><Relationship Id="rId25" Type="http://schemas.openxmlformats.org/officeDocument/2006/relationships/slideLayout" Target="../slideLayouts/slideLayout6.xml"/><Relationship Id="rId2" Type="http://schemas.openxmlformats.org/officeDocument/2006/relationships/tags" Target="../tags/tag405.xml"/><Relationship Id="rId16" Type="http://schemas.openxmlformats.org/officeDocument/2006/relationships/tags" Target="../tags/tag419.xml"/><Relationship Id="rId20" Type="http://schemas.openxmlformats.org/officeDocument/2006/relationships/tags" Target="../tags/tag423.xml"/><Relationship Id="rId29" Type="http://schemas.openxmlformats.org/officeDocument/2006/relationships/image" Target="../media/image36.emf"/><Relationship Id="rId1" Type="http://schemas.openxmlformats.org/officeDocument/2006/relationships/vmlDrawing" Target="../drawings/vmlDrawing28.vml"/><Relationship Id="rId6" Type="http://schemas.openxmlformats.org/officeDocument/2006/relationships/tags" Target="../tags/tag409.xml"/><Relationship Id="rId11" Type="http://schemas.openxmlformats.org/officeDocument/2006/relationships/tags" Target="../tags/tag414.xml"/><Relationship Id="rId24" Type="http://schemas.openxmlformats.org/officeDocument/2006/relationships/tags" Target="../tags/tag427.xml"/><Relationship Id="rId32" Type="http://schemas.openxmlformats.org/officeDocument/2006/relationships/image" Target="../media/image33.png"/><Relationship Id="rId5" Type="http://schemas.openxmlformats.org/officeDocument/2006/relationships/tags" Target="../tags/tag408.xml"/><Relationship Id="rId15" Type="http://schemas.openxmlformats.org/officeDocument/2006/relationships/tags" Target="../tags/tag418.xml"/><Relationship Id="rId23" Type="http://schemas.openxmlformats.org/officeDocument/2006/relationships/tags" Target="../tags/tag426.xml"/><Relationship Id="rId28" Type="http://schemas.openxmlformats.org/officeDocument/2006/relationships/oleObject" Target="../embeddings/oleObject47.bin"/><Relationship Id="rId10" Type="http://schemas.openxmlformats.org/officeDocument/2006/relationships/tags" Target="../tags/tag413.xml"/><Relationship Id="rId19" Type="http://schemas.openxmlformats.org/officeDocument/2006/relationships/tags" Target="../tags/tag422.xml"/><Relationship Id="rId31" Type="http://schemas.openxmlformats.org/officeDocument/2006/relationships/image" Target="../media/image37.emf"/><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tags" Target="../tags/tag417.xml"/><Relationship Id="rId22" Type="http://schemas.openxmlformats.org/officeDocument/2006/relationships/tags" Target="../tags/tag425.xml"/><Relationship Id="rId27" Type="http://schemas.openxmlformats.org/officeDocument/2006/relationships/image" Target="../media/image6.emf"/><Relationship Id="rId30"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429.xml"/><Relationship Id="rId7" Type="http://schemas.openxmlformats.org/officeDocument/2006/relationships/image" Target="../media/image6.emf"/><Relationship Id="rId2" Type="http://schemas.openxmlformats.org/officeDocument/2006/relationships/tags" Target="../tags/tag428.xml"/><Relationship Id="rId1" Type="http://schemas.openxmlformats.org/officeDocument/2006/relationships/vmlDrawing" Target="../drawings/vmlDrawing29.vml"/><Relationship Id="rId6" Type="http://schemas.openxmlformats.org/officeDocument/2006/relationships/oleObject" Target="../embeddings/oleObject49.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tags" Target="../tags/tag441.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431.xml"/><Relationship Id="rId21" Type="http://schemas.openxmlformats.org/officeDocument/2006/relationships/slide" Target="slide3.xml"/><Relationship Id="rId7" Type="http://schemas.openxmlformats.org/officeDocument/2006/relationships/tags" Target="../tags/tag435.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slide" Target="slide43.xml"/><Relationship Id="rId33" Type="http://schemas.openxmlformats.org/officeDocument/2006/relationships/slide" Target="slide111.xml"/><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30.v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slide" Target="slide19.xml"/><Relationship Id="rId28" Type="http://schemas.openxmlformats.org/officeDocument/2006/relationships/slide" Target="slide67.xml"/><Relationship Id="rId10" Type="http://schemas.openxmlformats.org/officeDocument/2006/relationships/tags" Target="../tags/tag438.xml"/><Relationship Id="rId19" Type="http://schemas.openxmlformats.org/officeDocument/2006/relationships/oleObject" Target="../embeddings/oleObject50.bin"/><Relationship Id="rId31" Type="http://schemas.openxmlformats.org/officeDocument/2006/relationships/slide" Target="slide95.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slide" Target="slide11.xml"/><Relationship Id="rId27" Type="http://schemas.openxmlformats.org/officeDocument/2006/relationships/slide" Target="slide59.xml"/><Relationship Id="rId30" Type="http://schemas.openxmlformats.org/officeDocument/2006/relationships/slide" Target="slide86.xml"/></Relationships>
</file>

<file path=ppt/slides/_rels/slide36.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26" Type="http://schemas.openxmlformats.org/officeDocument/2006/relationships/tags" Target="../tags/tag470.xml"/><Relationship Id="rId3" Type="http://schemas.openxmlformats.org/officeDocument/2006/relationships/tags" Target="../tags/tag447.xml"/><Relationship Id="rId21" Type="http://schemas.openxmlformats.org/officeDocument/2006/relationships/tags" Target="../tags/tag465.xml"/><Relationship Id="rId34" Type="http://schemas.openxmlformats.org/officeDocument/2006/relationships/image" Target="../media/image38.emf"/><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5" Type="http://schemas.openxmlformats.org/officeDocument/2006/relationships/tags" Target="../tags/tag469.xml"/><Relationship Id="rId33" Type="http://schemas.openxmlformats.org/officeDocument/2006/relationships/oleObject" Target="../embeddings/oleObject52.bin"/><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tags" Target="../tags/tag464.xml"/><Relationship Id="rId29" Type="http://schemas.openxmlformats.org/officeDocument/2006/relationships/tags" Target="../tags/tag473.xml"/><Relationship Id="rId1" Type="http://schemas.openxmlformats.org/officeDocument/2006/relationships/vmlDrawing" Target="../drawings/vmlDrawing31.vml"/><Relationship Id="rId6" Type="http://schemas.openxmlformats.org/officeDocument/2006/relationships/tags" Target="../tags/tag450.xml"/><Relationship Id="rId11" Type="http://schemas.openxmlformats.org/officeDocument/2006/relationships/tags" Target="../tags/tag455.xml"/><Relationship Id="rId24" Type="http://schemas.openxmlformats.org/officeDocument/2006/relationships/tags" Target="../tags/tag468.xml"/><Relationship Id="rId32" Type="http://schemas.openxmlformats.org/officeDocument/2006/relationships/image" Target="../media/image6.emf"/><Relationship Id="rId5" Type="http://schemas.openxmlformats.org/officeDocument/2006/relationships/tags" Target="../tags/tag449.xml"/><Relationship Id="rId15" Type="http://schemas.openxmlformats.org/officeDocument/2006/relationships/tags" Target="../tags/tag459.xml"/><Relationship Id="rId23" Type="http://schemas.openxmlformats.org/officeDocument/2006/relationships/tags" Target="../tags/tag467.xml"/><Relationship Id="rId28" Type="http://schemas.openxmlformats.org/officeDocument/2006/relationships/tags" Target="../tags/tag472.xml"/><Relationship Id="rId36" Type="http://schemas.openxmlformats.org/officeDocument/2006/relationships/chart" Target="../charts/chart5.xml"/><Relationship Id="rId10" Type="http://schemas.openxmlformats.org/officeDocument/2006/relationships/tags" Target="../tags/tag454.xml"/><Relationship Id="rId19" Type="http://schemas.openxmlformats.org/officeDocument/2006/relationships/tags" Target="../tags/tag463.xml"/><Relationship Id="rId31" Type="http://schemas.openxmlformats.org/officeDocument/2006/relationships/oleObject" Target="../embeddings/oleObject51.bin"/><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 Id="rId22" Type="http://schemas.openxmlformats.org/officeDocument/2006/relationships/tags" Target="../tags/tag466.xml"/><Relationship Id="rId27" Type="http://schemas.openxmlformats.org/officeDocument/2006/relationships/tags" Target="../tags/tag471.xml"/><Relationship Id="rId30" Type="http://schemas.openxmlformats.org/officeDocument/2006/relationships/slideLayout" Target="../slideLayouts/slideLayout6.xml"/><Relationship Id="rId35"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18" Type="http://schemas.openxmlformats.org/officeDocument/2006/relationships/tags" Target="../tags/tag490.xml"/><Relationship Id="rId26" Type="http://schemas.openxmlformats.org/officeDocument/2006/relationships/tags" Target="../tags/tag498.xml"/><Relationship Id="rId3" Type="http://schemas.openxmlformats.org/officeDocument/2006/relationships/tags" Target="../tags/tag475.xml"/><Relationship Id="rId21" Type="http://schemas.openxmlformats.org/officeDocument/2006/relationships/tags" Target="../tags/tag493.xml"/><Relationship Id="rId34" Type="http://schemas.openxmlformats.org/officeDocument/2006/relationships/image" Target="../media/image40.emf"/><Relationship Id="rId7" Type="http://schemas.openxmlformats.org/officeDocument/2006/relationships/tags" Target="../tags/tag479.xml"/><Relationship Id="rId12" Type="http://schemas.openxmlformats.org/officeDocument/2006/relationships/tags" Target="../tags/tag484.xml"/><Relationship Id="rId17" Type="http://schemas.openxmlformats.org/officeDocument/2006/relationships/tags" Target="../tags/tag489.xml"/><Relationship Id="rId25" Type="http://schemas.openxmlformats.org/officeDocument/2006/relationships/tags" Target="../tags/tag497.xml"/><Relationship Id="rId33" Type="http://schemas.openxmlformats.org/officeDocument/2006/relationships/oleObject" Target="../embeddings/oleObject54.bin"/><Relationship Id="rId2" Type="http://schemas.openxmlformats.org/officeDocument/2006/relationships/tags" Target="../tags/tag474.xml"/><Relationship Id="rId16" Type="http://schemas.openxmlformats.org/officeDocument/2006/relationships/tags" Target="../tags/tag488.xml"/><Relationship Id="rId20" Type="http://schemas.openxmlformats.org/officeDocument/2006/relationships/tags" Target="../tags/tag492.xml"/><Relationship Id="rId29" Type="http://schemas.openxmlformats.org/officeDocument/2006/relationships/tags" Target="../tags/tag501.xml"/><Relationship Id="rId1" Type="http://schemas.openxmlformats.org/officeDocument/2006/relationships/vmlDrawing" Target="../drawings/vmlDrawing32.vml"/><Relationship Id="rId6" Type="http://schemas.openxmlformats.org/officeDocument/2006/relationships/tags" Target="../tags/tag478.xml"/><Relationship Id="rId11" Type="http://schemas.openxmlformats.org/officeDocument/2006/relationships/tags" Target="../tags/tag483.xml"/><Relationship Id="rId24" Type="http://schemas.openxmlformats.org/officeDocument/2006/relationships/tags" Target="../tags/tag496.xml"/><Relationship Id="rId32" Type="http://schemas.openxmlformats.org/officeDocument/2006/relationships/image" Target="../media/image6.emf"/><Relationship Id="rId37" Type="http://schemas.openxmlformats.org/officeDocument/2006/relationships/image" Target="../media/image39.png"/><Relationship Id="rId5" Type="http://schemas.openxmlformats.org/officeDocument/2006/relationships/tags" Target="../tags/tag477.xml"/><Relationship Id="rId15" Type="http://schemas.openxmlformats.org/officeDocument/2006/relationships/tags" Target="../tags/tag487.xml"/><Relationship Id="rId23" Type="http://schemas.openxmlformats.org/officeDocument/2006/relationships/tags" Target="../tags/tag495.xml"/><Relationship Id="rId28" Type="http://schemas.openxmlformats.org/officeDocument/2006/relationships/tags" Target="../tags/tag500.xml"/><Relationship Id="rId36" Type="http://schemas.openxmlformats.org/officeDocument/2006/relationships/image" Target="../media/image41.emf"/><Relationship Id="rId10" Type="http://schemas.openxmlformats.org/officeDocument/2006/relationships/tags" Target="../tags/tag482.xml"/><Relationship Id="rId19" Type="http://schemas.openxmlformats.org/officeDocument/2006/relationships/tags" Target="../tags/tag491.xml"/><Relationship Id="rId31" Type="http://schemas.openxmlformats.org/officeDocument/2006/relationships/oleObject" Target="../embeddings/oleObject53.bin"/><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tags" Target="../tags/tag494.xml"/><Relationship Id="rId27" Type="http://schemas.openxmlformats.org/officeDocument/2006/relationships/tags" Target="../tags/tag499.xml"/><Relationship Id="rId30" Type="http://schemas.openxmlformats.org/officeDocument/2006/relationships/slideLayout" Target="../slideLayouts/slideLayout6.xml"/><Relationship Id="rId35" Type="http://schemas.openxmlformats.org/officeDocument/2006/relationships/oleObject" Target="../embeddings/oleObject55.bin"/></Relationships>
</file>

<file path=ppt/slides/_rels/slide38.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26" Type="http://schemas.openxmlformats.org/officeDocument/2006/relationships/tags" Target="../tags/tag526.xml"/><Relationship Id="rId3" Type="http://schemas.openxmlformats.org/officeDocument/2006/relationships/tags" Target="../tags/tag503.xml"/><Relationship Id="rId21" Type="http://schemas.openxmlformats.org/officeDocument/2006/relationships/tags" Target="../tags/tag521.xml"/><Relationship Id="rId34" Type="http://schemas.openxmlformats.org/officeDocument/2006/relationships/oleObject" Target="../embeddings/oleObject58.bin"/><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5" Type="http://schemas.openxmlformats.org/officeDocument/2006/relationships/tags" Target="../tags/tag525.xml"/><Relationship Id="rId33" Type="http://schemas.openxmlformats.org/officeDocument/2006/relationships/image" Target="../media/image42.emf"/><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tags" Target="../tags/tag520.xml"/><Relationship Id="rId29"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tags" Target="../tags/tag506.xml"/><Relationship Id="rId11" Type="http://schemas.openxmlformats.org/officeDocument/2006/relationships/tags" Target="../tags/tag511.xml"/><Relationship Id="rId24" Type="http://schemas.openxmlformats.org/officeDocument/2006/relationships/tags" Target="../tags/tag524.xml"/><Relationship Id="rId32" Type="http://schemas.openxmlformats.org/officeDocument/2006/relationships/oleObject" Target="../embeddings/oleObject57.bin"/><Relationship Id="rId5" Type="http://schemas.openxmlformats.org/officeDocument/2006/relationships/tags" Target="../tags/tag505.xml"/><Relationship Id="rId15" Type="http://schemas.openxmlformats.org/officeDocument/2006/relationships/tags" Target="../tags/tag515.xml"/><Relationship Id="rId23" Type="http://schemas.openxmlformats.org/officeDocument/2006/relationships/tags" Target="../tags/tag523.xml"/><Relationship Id="rId28" Type="http://schemas.openxmlformats.org/officeDocument/2006/relationships/tags" Target="../tags/tag528.xml"/><Relationship Id="rId36" Type="http://schemas.openxmlformats.org/officeDocument/2006/relationships/image" Target="../media/image39.png"/><Relationship Id="rId10" Type="http://schemas.openxmlformats.org/officeDocument/2006/relationships/tags" Target="../tags/tag510.xml"/><Relationship Id="rId19" Type="http://schemas.openxmlformats.org/officeDocument/2006/relationships/tags" Target="../tags/tag519.xml"/><Relationship Id="rId31" Type="http://schemas.openxmlformats.org/officeDocument/2006/relationships/image" Target="../media/image29.emf"/><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 Id="rId22" Type="http://schemas.openxmlformats.org/officeDocument/2006/relationships/tags" Target="../tags/tag522.xml"/><Relationship Id="rId27" Type="http://schemas.openxmlformats.org/officeDocument/2006/relationships/tags" Target="../tags/tag527.xml"/><Relationship Id="rId30" Type="http://schemas.openxmlformats.org/officeDocument/2006/relationships/oleObject" Target="../embeddings/oleObject56.bin"/><Relationship Id="rId35"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tags" Target="../tags/tag530.xml"/><Relationship Id="rId7" Type="http://schemas.openxmlformats.org/officeDocument/2006/relationships/image" Target="../media/image39.png"/><Relationship Id="rId2" Type="http://schemas.openxmlformats.org/officeDocument/2006/relationships/tags" Target="../tags/tag529.xml"/><Relationship Id="rId1" Type="http://schemas.openxmlformats.org/officeDocument/2006/relationships/vmlDrawing" Target="../drawings/vmlDrawing34.vml"/><Relationship Id="rId6" Type="http://schemas.openxmlformats.org/officeDocument/2006/relationships/image" Target="../media/image6.emf"/><Relationship Id="rId5" Type="http://schemas.openxmlformats.org/officeDocument/2006/relationships/oleObject" Target="../embeddings/oleObject59.bin"/><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tags" Target="../tags/tag43.xml"/><Relationship Id="rId21" Type="http://schemas.openxmlformats.org/officeDocument/2006/relationships/tags" Target="../tags/tag61.xml"/><Relationship Id="rId34" Type="http://schemas.openxmlformats.org/officeDocument/2006/relationships/chart" Target="../charts/chart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image" Target="../media/image13.emf"/><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oleObject" Target="../embeddings/oleObject12.bin"/><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slideLayout" Target="../slideLayouts/slideLayout6.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image" Target="../media/image14.gif"/><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c.europa.eu/eurostat/data/database"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slideLayout" Target="../slideLayouts/slideLayout10.xml"/><Relationship Id="rId26" Type="http://schemas.openxmlformats.org/officeDocument/2006/relationships/slide" Target="slide51.xml"/><Relationship Id="rId3" Type="http://schemas.openxmlformats.org/officeDocument/2006/relationships/tags" Target="../tags/tag532.xml"/><Relationship Id="rId21" Type="http://schemas.openxmlformats.org/officeDocument/2006/relationships/slide" Target="slide3.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531.xml"/><Relationship Id="rId16" Type="http://schemas.openxmlformats.org/officeDocument/2006/relationships/tags" Target="../tags/tag545.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35.vml"/><Relationship Id="rId6" Type="http://schemas.openxmlformats.org/officeDocument/2006/relationships/tags" Target="../tags/tag535.xml"/><Relationship Id="rId11" Type="http://schemas.openxmlformats.org/officeDocument/2006/relationships/tags" Target="../tags/tag540.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slide" Target="slide19.xml"/><Relationship Id="rId28" Type="http://schemas.openxmlformats.org/officeDocument/2006/relationships/slide" Target="slide67.xml"/><Relationship Id="rId10" Type="http://schemas.openxmlformats.org/officeDocument/2006/relationships/tags" Target="../tags/tag539.xml"/><Relationship Id="rId19" Type="http://schemas.openxmlformats.org/officeDocument/2006/relationships/oleObject" Target="../embeddings/oleObject60.bin"/><Relationship Id="rId31" Type="http://schemas.openxmlformats.org/officeDocument/2006/relationships/slide" Target="slide95.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slide" Target="slide11.xml"/><Relationship Id="rId27" Type="http://schemas.openxmlformats.org/officeDocument/2006/relationships/slide" Target="slide59.xml"/><Relationship Id="rId30" Type="http://schemas.openxmlformats.org/officeDocument/2006/relationships/slide" Target="slide86.xml"/></Relationships>
</file>

<file path=ppt/slides/_rels/slide44.xml.rels><?xml version="1.0" encoding="UTF-8" standalone="yes"?>
<Relationships xmlns="http://schemas.openxmlformats.org/package/2006/relationships"><Relationship Id="rId8" Type="http://schemas.openxmlformats.org/officeDocument/2006/relationships/tags" Target="../tags/tag553.xml"/><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 Type="http://schemas.openxmlformats.org/officeDocument/2006/relationships/tags" Target="../tags/tag548.xml"/><Relationship Id="rId21" Type="http://schemas.openxmlformats.org/officeDocument/2006/relationships/tags" Target="../tags/tag566.xml"/><Relationship Id="rId34" Type="http://schemas.openxmlformats.org/officeDocument/2006/relationships/chart" Target="../charts/chart6.xml"/><Relationship Id="rId7" Type="http://schemas.openxmlformats.org/officeDocument/2006/relationships/tags" Target="../tags/tag552.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33" Type="http://schemas.openxmlformats.org/officeDocument/2006/relationships/image" Target="../media/image45.png"/><Relationship Id="rId2" Type="http://schemas.openxmlformats.org/officeDocument/2006/relationships/tags" Target="../tags/tag547.xml"/><Relationship Id="rId16" Type="http://schemas.openxmlformats.org/officeDocument/2006/relationships/tags" Target="../tags/tag561.xml"/><Relationship Id="rId20" Type="http://schemas.openxmlformats.org/officeDocument/2006/relationships/tags" Target="../tags/tag565.xml"/><Relationship Id="rId29" Type="http://schemas.openxmlformats.org/officeDocument/2006/relationships/oleObject" Target="../embeddings/oleObject61.bin"/><Relationship Id="rId1" Type="http://schemas.openxmlformats.org/officeDocument/2006/relationships/vmlDrawing" Target="../drawings/vmlDrawing36.vml"/><Relationship Id="rId6" Type="http://schemas.openxmlformats.org/officeDocument/2006/relationships/tags" Target="../tags/tag551.xml"/><Relationship Id="rId11" Type="http://schemas.openxmlformats.org/officeDocument/2006/relationships/tags" Target="../tags/tag556.xml"/><Relationship Id="rId24" Type="http://schemas.openxmlformats.org/officeDocument/2006/relationships/tags" Target="../tags/tag569.xml"/><Relationship Id="rId32" Type="http://schemas.openxmlformats.org/officeDocument/2006/relationships/image" Target="../media/image44.emf"/><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slideLayout" Target="../slideLayouts/slideLayout6.xml"/><Relationship Id="rId10" Type="http://schemas.openxmlformats.org/officeDocument/2006/relationships/tags" Target="../tags/tag555.xml"/><Relationship Id="rId19" Type="http://schemas.openxmlformats.org/officeDocument/2006/relationships/tags" Target="../tags/tag564.xml"/><Relationship Id="rId31" Type="http://schemas.openxmlformats.org/officeDocument/2006/relationships/oleObject" Target="../embeddings/oleObject62.bin"/><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tags" Target="../tags/tag572.xml"/><Relationship Id="rId30" Type="http://schemas.openxmlformats.org/officeDocument/2006/relationships/image" Target="../media/image6.emf"/></Relationships>
</file>

<file path=ppt/slides/_rels/slide45.xml.rels><?xml version="1.0" encoding="UTF-8" standalone="yes"?>
<Relationships xmlns="http://schemas.openxmlformats.org/package/2006/relationships"><Relationship Id="rId8" Type="http://schemas.openxmlformats.org/officeDocument/2006/relationships/tags" Target="../tags/tag579.xml"/><Relationship Id="rId13" Type="http://schemas.openxmlformats.org/officeDocument/2006/relationships/tags" Target="../tags/tag584.xml"/><Relationship Id="rId18" Type="http://schemas.openxmlformats.org/officeDocument/2006/relationships/tags" Target="../tags/tag589.xml"/><Relationship Id="rId26" Type="http://schemas.openxmlformats.org/officeDocument/2006/relationships/tags" Target="../tags/tag597.xml"/><Relationship Id="rId39" Type="http://schemas.openxmlformats.org/officeDocument/2006/relationships/oleObject" Target="../embeddings/oleObject64.bin"/><Relationship Id="rId3" Type="http://schemas.openxmlformats.org/officeDocument/2006/relationships/tags" Target="../tags/tag574.xml"/><Relationship Id="rId21" Type="http://schemas.openxmlformats.org/officeDocument/2006/relationships/tags" Target="../tags/tag592.xml"/><Relationship Id="rId34" Type="http://schemas.openxmlformats.org/officeDocument/2006/relationships/tags" Target="../tags/tag605.xml"/><Relationship Id="rId42" Type="http://schemas.openxmlformats.org/officeDocument/2006/relationships/image" Target="../media/image47.emf"/><Relationship Id="rId7" Type="http://schemas.openxmlformats.org/officeDocument/2006/relationships/tags" Target="../tags/tag578.xml"/><Relationship Id="rId12" Type="http://schemas.openxmlformats.org/officeDocument/2006/relationships/tags" Target="../tags/tag583.xml"/><Relationship Id="rId17" Type="http://schemas.openxmlformats.org/officeDocument/2006/relationships/tags" Target="../tags/tag588.xml"/><Relationship Id="rId25" Type="http://schemas.openxmlformats.org/officeDocument/2006/relationships/tags" Target="../tags/tag596.xml"/><Relationship Id="rId33" Type="http://schemas.openxmlformats.org/officeDocument/2006/relationships/tags" Target="../tags/tag604.xml"/><Relationship Id="rId38" Type="http://schemas.openxmlformats.org/officeDocument/2006/relationships/image" Target="../media/image6.emf"/><Relationship Id="rId2" Type="http://schemas.openxmlformats.org/officeDocument/2006/relationships/tags" Target="../tags/tag573.xml"/><Relationship Id="rId16" Type="http://schemas.openxmlformats.org/officeDocument/2006/relationships/tags" Target="../tags/tag587.xml"/><Relationship Id="rId20" Type="http://schemas.openxmlformats.org/officeDocument/2006/relationships/tags" Target="../tags/tag591.xml"/><Relationship Id="rId29" Type="http://schemas.openxmlformats.org/officeDocument/2006/relationships/tags" Target="../tags/tag600.xml"/><Relationship Id="rId41" Type="http://schemas.openxmlformats.org/officeDocument/2006/relationships/oleObject" Target="../embeddings/oleObject65.bin"/><Relationship Id="rId1" Type="http://schemas.openxmlformats.org/officeDocument/2006/relationships/vmlDrawing" Target="../drawings/vmlDrawing37.vml"/><Relationship Id="rId6" Type="http://schemas.openxmlformats.org/officeDocument/2006/relationships/tags" Target="../tags/tag577.xml"/><Relationship Id="rId11" Type="http://schemas.openxmlformats.org/officeDocument/2006/relationships/tags" Target="../tags/tag582.xml"/><Relationship Id="rId24" Type="http://schemas.openxmlformats.org/officeDocument/2006/relationships/tags" Target="../tags/tag595.xml"/><Relationship Id="rId32" Type="http://schemas.openxmlformats.org/officeDocument/2006/relationships/tags" Target="../tags/tag603.xml"/><Relationship Id="rId37" Type="http://schemas.openxmlformats.org/officeDocument/2006/relationships/oleObject" Target="../embeddings/oleObject63.bin"/><Relationship Id="rId40" Type="http://schemas.openxmlformats.org/officeDocument/2006/relationships/image" Target="../media/image46.emf"/><Relationship Id="rId5" Type="http://schemas.openxmlformats.org/officeDocument/2006/relationships/tags" Target="../tags/tag576.xml"/><Relationship Id="rId15" Type="http://schemas.openxmlformats.org/officeDocument/2006/relationships/tags" Target="../tags/tag586.xml"/><Relationship Id="rId23" Type="http://schemas.openxmlformats.org/officeDocument/2006/relationships/tags" Target="../tags/tag594.xml"/><Relationship Id="rId28" Type="http://schemas.openxmlformats.org/officeDocument/2006/relationships/tags" Target="../tags/tag599.xml"/><Relationship Id="rId36" Type="http://schemas.openxmlformats.org/officeDocument/2006/relationships/slideLayout" Target="../slideLayouts/slideLayout6.xml"/><Relationship Id="rId10" Type="http://schemas.openxmlformats.org/officeDocument/2006/relationships/tags" Target="../tags/tag581.xml"/><Relationship Id="rId19" Type="http://schemas.openxmlformats.org/officeDocument/2006/relationships/tags" Target="../tags/tag590.xml"/><Relationship Id="rId31" Type="http://schemas.openxmlformats.org/officeDocument/2006/relationships/tags" Target="../tags/tag602.xml"/><Relationship Id="rId4" Type="http://schemas.openxmlformats.org/officeDocument/2006/relationships/tags" Target="../tags/tag575.xml"/><Relationship Id="rId9" Type="http://schemas.openxmlformats.org/officeDocument/2006/relationships/tags" Target="../tags/tag580.xml"/><Relationship Id="rId14" Type="http://schemas.openxmlformats.org/officeDocument/2006/relationships/tags" Target="../tags/tag585.xml"/><Relationship Id="rId22" Type="http://schemas.openxmlformats.org/officeDocument/2006/relationships/tags" Target="../tags/tag593.xml"/><Relationship Id="rId27" Type="http://schemas.openxmlformats.org/officeDocument/2006/relationships/tags" Target="../tags/tag598.xml"/><Relationship Id="rId30" Type="http://schemas.openxmlformats.org/officeDocument/2006/relationships/tags" Target="../tags/tag601.xml"/><Relationship Id="rId35" Type="http://schemas.openxmlformats.org/officeDocument/2006/relationships/tags" Target="../tags/tag606.xml"/><Relationship Id="rId43"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18" Type="http://schemas.openxmlformats.org/officeDocument/2006/relationships/tags" Target="../tags/tag623.xml"/><Relationship Id="rId26" Type="http://schemas.openxmlformats.org/officeDocument/2006/relationships/tags" Target="../tags/tag631.xml"/><Relationship Id="rId3" Type="http://schemas.openxmlformats.org/officeDocument/2006/relationships/tags" Target="../tags/tag608.xml"/><Relationship Id="rId21" Type="http://schemas.openxmlformats.org/officeDocument/2006/relationships/tags" Target="../tags/tag626.xml"/><Relationship Id="rId34" Type="http://schemas.openxmlformats.org/officeDocument/2006/relationships/oleObject" Target="../embeddings/oleObject68.bin"/><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tags" Target="../tags/tag622.xml"/><Relationship Id="rId25" Type="http://schemas.openxmlformats.org/officeDocument/2006/relationships/tags" Target="../tags/tag630.xml"/><Relationship Id="rId33" Type="http://schemas.openxmlformats.org/officeDocument/2006/relationships/image" Target="../media/image48.emf"/><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29"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tags" Target="../tags/tag611.xml"/><Relationship Id="rId11" Type="http://schemas.openxmlformats.org/officeDocument/2006/relationships/tags" Target="../tags/tag616.xml"/><Relationship Id="rId24" Type="http://schemas.openxmlformats.org/officeDocument/2006/relationships/tags" Target="../tags/tag629.xml"/><Relationship Id="rId32" Type="http://schemas.openxmlformats.org/officeDocument/2006/relationships/oleObject" Target="../embeddings/oleObject67.bin"/><Relationship Id="rId5" Type="http://schemas.openxmlformats.org/officeDocument/2006/relationships/tags" Target="../tags/tag610.xml"/><Relationship Id="rId15" Type="http://schemas.openxmlformats.org/officeDocument/2006/relationships/tags" Target="../tags/tag620.xml"/><Relationship Id="rId23" Type="http://schemas.openxmlformats.org/officeDocument/2006/relationships/tags" Target="../tags/tag628.xml"/><Relationship Id="rId28" Type="http://schemas.openxmlformats.org/officeDocument/2006/relationships/tags" Target="../tags/tag633.xml"/><Relationship Id="rId36" Type="http://schemas.openxmlformats.org/officeDocument/2006/relationships/image" Target="../media/image45.png"/><Relationship Id="rId10" Type="http://schemas.openxmlformats.org/officeDocument/2006/relationships/tags" Target="../tags/tag615.xml"/><Relationship Id="rId19" Type="http://schemas.openxmlformats.org/officeDocument/2006/relationships/tags" Target="../tags/tag624.xml"/><Relationship Id="rId31" Type="http://schemas.openxmlformats.org/officeDocument/2006/relationships/image" Target="../media/image29.emf"/><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tags" Target="../tags/tag627.xml"/><Relationship Id="rId27" Type="http://schemas.openxmlformats.org/officeDocument/2006/relationships/tags" Target="../tags/tag632.xml"/><Relationship Id="rId30" Type="http://schemas.openxmlformats.org/officeDocument/2006/relationships/oleObject" Target="../embeddings/oleObject66.bin"/><Relationship Id="rId35" Type="http://schemas.openxmlformats.org/officeDocument/2006/relationships/image" Target="../media/image49.emf"/></Relationships>
</file>

<file path=ppt/slides/_rels/slide47.xml.rels><?xml version="1.0" encoding="UTF-8" standalone="yes"?>
<Relationships xmlns="http://schemas.openxmlformats.org/package/2006/relationships"><Relationship Id="rId3" Type="http://schemas.openxmlformats.org/officeDocument/2006/relationships/tags" Target="../tags/tag635.xml"/><Relationship Id="rId7" Type="http://schemas.openxmlformats.org/officeDocument/2006/relationships/image" Target="../media/image45.png"/><Relationship Id="rId2" Type="http://schemas.openxmlformats.org/officeDocument/2006/relationships/tags" Target="../tags/tag634.xml"/><Relationship Id="rId1" Type="http://schemas.openxmlformats.org/officeDocument/2006/relationships/vmlDrawing" Target="../drawings/vmlDrawing39.vml"/><Relationship Id="rId6" Type="http://schemas.openxmlformats.org/officeDocument/2006/relationships/image" Target="../media/image6.emf"/><Relationship Id="rId5" Type="http://schemas.openxmlformats.org/officeDocument/2006/relationships/oleObject" Target="../embeddings/oleObject69.bin"/><Relationship Id="rId4"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slideLayout" Target="../slideLayouts/slideLayout6.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image" Target="../media/image14.gif"/><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oleObject" Target="../embeddings/oleObject14.bin"/><Relationship Id="rId1" Type="http://schemas.openxmlformats.org/officeDocument/2006/relationships/vmlDrawing" Target="../drawings/vmlDrawing12.v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image" Target="../media/image16.emf"/><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image" Target="../media/image6.emf"/><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oleObject" Target="../embeddings/oleObject15.bin"/><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oleObject" Target="../embeddings/oleObject13.bin"/><Relationship Id="rId30" Type="http://schemas.openxmlformats.org/officeDocument/2006/relationships/image" Target="../media/image15.emf"/></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tags" Target="../tags/tag642.xml"/><Relationship Id="rId13" Type="http://schemas.openxmlformats.org/officeDocument/2006/relationships/tags" Target="../tags/tag647.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637.xml"/><Relationship Id="rId21" Type="http://schemas.openxmlformats.org/officeDocument/2006/relationships/slide" Target="slide3.xml"/><Relationship Id="rId7" Type="http://schemas.openxmlformats.org/officeDocument/2006/relationships/tags" Target="../tags/tag641.xml"/><Relationship Id="rId12" Type="http://schemas.openxmlformats.org/officeDocument/2006/relationships/tags" Target="../tags/tag646.xml"/><Relationship Id="rId17" Type="http://schemas.openxmlformats.org/officeDocument/2006/relationships/tags" Target="../tags/tag651.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636.xml"/><Relationship Id="rId16" Type="http://schemas.openxmlformats.org/officeDocument/2006/relationships/tags" Target="../tags/tag650.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40.vml"/><Relationship Id="rId6" Type="http://schemas.openxmlformats.org/officeDocument/2006/relationships/tags" Target="../tags/tag640.xml"/><Relationship Id="rId11" Type="http://schemas.openxmlformats.org/officeDocument/2006/relationships/tags" Target="../tags/tag645.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639.xml"/><Relationship Id="rId15" Type="http://schemas.openxmlformats.org/officeDocument/2006/relationships/tags" Target="../tags/tag649.xml"/><Relationship Id="rId23" Type="http://schemas.openxmlformats.org/officeDocument/2006/relationships/slide" Target="slide19.xml"/><Relationship Id="rId28" Type="http://schemas.openxmlformats.org/officeDocument/2006/relationships/slide" Target="slide67.xml"/><Relationship Id="rId10" Type="http://schemas.openxmlformats.org/officeDocument/2006/relationships/tags" Target="../tags/tag644.xml"/><Relationship Id="rId19" Type="http://schemas.openxmlformats.org/officeDocument/2006/relationships/oleObject" Target="../embeddings/oleObject70.bin"/><Relationship Id="rId31" Type="http://schemas.openxmlformats.org/officeDocument/2006/relationships/slide" Target="slide95.xml"/><Relationship Id="rId4" Type="http://schemas.openxmlformats.org/officeDocument/2006/relationships/tags" Target="../tags/tag638.xml"/><Relationship Id="rId9" Type="http://schemas.openxmlformats.org/officeDocument/2006/relationships/tags" Target="../tags/tag643.xml"/><Relationship Id="rId14" Type="http://schemas.openxmlformats.org/officeDocument/2006/relationships/tags" Target="../tags/tag648.xml"/><Relationship Id="rId22" Type="http://schemas.openxmlformats.org/officeDocument/2006/relationships/slide" Target="slide11.xml"/><Relationship Id="rId27" Type="http://schemas.openxmlformats.org/officeDocument/2006/relationships/slide" Target="slide59.xml"/><Relationship Id="rId30" Type="http://schemas.openxmlformats.org/officeDocument/2006/relationships/slide" Target="slide86.xml"/></Relationships>
</file>

<file path=ppt/slides/_rels/slide52.xml.rels><?xml version="1.0" encoding="UTF-8" standalone="yes"?>
<Relationships xmlns="http://schemas.openxmlformats.org/package/2006/relationships"><Relationship Id="rId8" Type="http://schemas.openxmlformats.org/officeDocument/2006/relationships/tags" Target="../tags/tag658.xml"/><Relationship Id="rId13" Type="http://schemas.openxmlformats.org/officeDocument/2006/relationships/oleObject" Target="../embeddings/oleObject71.bin"/><Relationship Id="rId18" Type="http://schemas.openxmlformats.org/officeDocument/2006/relationships/image" Target="../media/image51.png"/><Relationship Id="rId3" Type="http://schemas.openxmlformats.org/officeDocument/2006/relationships/tags" Target="../tags/tag653.xml"/><Relationship Id="rId7" Type="http://schemas.openxmlformats.org/officeDocument/2006/relationships/tags" Target="../tags/tag657.xml"/><Relationship Id="rId12" Type="http://schemas.openxmlformats.org/officeDocument/2006/relationships/notesSlide" Target="../notesSlides/notesSlide3.xml"/><Relationship Id="rId17" Type="http://schemas.openxmlformats.org/officeDocument/2006/relationships/chart" Target="../charts/chart7.xml"/><Relationship Id="rId2" Type="http://schemas.openxmlformats.org/officeDocument/2006/relationships/tags" Target="../tags/tag652.xml"/><Relationship Id="rId16" Type="http://schemas.openxmlformats.org/officeDocument/2006/relationships/image" Target="../media/image50.emf"/><Relationship Id="rId1" Type="http://schemas.openxmlformats.org/officeDocument/2006/relationships/vmlDrawing" Target="../drawings/vmlDrawing41.vml"/><Relationship Id="rId6" Type="http://schemas.openxmlformats.org/officeDocument/2006/relationships/tags" Target="../tags/tag656.xml"/><Relationship Id="rId11" Type="http://schemas.openxmlformats.org/officeDocument/2006/relationships/slideLayout" Target="../slideLayouts/slideLayout6.xml"/><Relationship Id="rId5" Type="http://schemas.openxmlformats.org/officeDocument/2006/relationships/tags" Target="../tags/tag655.xml"/><Relationship Id="rId15" Type="http://schemas.openxmlformats.org/officeDocument/2006/relationships/oleObject" Target="../embeddings/oleObject72.bin"/><Relationship Id="rId10" Type="http://schemas.openxmlformats.org/officeDocument/2006/relationships/tags" Target="../tags/tag660.xml"/><Relationship Id="rId4" Type="http://schemas.openxmlformats.org/officeDocument/2006/relationships/tags" Target="../tags/tag654.xml"/><Relationship Id="rId9" Type="http://schemas.openxmlformats.org/officeDocument/2006/relationships/tags" Target="../tags/tag659.xml"/><Relationship Id="rId14" Type="http://schemas.openxmlformats.org/officeDocument/2006/relationships/image" Target="../media/image6.emf"/></Relationships>
</file>

<file path=ppt/slides/_rels/slide53.xml.rels><?xml version="1.0" encoding="UTF-8" standalone="yes"?>
<Relationships xmlns="http://schemas.openxmlformats.org/package/2006/relationships"><Relationship Id="rId8" Type="http://schemas.openxmlformats.org/officeDocument/2006/relationships/tags" Target="../tags/tag667.xml"/><Relationship Id="rId13" Type="http://schemas.openxmlformats.org/officeDocument/2006/relationships/tags" Target="../tags/tag672.xml"/><Relationship Id="rId18" Type="http://schemas.openxmlformats.org/officeDocument/2006/relationships/tags" Target="../tags/tag677.xml"/><Relationship Id="rId26" Type="http://schemas.openxmlformats.org/officeDocument/2006/relationships/tags" Target="../tags/tag685.xml"/><Relationship Id="rId3" Type="http://schemas.openxmlformats.org/officeDocument/2006/relationships/tags" Target="../tags/tag662.xml"/><Relationship Id="rId21" Type="http://schemas.openxmlformats.org/officeDocument/2006/relationships/tags" Target="../tags/tag680.xml"/><Relationship Id="rId34" Type="http://schemas.openxmlformats.org/officeDocument/2006/relationships/oleObject" Target="../embeddings/oleObject75.bin"/><Relationship Id="rId7" Type="http://schemas.openxmlformats.org/officeDocument/2006/relationships/tags" Target="../tags/tag666.xml"/><Relationship Id="rId12" Type="http://schemas.openxmlformats.org/officeDocument/2006/relationships/tags" Target="../tags/tag671.xml"/><Relationship Id="rId17" Type="http://schemas.openxmlformats.org/officeDocument/2006/relationships/tags" Target="../tags/tag676.xml"/><Relationship Id="rId25" Type="http://schemas.openxmlformats.org/officeDocument/2006/relationships/tags" Target="../tags/tag684.xml"/><Relationship Id="rId33" Type="http://schemas.openxmlformats.org/officeDocument/2006/relationships/image" Target="../media/image51.png"/><Relationship Id="rId2" Type="http://schemas.openxmlformats.org/officeDocument/2006/relationships/tags" Target="../tags/tag661.xml"/><Relationship Id="rId16" Type="http://schemas.openxmlformats.org/officeDocument/2006/relationships/tags" Target="../tags/tag675.xml"/><Relationship Id="rId20" Type="http://schemas.openxmlformats.org/officeDocument/2006/relationships/tags" Target="../tags/tag679.xml"/><Relationship Id="rId29" Type="http://schemas.openxmlformats.org/officeDocument/2006/relationships/oleObject" Target="../embeddings/oleObject73.bin"/><Relationship Id="rId1" Type="http://schemas.openxmlformats.org/officeDocument/2006/relationships/vmlDrawing" Target="../drawings/vmlDrawing42.vml"/><Relationship Id="rId6" Type="http://schemas.openxmlformats.org/officeDocument/2006/relationships/tags" Target="../tags/tag665.xml"/><Relationship Id="rId11" Type="http://schemas.openxmlformats.org/officeDocument/2006/relationships/tags" Target="../tags/tag670.xml"/><Relationship Id="rId24" Type="http://schemas.openxmlformats.org/officeDocument/2006/relationships/tags" Target="../tags/tag683.xml"/><Relationship Id="rId32" Type="http://schemas.openxmlformats.org/officeDocument/2006/relationships/image" Target="../media/image52.emf"/><Relationship Id="rId5" Type="http://schemas.openxmlformats.org/officeDocument/2006/relationships/tags" Target="../tags/tag664.xml"/><Relationship Id="rId15" Type="http://schemas.openxmlformats.org/officeDocument/2006/relationships/tags" Target="../tags/tag674.xml"/><Relationship Id="rId23" Type="http://schemas.openxmlformats.org/officeDocument/2006/relationships/tags" Target="../tags/tag682.xml"/><Relationship Id="rId28" Type="http://schemas.openxmlformats.org/officeDocument/2006/relationships/slideLayout" Target="../slideLayouts/slideLayout6.xml"/><Relationship Id="rId10" Type="http://schemas.openxmlformats.org/officeDocument/2006/relationships/tags" Target="../tags/tag669.xml"/><Relationship Id="rId19" Type="http://schemas.openxmlformats.org/officeDocument/2006/relationships/tags" Target="../tags/tag678.xml"/><Relationship Id="rId31" Type="http://schemas.openxmlformats.org/officeDocument/2006/relationships/oleObject" Target="../embeddings/oleObject74.bin"/><Relationship Id="rId4" Type="http://schemas.openxmlformats.org/officeDocument/2006/relationships/tags" Target="../tags/tag663.xml"/><Relationship Id="rId9" Type="http://schemas.openxmlformats.org/officeDocument/2006/relationships/tags" Target="../tags/tag668.xml"/><Relationship Id="rId14" Type="http://schemas.openxmlformats.org/officeDocument/2006/relationships/tags" Target="../tags/tag673.xml"/><Relationship Id="rId22" Type="http://schemas.openxmlformats.org/officeDocument/2006/relationships/tags" Target="../tags/tag681.xml"/><Relationship Id="rId27" Type="http://schemas.openxmlformats.org/officeDocument/2006/relationships/tags" Target="../tags/tag686.xml"/><Relationship Id="rId30" Type="http://schemas.openxmlformats.org/officeDocument/2006/relationships/image" Target="../media/image6.emf"/><Relationship Id="rId35" Type="http://schemas.openxmlformats.org/officeDocument/2006/relationships/image" Target="../media/image53.emf"/></Relationships>
</file>

<file path=ppt/slides/_rels/slide54.xml.rels><?xml version="1.0" encoding="UTF-8" standalone="yes"?>
<Relationships xmlns="http://schemas.openxmlformats.org/package/2006/relationships"><Relationship Id="rId8" Type="http://schemas.openxmlformats.org/officeDocument/2006/relationships/tags" Target="../tags/tag693.xml"/><Relationship Id="rId13" Type="http://schemas.openxmlformats.org/officeDocument/2006/relationships/tags" Target="../tags/tag698.xml"/><Relationship Id="rId18" Type="http://schemas.openxmlformats.org/officeDocument/2006/relationships/tags" Target="../tags/tag703.xml"/><Relationship Id="rId26" Type="http://schemas.openxmlformats.org/officeDocument/2006/relationships/oleObject" Target="../embeddings/oleObject76.bin"/><Relationship Id="rId3" Type="http://schemas.openxmlformats.org/officeDocument/2006/relationships/tags" Target="../tags/tag688.xml"/><Relationship Id="rId21" Type="http://schemas.openxmlformats.org/officeDocument/2006/relationships/tags" Target="../tags/tag706.xml"/><Relationship Id="rId7" Type="http://schemas.openxmlformats.org/officeDocument/2006/relationships/tags" Target="../tags/tag692.xml"/><Relationship Id="rId12" Type="http://schemas.openxmlformats.org/officeDocument/2006/relationships/tags" Target="../tags/tag697.xml"/><Relationship Id="rId17" Type="http://schemas.openxmlformats.org/officeDocument/2006/relationships/tags" Target="../tags/tag702.xml"/><Relationship Id="rId25" Type="http://schemas.openxmlformats.org/officeDocument/2006/relationships/slideLayout" Target="../slideLayouts/slideLayout6.xml"/><Relationship Id="rId2" Type="http://schemas.openxmlformats.org/officeDocument/2006/relationships/tags" Target="../tags/tag687.xml"/><Relationship Id="rId16" Type="http://schemas.openxmlformats.org/officeDocument/2006/relationships/tags" Target="../tags/tag701.xml"/><Relationship Id="rId20" Type="http://schemas.openxmlformats.org/officeDocument/2006/relationships/tags" Target="../tags/tag705.xml"/><Relationship Id="rId29" Type="http://schemas.openxmlformats.org/officeDocument/2006/relationships/image" Target="../media/image54.emf"/><Relationship Id="rId1" Type="http://schemas.openxmlformats.org/officeDocument/2006/relationships/vmlDrawing" Target="../drawings/vmlDrawing43.vml"/><Relationship Id="rId6" Type="http://schemas.openxmlformats.org/officeDocument/2006/relationships/tags" Target="../tags/tag691.xml"/><Relationship Id="rId11" Type="http://schemas.openxmlformats.org/officeDocument/2006/relationships/tags" Target="../tags/tag696.xml"/><Relationship Id="rId24" Type="http://schemas.openxmlformats.org/officeDocument/2006/relationships/tags" Target="../tags/tag709.xml"/><Relationship Id="rId32" Type="http://schemas.openxmlformats.org/officeDocument/2006/relationships/image" Target="../media/image51.png"/><Relationship Id="rId5" Type="http://schemas.openxmlformats.org/officeDocument/2006/relationships/tags" Target="../tags/tag690.xml"/><Relationship Id="rId15" Type="http://schemas.openxmlformats.org/officeDocument/2006/relationships/tags" Target="../tags/tag700.xml"/><Relationship Id="rId23" Type="http://schemas.openxmlformats.org/officeDocument/2006/relationships/tags" Target="../tags/tag708.xml"/><Relationship Id="rId28" Type="http://schemas.openxmlformats.org/officeDocument/2006/relationships/oleObject" Target="../embeddings/oleObject77.bin"/><Relationship Id="rId10" Type="http://schemas.openxmlformats.org/officeDocument/2006/relationships/tags" Target="../tags/tag695.xml"/><Relationship Id="rId19" Type="http://schemas.openxmlformats.org/officeDocument/2006/relationships/tags" Target="../tags/tag704.xml"/><Relationship Id="rId31" Type="http://schemas.openxmlformats.org/officeDocument/2006/relationships/image" Target="../media/image55.emf"/><Relationship Id="rId4" Type="http://schemas.openxmlformats.org/officeDocument/2006/relationships/tags" Target="../tags/tag689.xml"/><Relationship Id="rId9" Type="http://schemas.openxmlformats.org/officeDocument/2006/relationships/tags" Target="../tags/tag694.xml"/><Relationship Id="rId14" Type="http://schemas.openxmlformats.org/officeDocument/2006/relationships/tags" Target="../tags/tag699.xml"/><Relationship Id="rId22" Type="http://schemas.openxmlformats.org/officeDocument/2006/relationships/tags" Target="../tags/tag707.xml"/><Relationship Id="rId27" Type="http://schemas.openxmlformats.org/officeDocument/2006/relationships/image" Target="../media/image29.emf"/><Relationship Id="rId30" Type="http://schemas.openxmlformats.org/officeDocument/2006/relationships/oleObject" Target="../embeddings/oleObject78.bin"/></Relationships>
</file>

<file path=ppt/slides/_rels/slide55.xml.rels><?xml version="1.0" encoding="UTF-8" standalone="yes"?>
<Relationships xmlns="http://schemas.openxmlformats.org/package/2006/relationships"><Relationship Id="rId3" Type="http://schemas.openxmlformats.org/officeDocument/2006/relationships/tags" Target="../tags/tag711.xml"/><Relationship Id="rId7" Type="http://schemas.openxmlformats.org/officeDocument/2006/relationships/image" Target="../media/image51.png"/><Relationship Id="rId2" Type="http://schemas.openxmlformats.org/officeDocument/2006/relationships/tags" Target="../tags/tag710.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79.bin"/><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ec.europa.eu/eurostat/data/database" TargetMode="External"/><Relationship Id="rId2" Type="http://schemas.openxmlformats.org/officeDocument/2006/relationships/hyperlink" Target="https://minerals.usgs.gov/minerals/pubs/commodity/cement/myb1-2013-" TargetMode="Externa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8" Type="http://schemas.openxmlformats.org/officeDocument/2006/relationships/tags" Target="../tags/tag718.xml"/><Relationship Id="rId13" Type="http://schemas.openxmlformats.org/officeDocument/2006/relationships/tags" Target="../tags/tag723.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713.xml"/><Relationship Id="rId21" Type="http://schemas.openxmlformats.org/officeDocument/2006/relationships/slide" Target="slide3.xml"/><Relationship Id="rId7" Type="http://schemas.openxmlformats.org/officeDocument/2006/relationships/tags" Target="../tags/tag717.xml"/><Relationship Id="rId12" Type="http://schemas.openxmlformats.org/officeDocument/2006/relationships/tags" Target="../tags/tag722.xml"/><Relationship Id="rId17" Type="http://schemas.openxmlformats.org/officeDocument/2006/relationships/tags" Target="../tags/tag727.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712.xml"/><Relationship Id="rId16" Type="http://schemas.openxmlformats.org/officeDocument/2006/relationships/tags" Target="../tags/tag726.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45.vml"/><Relationship Id="rId6" Type="http://schemas.openxmlformats.org/officeDocument/2006/relationships/tags" Target="../tags/tag716.xml"/><Relationship Id="rId11" Type="http://schemas.openxmlformats.org/officeDocument/2006/relationships/tags" Target="../tags/tag721.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715.xml"/><Relationship Id="rId15" Type="http://schemas.openxmlformats.org/officeDocument/2006/relationships/tags" Target="../tags/tag725.xml"/><Relationship Id="rId23" Type="http://schemas.openxmlformats.org/officeDocument/2006/relationships/slide" Target="slide19.xml"/><Relationship Id="rId28" Type="http://schemas.openxmlformats.org/officeDocument/2006/relationships/slide" Target="slide67.xml"/><Relationship Id="rId10" Type="http://schemas.openxmlformats.org/officeDocument/2006/relationships/tags" Target="../tags/tag720.xml"/><Relationship Id="rId19" Type="http://schemas.openxmlformats.org/officeDocument/2006/relationships/oleObject" Target="../embeddings/oleObject80.bin"/><Relationship Id="rId31" Type="http://schemas.openxmlformats.org/officeDocument/2006/relationships/slide" Target="slide95.xml"/><Relationship Id="rId4" Type="http://schemas.openxmlformats.org/officeDocument/2006/relationships/tags" Target="../tags/tag714.xml"/><Relationship Id="rId9" Type="http://schemas.openxmlformats.org/officeDocument/2006/relationships/tags" Target="../tags/tag719.xml"/><Relationship Id="rId14" Type="http://schemas.openxmlformats.org/officeDocument/2006/relationships/tags" Target="../tags/tag724.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86.xml"/></Relationships>
</file>

<file path=ppt/slides/_rels/slide6.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 Type="http://schemas.openxmlformats.org/officeDocument/2006/relationships/tags" Target="../tags/tag93.xml"/><Relationship Id="rId21" Type="http://schemas.openxmlformats.org/officeDocument/2006/relationships/tags" Target="../tags/tag111.xml"/><Relationship Id="rId34" Type="http://schemas.openxmlformats.org/officeDocument/2006/relationships/oleObject" Target="../embeddings/oleObject18.bin"/><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image" Target="../media/image17.emf"/><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oleObject" Target="../embeddings/oleObject17.bin"/><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36" Type="http://schemas.openxmlformats.org/officeDocument/2006/relationships/image" Target="../media/image14.gif"/><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6.emf"/><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oleObject" Target="../embeddings/oleObject16.bin"/><Relationship Id="rId35" Type="http://schemas.openxmlformats.org/officeDocument/2006/relationships/image" Target="../media/image18.emf"/></Relationships>
</file>

<file path=ppt/slides/_rels/slide60.xml.rels><?xml version="1.0" encoding="UTF-8" standalone="yes"?>
<Relationships xmlns="http://schemas.openxmlformats.org/package/2006/relationships"><Relationship Id="rId8" Type="http://schemas.openxmlformats.org/officeDocument/2006/relationships/tags" Target="../tags/tag734.xml"/><Relationship Id="rId13" Type="http://schemas.openxmlformats.org/officeDocument/2006/relationships/tags" Target="../tags/tag739.xml"/><Relationship Id="rId18" Type="http://schemas.openxmlformats.org/officeDocument/2006/relationships/tags" Target="../tags/tag744.xml"/><Relationship Id="rId26" Type="http://schemas.openxmlformats.org/officeDocument/2006/relationships/tags" Target="../tags/tag752.xml"/><Relationship Id="rId3" Type="http://schemas.openxmlformats.org/officeDocument/2006/relationships/tags" Target="../tags/tag729.xml"/><Relationship Id="rId21" Type="http://schemas.openxmlformats.org/officeDocument/2006/relationships/tags" Target="../tags/tag747.xml"/><Relationship Id="rId34" Type="http://schemas.openxmlformats.org/officeDocument/2006/relationships/chart" Target="../charts/chart8.xml"/><Relationship Id="rId7" Type="http://schemas.openxmlformats.org/officeDocument/2006/relationships/tags" Target="../tags/tag733.xml"/><Relationship Id="rId12" Type="http://schemas.openxmlformats.org/officeDocument/2006/relationships/tags" Target="../tags/tag738.xml"/><Relationship Id="rId17" Type="http://schemas.openxmlformats.org/officeDocument/2006/relationships/tags" Target="../tags/tag743.xml"/><Relationship Id="rId25" Type="http://schemas.openxmlformats.org/officeDocument/2006/relationships/tags" Target="../tags/tag751.xml"/><Relationship Id="rId33" Type="http://schemas.openxmlformats.org/officeDocument/2006/relationships/image" Target="../media/image57.png"/><Relationship Id="rId2" Type="http://schemas.openxmlformats.org/officeDocument/2006/relationships/tags" Target="../tags/tag728.xml"/><Relationship Id="rId16" Type="http://schemas.openxmlformats.org/officeDocument/2006/relationships/tags" Target="../tags/tag742.xml"/><Relationship Id="rId20" Type="http://schemas.openxmlformats.org/officeDocument/2006/relationships/tags" Target="../tags/tag746.xml"/><Relationship Id="rId29" Type="http://schemas.openxmlformats.org/officeDocument/2006/relationships/oleObject" Target="../embeddings/oleObject81.bin"/><Relationship Id="rId1" Type="http://schemas.openxmlformats.org/officeDocument/2006/relationships/vmlDrawing" Target="../drawings/vmlDrawing46.vml"/><Relationship Id="rId6" Type="http://schemas.openxmlformats.org/officeDocument/2006/relationships/tags" Target="../tags/tag732.xml"/><Relationship Id="rId11" Type="http://schemas.openxmlformats.org/officeDocument/2006/relationships/tags" Target="../tags/tag737.xml"/><Relationship Id="rId24" Type="http://schemas.openxmlformats.org/officeDocument/2006/relationships/tags" Target="../tags/tag750.xml"/><Relationship Id="rId32" Type="http://schemas.openxmlformats.org/officeDocument/2006/relationships/image" Target="../media/image56.emf"/><Relationship Id="rId5" Type="http://schemas.openxmlformats.org/officeDocument/2006/relationships/tags" Target="../tags/tag731.xml"/><Relationship Id="rId15" Type="http://schemas.openxmlformats.org/officeDocument/2006/relationships/tags" Target="../tags/tag741.xml"/><Relationship Id="rId23" Type="http://schemas.openxmlformats.org/officeDocument/2006/relationships/tags" Target="../tags/tag749.xml"/><Relationship Id="rId28" Type="http://schemas.openxmlformats.org/officeDocument/2006/relationships/notesSlide" Target="../notesSlides/notesSlide4.xml"/><Relationship Id="rId10" Type="http://schemas.openxmlformats.org/officeDocument/2006/relationships/tags" Target="../tags/tag736.xml"/><Relationship Id="rId19" Type="http://schemas.openxmlformats.org/officeDocument/2006/relationships/tags" Target="../tags/tag745.xml"/><Relationship Id="rId31" Type="http://schemas.openxmlformats.org/officeDocument/2006/relationships/oleObject" Target="../embeddings/oleObject82.bin"/><Relationship Id="rId4" Type="http://schemas.openxmlformats.org/officeDocument/2006/relationships/tags" Target="../tags/tag730.xml"/><Relationship Id="rId9" Type="http://schemas.openxmlformats.org/officeDocument/2006/relationships/tags" Target="../tags/tag735.xml"/><Relationship Id="rId14" Type="http://schemas.openxmlformats.org/officeDocument/2006/relationships/tags" Target="../tags/tag740.xml"/><Relationship Id="rId22" Type="http://schemas.openxmlformats.org/officeDocument/2006/relationships/tags" Target="../tags/tag748.xml"/><Relationship Id="rId27" Type="http://schemas.openxmlformats.org/officeDocument/2006/relationships/slideLayout" Target="../slideLayouts/slideLayout35.xml"/><Relationship Id="rId30" Type="http://schemas.openxmlformats.org/officeDocument/2006/relationships/image" Target="../media/image6.emf"/></Relationships>
</file>

<file path=ppt/slides/_rels/slide61.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slideLayout" Target="../slideLayouts/slideLayout35.xml"/><Relationship Id="rId3" Type="http://schemas.openxmlformats.org/officeDocument/2006/relationships/tags" Target="../tags/tag754.xml"/><Relationship Id="rId21" Type="http://schemas.openxmlformats.org/officeDocument/2006/relationships/tags" Target="../tags/tag772.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image" Target="../media/image57.png"/><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oleObject" Target="../embeddings/oleObject84.bin"/><Relationship Id="rId1" Type="http://schemas.openxmlformats.org/officeDocument/2006/relationships/vmlDrawing" Target="../drawings/vmlDrawing47.v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image" Target="../media/image59.emf"/><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image" Target="../media/image6.emf"/><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oleObject" Target="../embeddings/oleObject85.bin"/><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oleObject" Target="../embeddings/oleObject83.bin"/><Relationship Id="rId30" Type="http://schemas.openxmlformats.org/officeDocument/2006/relationships/image" Target="../media/image58.emf"/></Relationships>
</file>

<file path=ppt/slides/_rels/slide62.xml.rels><?xml version="1.0" encoding="UTF-8" standalone="yes"?>
<Relationships xmlns="http://schemas.openxmlformats.org/package/2006/relationships"><Relationship Id="rId8" Type="http://schemas.openxmlformats.org/officeDocument/2006/relationships/tags" Target="../tags/tag783.xml"/><Relationship Id="rId13" Type="http://schemas.openxmlformats.org/officeDocument/2006/relationships/tags" Target="../tags/tag788.xml"/><Relationship Id="rId18" Type="http://schemas.openxmlformats.org/officeDocument/2006/relationships/tags" Target="../tags/tag793.xml"/><Relationship Id="rId26" Type="http://schemas.openxmlformats.org/officeDocument/2006/relationships/tags" Target="../tags/tag801.xml"/><Relationship Id="rId3" Type="http://schemas.openxmlformats.org/officeDocument/2006/relationships/tags" Target="../tags/tag778.xml"/><Relationship Id="rId21" Type="http://schemas.openxmlformats.org/officeDocument/2006/relationships/tags" Target="../tags/tag796.xml"/><Relationship Id="rId34" Type="http://schemas.openxmlformats.org/officeDocument/2006/relationships/image" Target="../media/image61.emf"/><Relationship Id="rId7" Type="http://schemas.openxmlformats.org/officeDocument/2006/relationships/tags" Target="../tags/tag782.xml"/><Relationship Id="rId12" Type="http://schemas.openxmlformats.org/officeDocument/2006/relationships/tags" Target="../tags/tag787.xml"/><Relationship Id="rId17" Type="http://schemas.openxmlformats.org/officeDocument/2006/relationships/tags" Target="../tags/tag792.xml"/><Relationship Id="rId25" Type="http://schemas.openxmlformats.org/officeDocument/2006/relationships/tags" Target="../tags/tag800.xml"/><Relationship Id="rId33" Type="http://schemas.openxmlformats.org/officeDocument/2006/relationships/oleObject" Target="../embeddings/oleObject88.bin"/><Relationship Id="rId2" Type="http://schemas.openxmlformats.org/officeDocument/2006/relationships/tags" Target="../tags/tag777.xml"/><Relationship Id="rId16" Type="http://schemas.openxmlformats.org/officeDocument/2006/relationships/tags" Target="../tags/tag791.xml"/><Relationship Id="rId20" Type="http://schemas.openxmlformats.org/officeDocument/2006/relationships/tags" Target="../tags/tag795.xml"/><Relationship Id="rId29" Type="http://schemas.openxmlformats.org/officeDocument/2006/relationships/oleObject" Target="../embeddings/oleObject86.bin"/><Relationship Id="rId1" Type="http://schemas.openxmlformats.org/officeDocument/2006/relationships/vmlDrawing" Target="../drawings/vmlDrawing48.vml"/><Relationship Id="rId6" Type="http://schemas.openxmlformats.org/officeDocument/2006/relationships/tags" Target="../tags/tag781.xml"/><Relationship Id="rId11" Type="http://schemas.openxmlformats.org/officeDocument/2006/relationships/tags" Target="../tags/tag786.xml"/><Relationship Id="rId24" Type="http://schemas.openxmlformats.org/officeDocument/2006/relationships/tags" Target="../tags/tag799.xml"/><Relationship Id="rId32" Type="http://schemas.openxmlformats.org/officeDocument/2006/relationships/image" Target="../media/image60.emf"/><Relationship Id="rId5" Type="http://schemas.openxmlformats.org/officeDocument/2006/relationships/tags" Target="../tags/tag780.xml"/><Relationship Id="rId15" Type="http://schemas.openxmlformats.org/officeDocument/2006/relationships/tags" Target="../tags/tag790.xml"/><Relationship Id="rId23" Type="http://schemas.openxmlformats.org/officeDocument/2006/relationships/tags" Target="../tags/tag798.xml"/><Relationship Id="rId28" Type="http://schemas.openxmlformats.org/officeDocument/2006/relationships/slideLayout" Target="../slideLayouts/slideLayout35.xml"/><Relationship Id="rId10" Type="http://schemas.openxmlformats.org/officeDocument/2006/relationships/tags" Target="../tags/tag785.xml"/><Relationship Id="rId19" Type="http://schemas.openxmlformats.org/officeDocument/2006/relationships/tags" Target="../tags/tag794.xml"/><Relationship Id="rId31" Type="http://schemas.openxmlformats.org/officeDocument/2006/relationships/oleObject" Target="../embeddings/oleObject87.bin"/><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tags" Target="../tags/tag789.xml"/><Relationship Id="rId22" Type="http://schemas.openxmlformats.org/officeDocument/2006/relationships/tags" Target="../tags/tag797.xml"/><Relationship Id="rId27" Type="http://schemas.openxmlformats.org/officeDocument/2006/relationships/tags" Target="../tags/tag802.xml"/><Relationship Id="rId30" Type="http://schemas.openxmlformats.org/officeDocument/2006/relationships/image" Target="../media/image6.emf"/><Relationship Id="rId35"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tags" Target="../tags/tag804.xml"/><Relationship Id="rId7" Type="http://schemas.openxmlformats.org/officeDocument/2006/relationships/image" Target="../media/image57.png"/><Relationship Id="rId2" Type="http://schemas.openxmlformats.org/officeDocument/2006/relationships/tags" Target="../tags/tag803.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89.bin"/><Relationship Id="rId4"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hyperlink" Target="http://www.indaver.ie/en/services-for-municipal-waste/municipal-services-in-ireland/export-of-msw-waste-for-recovery/" TargetMode="External"/><Relationship Id="rId2" Type="http://schemas.openxmlformats.org/officeDocument/2006/relationships/hyperlink" Target="http://www.housing.gov.ie/environment/waste/levies/landfill-levy" TargetMode="External"/><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hyperlink" Target="http://dublinwastetoenergy.ie/" TargetMode="External"/><Relationship Id="rId4" Type="http://schemas.openxmlformats.org/officeDocument/2006/relationships/hyperlink" Target="http://www.indaver.ie/en/installations-and-processes/infrastructure-in-ireland/meath/meath-facility-details/" TargetMode="External"/></Relationships>
</file>

<file path=ppt/slides/_rels/slide67.xml.rels><?xml version="1.0" encoding="UTF-8" standalone="yes"?>
<Relationships xmlns="http://schemas.openxmlformats.org/package/2006/relationships"><Relationship Id="rId8" Type="http://schemas.openxmlformats.org/officeDocument/2006/relationships/tags" Target="../tags/tag811.xml"/><Relationship Id="rId13" Type="http://schemas.openxmlformats.org/officeDocument/2006/relationships/tags" Target="../tags/tag816.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806.xml"/><Relationship Id="rId21" Type="http://schemas.openxmlformats.org/officeDocument/2006/relationships/slide" Target="slide3.xml"/><Relationship Id="rId7" Type="http://schemas.openxmlformats.org/officeDocument/2006/relationships/tags" Target="../tags/tag810.xml"/><Relationship Id="rId12" Type="http://schemas.openxmlformats.org/officeDocument/2006/relationships/tags" Target="../tags/tag815.xml"/><Relationship Id="rId17" Type="http://schemas.openxmlformats.org/officeDocument/2006/relationships/tags" Target="../tags/tag820.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805.xml"/><Relationship Id="rId16" Type="http://schemas.openxmlformats.org/officeDocument/2006/relationships/tags" Target="../tags/tag819.xml"/><Relationship Id="rId20" Type="http://schemas.openxmlformats.org/officeDocument/2006/relationships/image" Target="../media/image1.emf"/><Relationship Id="rId29" Type="http://schemas.openxmlformats.org/officeDocument/2006/relationships/slide" Target="slide75.xml"/><Relationship Id="rId1" Type="http://schemas.openxmlformats.org/officeDocument/2006/relationships/vmlDrawing" Target="../drawings/vmlDrawing50.vml"/><Relationship Id="rId6" Type="http://schemas.openxmlformats.org/officeDocument/2006/relationships/tags" Target="../tags/tag809.xml"/><Relationship Id="rId11" Type="http://schemas.openxmlformats.org/officeDocument/2006/relationships/tags" Target="../tags/tag814.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808.xml"/><Relationship Id="rId15" Type="http://schemas.openxmlformats.org/officeDocument/2006/relationships/tags" Target="../tags/tag818.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813.xml"/><Relationship Id="rId19" Type="http://schemas.openxmlformats.org/officeDocument/2006/relationships/oleObject" Target="../embeddings/oleObject90.bin"/><Relationship Id="rId31" Type="http://schemas.openxmlformats.org/officeDocument/2006/relationships/slide" Target="slide95.xml"/><Relationship Id="rId4" Type="http://schemas.openxmlformats.org/officeDocument/2006/relationships/tags" Target="../tags/tag807.xml"/><Relationship Id="rId9" Type="http://schemas.openxmlformats.org/officeDocument/2006/relationships/tags" Target="../tags/tag812.xml"/><Relationship Id="rId14" Type="http://schemas.openxmlformats.org/officeDocument/2006/relationships/tags" Target="../tags/tag817.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86.xml"/></Relationships>
</file>

<file path=ppt/slides/_rels/slide68.xml.rels><?xml version="1.0" encoding="UTF-8" standalone="yes"?>
<Relationships xmlns="http://schemas.openxmlformats.org/package/2006/relationships"><Relationship Id="rId8" Type="http://schemas.openxmlformats.org/officeDocument/2006/relationships/tags" Target="../tags/tag827.xml"/><Relationship Id="rId13" Type="http://schemas.openxmlformats.org/officeDocument/2006/relationships/tags" Target="../tags/tag832.xml"/><Relationship Id="rId18" Type="http://schemas.openxmlformats.org/officeDocument/2006/relationships/tags" Target="../tags/tag837.xml"/><Relationship Id="rId26" Type="http://schemas.openxmlformats.org/officeDocument/2006/relationships/tags" Target="../tags/tag845.xml"/><Relationship Id="rId3" Type="http://schemas.openxmlformats.org/officeDocument/2006/relationships/tags" Target="../tags/tag822.xml"/><Relationship Id="rId21" Type="http://schemas.openxmlformats.org/officeDocument/2006/relationships/tags" Target="../tags/tag840.xml"/><Relationship Id="rId34" Type="http://schemas.openxmlformats.org/officeDocument/2006/relationships/image" Target="../media/image63.png"/><Relationship Id="rId7" Type="http://schemas.openxmlformats.org/officeDocument/2006/relationships/tags" Target="../tags/tag826.xml"/><Relationship Id="rId12" Type="http://schemas.openxmlformats.org/officeDocument/2006/relationships/tags" Target="../tags/tag831.xml"/><Relationship Id="rId17" Type="http://schemas.openxmlformats.org/officeDocument/2006/relationships/tags" Target="../tags/tag836.xml"/><Relationship Id="rId25" Type="http://schemas.openxmlformats.org/officeDocument/2006/relationships/tags" Target="../tags/tag844.xml"/><Relationship Id="rId33" Type="http://schemas.openxmlformats.org/officeDocument/2006/relationships/image" Target="../media/image62.emf"/><Relationship Id="rId2" Type="http://schemas.openxmlformats.org/officeDocument/2006/relationships/tags" Target="../tags/tag821.xml"/><Relationship Id="rId16" Type="http://schemas.openxmlformats.org/officeDocument/2006/relationships/tags" Target="../tags/tag835.xml"/><Relationship Id="rId20" Type="http://schemas.openxmlformats.org/officeDocument/2006/relationships/tags" Target="../tags/tag839.xml"/><Relationship Id="rId29" Type="http://schemas.openxmlformats.org/officeDocument/2006/relationships/slideLayout" Target="../slideLayouts/slideLayout35.xml"/><Relationship Id="rId1" Type="http://schemas.openxmlformats.org/officeDocument/2006/relationships/vmlDrawing" Target="../drawings/vmlDrawing51.vml"/><Relationship Id="rId6" Type="http://schemas.openxmlformats.org/officeDocument/2006/relationships/tags" Target="../tags/tag825.xml"/><Relationship Id="rId11" Type="http://schemas.openxmlformats.org/officeDocument/2006/relationships/tags" Target="../tags/tag830.xml"/><Relationship Id="rId24" Type="http://schemas.openxmlformats.org/officeDocument/2006/relationships/tags" Target="../tags/tag843.xml"/><Relationship Id="rId32" Type="http://schemas.openxmlformats.org/officeDocument/2006/relationships/oleObject" Target="../embeddings/oleObject92.bin"/><Relationship Id="rId5" Type="http://schemas.openxmlformats.org/officeDocument/2006/relationships/tags" Target="../tags/tag824.xml"/><Relationship Id="rId15" Type="http://schemas.openxmlformats.org/officeDocument/2006/relationships/tags" Target="../tags/tag834.xml"/><Relationship Id="rId23" Type="http://schemas.openxmlformats.org/officeDocument/2006/relationships/tags" Target="../tags/tag842.xml"/><Relationship Id="rId28" Type="http://schemas.openxmlformats.org/officeDocument/2006/relationships/tags" Target="../tags/tag847.xml"/><Relationship Id="rId10" Type="http://schemas.openxmlformats.org/officeDocument/2006/relationships/tags" Target="../tags/tag829.xml"/><Relationship Id="rId19" Type="http://schemas.openxmlformats.org/officeDocument/2006/relationships/tags" Target="../tags/tag838.xml"/><Relationship Id="rId31" Type="http://schemas.openxmlformats.org/officeDocument/2006/relationships/image" Target="../media/image6.emf"/><Relationship Id="rId4" Type="http://schemas.openxmlformats.org/officeDocument/2006/relationships/tags" Target="../tags/tag823.xml"/><Relationship Id="rId9" Type="http://schemas.openxmlformats.org/officeDocument/2006/relationships/tags" Target="../tags/tag828.xml"/><Relationship Id="rId14" Type="http://schemas.openxmlformats.org/officeDocument/2006/relationships/tags" Target="../tags/tag833.xml"/><Relationship Id="rId22" Type="http://schemas.openxmlformats.org/officeDocument/2006/relationships/tags" Target="../tags/tag841.xml"/><Relationship Id="rId27" Type="http://schemas.openxmlformats.org/officeDocument/2006/relationships/tags" Target="../tags/tag846.xml"/><Relationship Id="rId30" Type="http://schemas.openxmlformats.org/officeDocument/2006/relationships/oleObject" Target="../embeddings/oleObject91.bin"/><Relationship Id="rId35" Type="http://schemas.openxmlformats.org/officeDocument/2006/relationships/chart" Target="../charts/chart9.xml"/></Relationships>
</file>

<file path=ppt/slides/_rels/slide69.xml.rels><?xml version="1.0" encoding="UTF-8" standalone="yes"?>
<Relationships xmlns="http://schemas.openxmlformats.org/package/2006/relationships"><Relationship Id="rId8" Type="http://schemas.openxmlformats.org/officeDocument/2006/relationships/tags" Target="../tags/tag854.xml"/><Relationship Id="rId13" Type="http://schemas.openxmlformats.org/officeDocument/2006/relationships/tags" Target="../tags/tag859.xml"/><Relationship Id="rId18" Type="http://schemas.openxmlformats.org/officeDocument/2006/relationships/tags" Target="../tags/tag864.xml"/><Relationship Id="rId26" Type="http://schemas.openxmlformats.org/officeDocument/2006/relationships/tags" Target="../tags/tag872.xml"/><Relationship Id="rId39" Type="http://schemas.openxmlformats.org/officeDocument/2006/relationships/oleObject" Target="../embeddings/oleObject94.bin"/><Relationship Id="rId3" Type="http://schemas.openxmlformats.org/officeDocument/2006/relationships/tags" Target="../tags/tag849.xml"/><Relationship Id="rId21" Type="http://schemas.openxmlformats.org/officeDocument/2006/relationships/tags" Target="../tags/tag867.xml"/><Relationship Id="rId34" Type="http://schemas.openxmlformats.org/officeDocument/2006/relationships/tags" Target="../tags/tag880.xml"/><Relationship Id="rId42" Type="http://schemas.openxmlformats.org/officeDocument/2006/relationships/oleObject" Target="../embeddings/oleObject95.bin"/><Relationship Id="rId7" Type="http://schemas.openxmlformats.org/officeDocument/2006/relationships/tags" Target="../tags/tag853.xml"/><Relationship Id="rId12" Type="http://schemas.openxmlformats.org/officeDocument/2006/relationships/tags" Target="../tags/tag858.xml"/><Relationship Id="rId17" Type="http://schemas.openxmlformats.org/officeDocument/2006/relationships/tags" Target="../tags/tag863.xml"/><Relationship Id="rId25" Type="http://schemas.openxmlformats.org/officeDocument/2006/relationships/tags" Target="../tags/tag871.xml"/><Relationship Id="rId33" Type="http://schemas.openxmlformats.org/officeDocument/2006/relationships/tags" Target="../tags/tag879.xml"/><Relationship Id="rId38" Type="http://schemas.openxmlformats.org/officeDocument/2006/relationships/image" Target="../media/image6.emf"/><Relationship Id="rId2" Type="http://schemas.openxmlformats.org/officeDocument/2006/relationships/tags" Target="../tags/tag848.xml"/><Relationship Id="rId16" Type="http://schemas.openxmlformats.org/officeDocument/2006/relationships/tags" Target="../tags/tag862.xml"/><Relationship Id="rId20" Type="http://schemas.openxmlformats.org/officeDocument/2006/relationships/tags" Target="../tags/tag866.xml"/><Relationship Id="rId29" Type="http://schemas.openxmlformats.org/officeDocument/2006/relationships/tags" Target="../tags/tag875.xml"/><Relationship Id="rId41" Type="http://schemas.openxmlformats.org/officeDocument/2006/relationships/image" Target="../media/image63.png"/><Relationship Id="rId1" Type="http://schemas.openxmlformats.org/officeDocument/2006/relationships/vmlDrawing" Target="../drawings/vmlDrawing52.vml"/><Relationship Id="rId6" Type="http://schemas.openxmlformats.org/officeDocument/2006/relationships/tags" Target="../tags/tag852.xml"/><Relationship Id="rId11" Type="http://schemas.openxmlformats.org/officeDocument/2006/relationships/tags" Target="../tags/tag857.xml"/><Relationship Id="rId24" Type="http://schemas.openxmlformats.org/officeDocument/2006/relationships/tags" Target="../tags/tag870.xml"/><Relationship Id="rId32" Type="http://schemas.openxmlformats.org/officeDocument/2006/relationships/tags" Target="../tags/tag878.xml"/><Relationship Id="rId37" Type="http://schemas.openxmlformats.org/officeDocument/2006/relationships/oleObject" Target="../embeddings/oleObject93.bin"/><Relationship Id="rId40" Type="http://schemas.openxmlformats.org/officeDocument/2006/relationships/image" Target="../media/image64.emf"/><Relationship Id="rId5" Type="http://schemas.openxmlformats.org/officeDocument/2006/relationships/tags" Target="../tags/tag851.xml"/><Relationship Id="rId15" Type="http://schemas.openxmlformats.org/officeDocument/2006/relationships/tags" Target="../tags/tag861.xml"/><Relationship Id="rId23" Type="http://schemas.openxmlformats.org/officeDocument/2006/relationships/tags" Target="../tags/tag869.xml"/><Relationship Id="rId28" Type="http://schemas.openxmlformats.org/officeDocument/2006/relationships/tags" Target="../tags/tag874.xml"/><Relationship Id="rId36" Type="http://schemas.openxmlformats.org/officeDocument/2006/relationships/slideLayout" Target="../slideLayouts/slideLayout35.xml"/><Relationship Id="rId10" Type="http://schemas.openxmlformats.org/officeDocument/2006/relationships/tags" Target="../tags/tag856.xml"/><Relationship Id="rId19" Type="http://schemas.openxmlformats.org/officeDocument/2006/relationships/tags" Target="../tags/tag865.xml"/><Relationship Id="rId31" Type="http://schemas.openxmlformats.org/officeDocument/2006/relationships/tags" Target="../tags/tag877.xml"/><Relationship Id="rId4" Type="http://schemas.openxmlformats.org/officeDocument/2006/relationships/tags" Target="../tags/tag850.xml"/><Relationship Id="rId9" Type="http://schemas.openxmlformats.org/officeDocument/2006/relationships/tags" Target="../tags/tag855.xml"/><Relationship Id="rId14" Type="http://schemas.openxmlformats.org/officeDocument/2006/relationships/tags" Target="../tags/tag860.xml"/><Relationship Id="rId22" Type="http://schemas.openxmlformats.org/officeDocument/2006/relationships/tags" Target="../tags/tag868.xml"/><Relationship Id="rId27" Type="http://schemas.openxmlformats.org/officeDocument/2006/relationships/tags" Target="../tags/tag873.xml"/><Relationship Id="rId30" Type="http://schemas.openxmlformats.org/officeDocument/2006/relationships/tags" Target="../tags/tag876.xml"/><Relationship Id="rId35" Type="http://schemas.openxmlformats.org/officeDocument/2006/relationships/tags" Target="../tags/tag881.xml"/><Relationship Id="rId43" Type="http://schemas.openxmlformats.org/officeDocument/2006/relationships/image" Target="../media/image65.emf"/></Relationships>
</file>

<file path=ppt/slides/_rels/slide7.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4.gif"/><Relationship Id="rId2" Type="http://schemas.openxmlformats.org/officeDocument/2006/relationships/tags" Target="../tags/tag119.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tags" Target="../tags/tag888.xml"/><Relationship Id="rId13" Type="http://schemas.openxmlformats.org/officeDocument/2006/relationships/tags" Target="../tags/tag893.xml"/><Relationship Id="rId18" Type="http://schemas.openxmlformats.org/officeDocument/2006/relationships/tags" Target="../tags/tag898.xml"/><Relationship Id="rId26" Type="http://schemas.openxmlformats.org/officeDocument/2006/relationships/tags" Target="../tags/tag906.xml"/><Relationship Id="rId3" Type="http://schemas.openxmlformats.org/officeDocument/2006/relationships/tags" Target="../tags/tag883.xml"/><Relationship Id="rId21" Type="http://schemas.openxmlformats.org/officeDocument/2006/relationships/tags" Target="../tags/tag901.xml"/><Relationship Id="rId34" Type="http://schemas.openxmlformats.org/officeDocument/2006/relationships/image" Target="../media/image63.png"/><Relationship Id="rId7" Type="http://schemas.openxmlformats.org/officeDocument/2006/relationships/tags" Target="../tags/tag887.xml"/><Relationship Id="rId12" Type="http://schemas.openxmlformats.org/officeDocument/2006/relationships/tags" Target="../tags/tag892.xml"/><Relationship Id="rId17" Type="http://schemas.openxmlformats.org/officeDocument/2006/relationships/tags" Target="../tags/tag897.xml"/><Relationship Id="rId25" Type="http://schemas.openxmlformats.org/officeDocument/2006/relationships/tags" Target="../tags/tag905.xml"/><Relationship Id="rId33" Type="http://schemas.openxmlformats.org/officeDocument/2006/relationships/image" Target="../media/image66.emf"/><Relationship Id="rId2" Type="http://schemas.openxmlformats.org/officeDocument/2006/relationships/tags" Target="../tags/tag882.xml"/><Relationship Id="rId16" Type="http://schemas.openxmlformats.org/officeDocument/2006/relationships/tags" Target="../tags/tag896.xml"/><Relationship Id="rId20" Type="http://schemas.openxmlformats.org/officeDocument/2006/relationships/tags" Target="../tags/tag900.xml"/><Relationship Id="rId29" Type="http://schemas.openxmlformats.org/officeDocument/2006/relationships/slideLayout" Target="../slideLayouts/slideLayout35.xml"/><Relationship Id="rId1" Type="http://schemas.openxmlformats.org/officeDocument/2006/relationships/vmlDrawing" Target="../drawings/vmlDrawing53.vml"/><Relationship Id="rId6" Type="http://schemas.openxmlformats.org/officeDocument/2006/relationships/tags" Target="../tags/tag886.xml"/><Relationship Id="rId11" Type="http://schemas.openxmlformats.org/officeDocument/2006/relationships/tags" Target="../tags/tag891.xml"/><Relationship Id="rId24" Type="http://schemas.openxmlformats.org/officeDocument/2006/relationships/tags" Target="../tags/tag904.xml"/><Relationship Id="rId32" Type="http://schemas.openxmlformats.org/officeDocument/2006/relationships/oleObject" Target="../embeddings/oleObject97.bin"/><Relationship Id="rId5" Type="http://schemas.openxmlformats.org/officeDocument/2006/relationships/tags" Target="../tags/tag885.xml"/><Relationship Id="rId15" Type="http://schemas.openxmlformats.org/officeDocument/2006/relationships/tags" Target="../tags/tag895.xml"/><Relationship Id="rId23" Type="http://schemas.openxmlformats.org/officeDocument/2006/relationships/tags" Target="../tags/tag903.xml"/><Relationship Id="rId28" Type="http://schemas.openxmlformats.org/officeDocument/2006/relationships/tags" Target="../tags/tag908.xml"/><Relationship Id="rId36" Type="http://schemas.openxmlformats.org/officeDocument/2006/relationships/image" Target="../media/image67.emf"/><Relationship Id="rId10" Type="http://schemas.openxmlformats.org/officeDocument/2006/relationships/tags" Target="../tags/tag890.xml"/><Relationship Id="rId19" Type="http://schemas.openxmlformats.org/officeDocument/2006/relationships/tags" Target="../tags/tag899.xml"/><Relationship Id="rId31" Type="http://schemas.openxmlformats.org/officeDocument/2006/relationships/image" Target="../media/image29.emf"/><Relationship Id="rId4" Type="http://schemas.openxmlformats.org/officeDocument/2006/relationships/tags" Target="../tags/tag884.xml"/><Relationship Id="rId9" Type="http://schemas.openxmlformats.org/officeDocument/2006/relationships/tags" Target="../tags/tag889.xml"/><Relationship Id="rId14" Type="http://schemas.openxmlformats.org/officeDocument/2006/relationships/tags" Target="../tags/tag894.xml"/><Relationship Id="rId22" Type="http://schemas.openxmlformats.org/officeDocument/2006/relationships/tags" Target="../tags/tag902.xml"/><Relationship Id="rId27" Type="http://schemas.openxmlformats.org/officeDocument/2006/relationships/tags" Target="../tags/tag907.xml"/><Relationship Id="rId30" Type="http://schemas.openxmlformats.org/officeDocument/2006/relationships/oleObject" Target="../embeddings/oleObject96.bin"/><Relationship Id="rId35" Type="http://schemas.openxmlformats.org/officeDocument/2006/relationships/oleObject" Target="../embeddings/oleObject98.bin"/></Relationships>
</file>

<file path=ppt/slides/_rels/slide71.xml.rels><?xml version="1.0" encoding="UTF-8" standalone="yes"?>
<Relationships xmlns="http://schemas.openxmlformats.org/package/2006/relationships"><Relationship Id="rId3" Type="http://schemas.openxmlformats.org/officeDocument/2006/relationships/tags" Target="../tags/tag910.xml"/><Relationship Id="rId7" Type="http://schemas.openxmlformats.org/officeDocument/2006/relationships/image" Target="../media/image63.png"/><Relationship Id="rId2" Type="http://schemas.openxmlformats.org/officeDocument/2006/relationships/tags" Target="../tags/tag909.xml"/><Relationship Id="rId1" Type="http://schemas.openxmlformats.org/officeDocument/2006/relationships/vmlDrawing" Target="../drawings/vmlDrawing54.vml"/><Relationship Id="rId6" Type="http://schemas.openxmlformats.org/officeDocument/2006/relationships/image" Target="../media/image6.emf"/><Relationship Id="rId5" Type="http://schemas.openxmlformats.org/officeDocument/2006/relationships/oleObject" Target="../embeddings/oleObject99.bin"/><Relationship Id="rId4"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8" Type="http://schemas.openxmlformats.org/officeDocument/2006/relationships/tags" Target="../tags/tag917.xml"/><Relationship Id="rId13" Type="http://schemas.openxmlformats.org/officeDocument/2006/relationships/tags" Target="../tags/tag922.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912.xml"/><Relationship Id="rId21" Type="http://schemas.openxmlformats.org/officeDocument/2006/relationships/slide" Target="slide3.xml"/><Relationship Id="rId7" Type="http://schemas.openxmlformats.org/officeDocument/2006/relationships/tags" Target="../tags/tag916.xml"/><Relationship Id="rId12" Type="http://schemas.openxmlformats.org/officeDocument/2006/relationships/tags" Target="../tags/tag921.xml"/><Relationship Id="rId17" Type="http://schemas.openxmlformats.org/officeDocument/2006/relationships/tags" Target="../tags/tag926.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911.xml"/><Relationship Id="rId16" Type="http://schemas.openxmlformats.org/officeDocument/2006/relationships/tags" Target="../tags/tag925.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55.vml"/><Relationship Id="rId6" Type="http://schemas.openxmlformats.org/officeDocument/2006/relationships/tags" Target="../tags/tag915.xml"/><Relationship Id="rId11" Type="http://schemas.openxmlformats.org/officeDocument/2006/relationships/tags" Target="../tags/tag920.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914.xml"/><Relationship Id="rId15" Type="http://schemas.openxmlformats.org/officeDocument/2006/relationships/tags" Target="../tags/tag924.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919.xml"/><Relationship Id="rId19" Type="http://schemas.openxmlformats.org/officeDocument/2006/relationships/oleObject" Target="../embeddings/oleObject100.bin"/><Relationship Id="rId31" Type="http://schemas.openxmlformats.org/officeDocument/2006/relationships/slide" Target="slide95.xml"/><Relationship Id="rId4" Type="http://schemas.openxmlformats.org/officeDocument/2006/relationships/tags" Target="../tags/tag913.xml"/><Relationship Id="rId9" Type="http://schemas.openxmlformats.org/officeDocument/2006/relationships/tags" Target="../tags/tag918.xml"/><Relationship Id="rId14" Type="http://schemas.openxmlformats.org/officeDocument/2006/relationships/tags" Target="../tags/tag923.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86.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8" Type="http://schemas.openxmlformats.org/officeDocument/2006/relationships/tags" Target="../tags/tag933.xml"/><Relationship Id="rId13" Type="http://schemas.openxmlformats.org/officeDocument/2006/relationships/tags" Target="../tags/tag938.xml"/><Relationship Id="rId18" Type="http://schemas.openxmlformats.org/officeDocument/2006/relationships/tags" Target="../tags/tag943.xml"/><Relationship Id="rId26" Type="http://schemas.openxmlformats.org/officeDocument/2006/relationships/tags" Target="../tags/tag951.xml"/><Relationship Id="rId39" Type="http://schemas.openxmlformats.org/officeDocument/2006/relationships/chart" Target="../charts/chart10.xml"/><Relationship Id="rId3" Type="http://schemas.openxmlformats.org/officeDocument/2006/relationships/tags" Target="../tags/tag928.xml"/><Relationship Id="rId21" Type="http://schemas.openxmlformats.org/officeDocument/2006/relationships/tags" Target="../tags/tag946.xml"/><Relationship Id="rId34" Type="http://schemas.openxmlformats.org/officeDocument/2006/relationships/oleObject" Target="../embeddings/oleObject101.bin"/><Relationship Id="rId7" Type="http://schemas.openxmlformats.org/officeDocument/2006/relationships/tags" Target="../tags/tag932.xml"/><Relationship Id="rId12" Type="http://schemas.openxmlformats.org/officeDocument/2006/relationships/tags" Target="../tags/tag937.xml"/><Relationship Id="rId17" Type="http://schemas.openxmlformats.org/officeDocument/2006/relationships/tags" Target="../tags/tag942.xml"/><Relationship Id="rId25" Type="http://schemas.openxmlformats.org/officeDocument/2006/relationships/tags" Target="../tags/tag950.xml"/><Relationship Id="rId33" Type="http://schemas.openxmlformats.org/officeDocument/2006/relationships/slideLayout" Target="../slideLayouts/slideLayout35.xml"/><Relationship Id="rId38" Type="http://schemas.openxmlformats.org/officeDocument/2006/relationships/image" Target="../media/image68.png"/><Relationship Id="rId2" Type="http://schemas.openxmlformats.org/officeDocument/2006/relationships/tags" Target="../tags/tag927.xml"/><Relationship Id="rId16" Type="http://schemas.openxmlformats.org/officeDocument/2006/relationships/tags" Target="../tags/tag941.xml"/><Relationship Id="rId20" Type="http://schemas.openxmlformats.org/officeDocument/2006/relationships/tags" Target="../tags/tag945.xml"/><Relationship Id="rId29" Type="http://schemas.openxmlformats.org/officeDocument/2006/relationships/tags" Target="../tags/tag954.xml"/><Relationship Id="rId1" Type="http://schemas.openxmlformats.org/officeDocument/2006/relationships/vmlDrawing" Target="../drawings/vmlDrawing56.vml"/><Relationship Id="rId6" Type="http://schemas.openxmlformats.org/officeDocument/2006/relationships/tags" Target="../tags/tag931.xml"/><Relationship Id="rId11" Type="http://schemas.openxmlformats.org/officeDocument/2006/relationships/tags" Target="../tags/tag936.xml"/><Relationship Id="rId24" Type="http://schemas.openxmlformats.org/officeDocument/2006/relationships/tags" Target="../tags/tag949.xml"/><Relationship Id="rId32" Type="http://schemas.openxmlformats.org/officeDocument/2006/relationships/tags" Target="../tags/tag957.xml"/><Relationship Id="rId37" Type="http://schemas.openxmlformats.org/officeDocument/2006/relationships/image" Target="../media/image69.emf"/><Relationship Id="rId5" Type="http://schemas.openxmlformats.org/officeDocument/2006/relationships/tags" Target="../tags/tag930.xml"/><Relationship Id="rId15" Type="http://schemas.openxmlformats.org/officeDocument/2006/relationships/tags" Target="../tags/tag940.xml"/><Relationship Id="rId23" Type="http://schemas.openxmlformats.org/officeDocument/2006/relationships/tags" Target="../tags/tag948.xml"/><Relationship Id="rId28" Type="http://schemas.openxmlformats.org/officeDocument/2006/relationships/tags" Target="../tags/tag953.xml"/><Relationship Id="rId36" Type="http://schemas.openxmlformats.org/officeDocument/2006/relationships/oleObject" Target="../embeddings/oleObject102.bin"/><Relationship Id="rId10" Type="http://schemas.openxmlformats.org/officeDocument/2006/relationships/tags" Target="../tags/tag935.xml"/><Relationship Id="rId19" Type="http://schemas.openxmlformats.org/officeDocument/2006/relationships/tags" Target="../tags/tag944.xml"/><Relationship Id="rId31" Type="http://schemas.openxmlformats.org/officeDocument/2006/relationships/tags" Target="../tags/tag956.xml"/><Relationship Id="rId4" Type="http://schemas.openxmlformats.org/officeDocument/2006/relationships/tags" Target="../tags/tag929.xml"/><Relationship Id="rId9" Type="http://schemas.openxmlformats.org/officeDocument/2006/relationships/tags" Target="../tags/tag934.xml"/><Relationship Id="rId14" Type="http://schemas.openxmlformats.org/officeDocument/2006/relationships/tags" Target="../tags/tag939.xml"/><Relationship Id="rId22" Type="http://schemas.openxmlformats.org/officeDocument/2006/relationships/tags" Target="../tags/tag947.xml"/><Relationship Id="rId27" Type="http://schemas.openxmlformats.org/officeDocument/2006/relationships/tags" Target="../tags/tag952.xml"/><Relationship Id="rId30" Type="http://schemas.openxmlformats.org/officeDocument/2006/relationships/tags" Target="../tags/tag955.xml"/><Relationship Id="rId35" Type="http://schemas.openxmlformats.org/officeDocument/2006/relationships/image" Target="../media/image6.emf"/></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8" Type="http://schemas.openxmlformats.org/officeDocument/2006/relationships/tags" Target="../tags/tag964.xml"/><Relationship Id="rId13" Type="http://schemas.openxmlformats.org/officeDocument/2006/relationships/tags" Target="../tags/tag969.xml"/><Relationship Id="rId18" Type="http://schemas.openxmlformats.org/officeDocument/2006/relationships/tags" Target="../tags/tag974.xml"/><Relationship Id="rId26" Type="http://schemas.openxmlformats.org/officeDocument/2006/relationships/tags" Target="../tags/tag982.xml"/><Relationship Id="rId39" Type="http://schemas.openxmlformats.org/officeDocument/2006/relationships/oleObject" Target="../embeddings/oleObject104.bin"/><Relationship Id="rId3" Type="http://schemas.openxmlformats.org/officeDocument/2006/relationships/tags" Target="../tags/tag959.xml"/><Relationship Id="rId21" Type="http://schemas.openxmlformats.org/officeDocument/2006/relationships/tags" Target="../tags/tag977.xml"/><Relationship Id="rId34" Type="http://schemas.openxmlformats.org/officeDocument/2006/relationships/tags" Target="../tags/tag990.xml"/><Relationship Id="rId42" Type="http://schemas.openxmlformats.org/officeDocument/2006/relationships/image" Target="../media/image71.emf"/><Relationship Id="rId7" Type="http://schemas.openxmlformats.org/officeDocument/2006/relationships/tags" Target="../tags/tag963.xml"/><Relationship Id="rId12" Type="http://schemas.openxmlformats.org/officeDocument/2006/relationships/tags" Target="../tags/tag968.xml"/><Relationship Id="rId17" Type="http://schemas.openxmlformats.org/officeDocument/2006/relationships/tags" Target="../tags/tag973.xml"/><Relationship Id="rId25" Type="http://schemas.openxmlformats.org/officeDocument/2006/relationships/tags" Target="../tags/tag981.xml"/><Relationship Id="rId33" Type="http://schemas.openxmlformats.org/officeDocument/2006/relationships/tags" Target="../tags/tag989.xml"/><Relationship Id="rId38" Type="http://schemas.openxmlformats.org/officeDocument/2006/relationships/image" Target="../media/image6.emf"/><Relationship Id="rId2" Type="http://schemas.openxmlformats.org/officeDocument/2006/relationships/tags" Target="../tags/tag958.xml"/><Relationship Id="rId16" Type="http://schemas.openxmlformats.org/officeDocument/2006/relationships/tags" Target="../tags/tag972.xml"/><Relationship Id="rId20" Type="http://schemas.openxmlformats.org/officeDocument/2006/relationships/tags" Target="../tags/tag976.xml"/><Relationship Id="rId29" Type="http://schemas.openxmlformats.org/officeDocument/2006/relationships/tags" Target="../tags/tag985.xml"/><Relationship Id="rId41" Type="http://schemas.openxmlformats.org/officeDocument/2006/relationships/oleObject" Target="../embeddings/oleObject105.bin"/><Relationship Id="rId1" Type="http://schemas.openxmlformats.org/officeDocument/2006/relationships/vmlDrawing" Target="../drawings/vmlDrawing57.vml"/><Relationship Id="rId6" Type="http://schemas.openxmlformats.org/officeDocument/2006/relationships/tags" Target="../tags/tag962.xml"/><Relationship Id="rId11" Type="http://schemas.openxmlformats.org/officeDocument/2006/relationships/tags" Target="../tags/tag967.xml"/><Relationship Id="rId24" Type="http://schemas.openxmlformats.org/officeDocument/2006/relationships/tags" Target="../tags/tag980.xml"/><Relationship Id="rId32" Type="http://schemas.openxmlformats.org/officeDocument/2006/relationships/tags" Target="../tags/tag988.xml"/><Relationship Id="rId37" Type="http://schemas.openxmlformats.org/officeDocument/2006/relationships/oleObject" Target="../embeddings/oleObject103.bin"/><Relationship Id="rId40" Type="http://schemas.openxmlformats.org/officeDocument/2006/relationships/image" Target="../media/image70.emf"/><Relationship Id="rId5" Type="http://schemas.openxmlformats.org/officeDocument/2006/relationships/tags" Target="../tags/tag961.xml"/><Relationship Id="rId15" Type="http://schemas.openxmlformats.org/officeDocument/2006/relationships/tags" Target="../tags/tag971.xml"/><Relationship Id="rId23" Type="http://schemas.openxmlformats.org/officeDocument/2006/relationships/tags" Target="../tags/tag979.xml"/><Relationship Id="rId28" Type="http://schemas.openxmlformats.org/officeDocument/2006/relationships/tags" Target="../tags/tag984.xml"/><Relationship Id="rId36" Type="http://schemas.openxmlformats.org/officeDocument/2006/relationships/slideLayout" Target="../slideLayouts/slideLayout35.xml"/><Relationship Id="rId10" Type="http://schemas.openxmlformats.org/officeDocument/2006/relationships/tags" Target="../tags/tag966.xml"/><Relationship Id="rId19" Type="http://schemas.openxmlformats.org/officeDocument/2006/relationships/tags" Target="../tags/tag975.xml"/><Relationship Id="rId31" Type="http://schemas.openxmlformats.org/officeDocument/2006/relationships/tags" Target="../tags/tag987.xml"/><Relationship Id="rId4" Type="http://schemas.openxmlformats.org/officeDocument/2006/relationships/tags" Target="../tags/tag960.xml"/><Relationship Id="rId9" Type="http://schemas.openxmlformats.org/officeDocument/2006/relationships/tags" Target="../tags/tag965.xml"/><Relationship Id="rId14" Type="http://schemas.openxmlformats.org/officeDocument/2006/relationships/tags" Target="../tags/tag970.xml"/><Relationship Id="rId22" Type="http://schemas.openxmlformats.org/officeDocument/2006/relationships/tags" Target="../tags/tag978.xml"/><Relationship Id="rId27" Type="http://schemas.openxmlformats.org/officeDocument/2006/relationships/tags" Target="../tags/tag983.xml"/><Relationship Id="rId30" Type="http://schemas.openxmlformats.org/officeDocument/2006/relationships/tags" Target="../tags/tag986.xml"/><Relationship Id="rId35" Type="http://schemas.openxmlformats.org/officeDocument/2006/relationships/tags" Target="../tags/tag991.xml"/><Relationship Id="rId43" Type="http://schemas.openxmlformats.org/officeDocument/2006/relationships/image" Target="../media/image68.png"/></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8" Type="http://schemas.openxmlformats.org/officeDocument/2006/relationships/tags" Target="../tags/tag998.xml"/><Relationship Id="rId13" Type="http://schemas.openxmlformats.org/officeDocument/2006/relationships/tags" Target="../tags/tag1003.xml"/><Relationship Id="rId18" Type="http://schemas.openxmlformats.org/officeDocument/2006/relationships/tags" Target="../tags/tag1008.xml"/><Relationship Id="rId26" Type="http://schemas.openxmlformats.org/officeDocument/2006/relationships/tags" Target="../tags/tag1016.xml"/><Relationship Id="rId3" Type="http://schemas.openxmlformats.org/officeDocument/2006/relationships/tags" Target="../tags/tag993.xml"/><Relationship Id="rId21" Type="http://schemas.openxmlformats.org/officeDocument/2006/relationships/tags" Target="../tags/tag1011.xml"/><Relationship Id="rId34" Type="http://schemas.openxmlformats.org/officeDocument/2006/relationships/oleObject" Target="../embeddings/oleObject108.bin"/><Relationship Id="rId7" Type="http://schemas.openxmlformats.org/officeDocument/2006/relationships/tags" Target="../tags/tag997.xml"/><Relationship Id="rId12" Type="http://schemas.openxmlformats.org/officeDocument/2006/relationships/tags" Target="../tags/tag1002.xml"/><Relationship Id="rId17" Type="http://schemas.openxmlformats.org/officeDocument/2006/relationships/tags" Target="../tags/tag1007.xml"/><Relationship Id="rId25" Type="http://schemas.openxmlformats.org/officeDocument/2006/relationships/tags" Target="../tags/tag1015.xml"/><Relationship Id="rId33" Type="http://schemas.openxmlformats.org/officeDocument/2006/relationships/image" Target="../media/image72.emf"/><Relationship Id="rId2" Type="http://schemas.openxmlformats.org/officeDocument/2006/relationships/tags" Target="../tags/tag992.xml"/><Relationship Id="rId16" Type="http://schemas.openxmlformats.org/officeDocument/2006/relationships/tags" Target="../tags/tag1006.xml"/><Relationship Id="rId20" Type="http://schemas.openxmlformats.org/officeDocument/2006/relationships/tags" Target="../tags/tag1010.xml"/><Relationship Id="rId29" Type="http://schemas.openxmlformats.org/officeDocument/2006/relationships/slideLayout" Target="../slideLayouts/slideLayout35.xml"/><Relationship Id="rId1" Type="http://schemas.openxmlformats.org/officeDocument/2006/relationships/vmlDrawing" Target="../drawings/vmlDrawing58.vml"/><Relationship Id="rId6" Type="http://schemas.openxmlformats.org/officeDocument/2006/relationships/tags" Target="../tags/tag996.xml"/><Relationship Id="rId11" Type="http://schemas.openxmlformats.org/officeDocument/2006/relationships/tags" Target="../tags/tag1001.xml"/><Relationship Id="rId24" Type="http://schemas.openxmlformats.org/officeDocument/2006/relationships/tags" Target="../tags/tag1014.xml"/><Relationship Id="rId32" Type="http://schemas.openxmlformats.org/officeDocument/2006/relationships/oleObject" Target="../embeddings/oleObject107.bin"/><Relationship Id="rId5" Type="http://schemas.openxmlformats.org/officeDocument/2006/relationships/tags" Target="../tags/tag995.xml"/><Relationship Id="rId15" Type="http://schemas.openxmlformats.org/officeDocument/2006/relationships/tags" Target="../tags/tag1005.xml"/><Relationship Id="rId23" Type="http://schemas.openxmlformats.org/officeDocument/2006/relationships/tags" Target="../tags/tag1013.xml"/><Relationship Id="rId28" Type="http://schemas.openxmlformats.org/officeDocument/2006/relationships/tags" Target="../tags/tag1018.xml"/><Relationship Id="rId36" Type="http://schemas.openxmlformats.org/officeDocument/2006/relationships/image" Target="../media/image68.png"/><Relationship Id="rId10" Type="http://schemas.openxmlformats.org/officeDocument/2006/relationships/tags" Target="../tags/tag1000.xml"/><Relationship Id="rId19" Type="http://schemas.openxmlformats.org/officeDocument/2006/relationships/tags" Target="../tags/tag1009.xml"/><Relationship Id="rId31" Type="http://schemas.openxmlformats.org/officeDocument/2006/relationships/image" Target="../media/image29.emf"/><Relationship Id="rId4" Type="http://schemas.openxmlformats.org/officeDocument/2006/relationships/tags" Target="../tags/tag994.xml"/><Relationship Id="rId9" Type="http://schemas.openxmlformats.org/officeDocument/2006/relationships/tags" Target="../tags/tag999.xml"/><Relationship Id="rId14" Type="http://schemas.openxmlformats.org/officeDocument/2006/relationships/tags" Target="../tags/tag1004.xml"/><Relationship Id="rId22" Type="http://schemas.openxmlformats.org/officeDocument/2006/relationships/tags" Target="../tags/tag1012.xml"/><Relationship Id="rId27" Type="http://schemas.openxmlformats.org/officeDocument/2006/relationships/tags" Target="../tags/tag1017.xml"/><Relationship Id="rId30" Type="http://schemas.openxmlformats.org/officeDocument/2006/relationships/oleObject" Target="../embeddings/oleObject106.bin"/><Relationship Id="rId35" Type="http://schemas.openxmlformats.org/officeDocument/2006/relationships/image" Target="../media/image73.emf"/></Relationships>
</file>

<file path=ppt/slides/_rels/slide82.xml.rels><?xml version="1.0" encoding="UTF-8" standalone="yes"?>
<Relationships xmlns="http://schemas.openxmlformats.org/package/2006/relationships"><Relationship Id="rId3" Type="http://schemas.openxmlformats.org/officeDocument/2006/relationships/tags" Target="../tags/tag1020.xml"/><Relationship Id="rId7" Type="http://schemas.openxmlformats.org/officeDocument/2006/relationships/image" Target="../media/image68.png"/><Relationship Id="rId2" Type="http://schemas.openxmlformats.org/officeDocument/2006/relationships/tags" Target="../tags/tag1019.xml"/><Relationship Id="rId1" Type="http://schemas.openxmlformats.org/officeDocument/2006/relationships/vmlDrawing" Target="../drawings/vmlDrawing59.vml"/><Relationship Id="rId6" Type="http://schemas.openxmlformats.org/officeDocument/2006/relationships/image" Target="../media/image6.emf"/><Relationship Id="rId5" Type="http://schemas.openxmlformats.org/officeDocument/2006/relationships/oleObject" Target="../embeddings/oleObject109.bin"/><Relationship Id="rId4"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8" Type="http://schemas.openxmlformats.org/officeDocument/2006/relationships/tags" Target="../tags/tag1027.xml"/><Relationship Id="rId13" Type="http://schemas.openxmlformats.org/officeDocument/2006/relationships/tags" Target="../tags/tag1032.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1022.xml"/><Relationship Id="rId21" Type="http://schemas.openxmlformats.org/officeDocument/2006/relationships/slide" Target="slide3.xml"/><Relationship Id="rId7" Type="http://schemas.openxmlformats.org/officeDocument/2006/relationships/tags" Target="../tags/tag1026.xml"/><Relationship Id="rId12" Type="http://schemas.openxmlformats.org/officeDocument/2006/relationships/tags" Target="../tags/tag1031.xml"/><Relationship Id="rId17" Type="http://schemas.openxmlformats.org/officeDocument/2006/relationships/tags" Target="../tags/tag1036.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1021.xml"/><Relationship Id="rId16" Type="http://schemas.openxmlformats.org/officeDocument/2006/relationships/tags" Target="../tags/tag1035.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60.vml"/><Relationship Id="rId6" Type="http://schemas.openxmlformats.org/officeDocument/2006/relationships/tags" Target="../tags/tag1025.xml"/><Relationship Id="rId11" Type="http://schemas.openxmlformats.org/officeDocument/2006/relationships/tags" Target="../tags/tag1030.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1024.xml"/><Relationship Id="rId15" Type="http://schemas.openxmlformats.org/officeDocument/2006/relationships/tags" Target="../tags/tag1034.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1029.xml"/><Relationship Id="rId19" Type="http://schemas.openxmlformats.org/officeDocument/2006/relationships/oleObject" Target="../embeddings/oleObject110.bin"/><Relationship Id="rId31" Type="http://schemas.openxmlformats.org/officeDocument/2006/relationships/slide" Target="slide95.xml"/><Relationship Id="rId4" Type="http://schemas.openxmlformats.org/officeDocument/2006/relationships/tags" Target="../tags/tag1023.xml"/><Relationship Id="rId9" Type="http://schemas.openxmlformats.org/officeDocument/2006/relationships/tags" Target="../tags/tag1028.xml"/><Relationship Id="rId14" Type="http://schemas.openxmlformats.org/officeDocument/2006/relationships/tags" Target="../tags/tag1033.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75.xml"/></Relationships>
</file>

<file path=ppt/slides/_rels/slide87.xml.rels><?xml version="1.0" encoding="UTF-8" standalone="yes"?>
<Relationships xmlns="http://schemas.openxmlformats.org/package/2006/relationships"><Relationship Id="rId8" Type="http://schemas.openxmlformats.org/officeDocument/2006/relationships/tags" Target="../tags/tag1043.xml"/><Relationship Id="rId13" Type="http://schemas.openxmlformats.org/officeDocument/2006/relationships/tags" Target="../tags/tag1048.xml"/><Relationship Id="rId18" Type="http://schemas.openxmlformats.org/officeDocument/2006/relationships/tags" Target="../tags/tag1053.xml"/><Relationship Id="rId26" Type="http://schemas.openxmlformats.org/officeDocument/2006/relationships/tags" Target="../tags/tag1061.xml"/><Relationship Id="rId3" Type="http://schemas.openxmlformats.org/officeDocument/2006/relationships/tags" Target="../tags/tag1038.xml"/><Relationship Id="rId21" Type="http://schemas.openxmlformats.org/officeDocument/2006/relationships/tags" Target="../tags/tag1056.xml"/><Relationship Id="rId34" Type="http://schemas.openxmlformats.org/officeDocument/2006/relationships/chart" Target="../charts/chart11.xml"/><Relationship Id="rId7" Type="http://schemas.openxmlformats.org/officeDocument/2006/relationships/tags" Target="../tags/tag1042.xml"/><Relationship Id="rId12" Type="http://schemas.openxmlformats.org/officeDocument/2006/relationships/tags" Target="../tags/tag1047.xml"/><Relationship Id="rId17" Type="http://schemas.openxmlformats.org/officeDocument/2006/relationships/tags" Target="../tags/tag1052.xml"/><Relationship Id="rId25" Type="http://schemas.openxmlformats.org/officeDocument/2006/relationships/tags" Target="../tags/tag1060.xml"/><Relationship Id="rId33" Type="http://schemas.openxmlformats.org/officeDocument/2006/relationships/image" Target="../media/image75.gif"/><Relationship Id="rId2" Type="http://schemas.openxmlformats.org/officeDocument/2006/relationships/tags" Target="../tags/tag1037.xml"/><Relationship Id="rId16" Type="http://schemas.openxmlformats.org/officeDocument/2006/relationships/tags" Target="../tags/tag1051.xml"/><Relationship Id="rId20" Type="http://schemas.openxmlformats.org/officeDocument/2006/relationships/tags" Target="../tags/tag1055.xml"/><Relationship Id="rId29" Type="http://schemas.openxmlformats.org/officeDocument/2006/relationships/oleObject" Target="../embeddings/oleObject111.bin"/><Relationship Id="rId1" Type="http://schemas.openxmlformats.org/officeDocument/2006/relationships/vmlDrawing" Target="../drawings/vmlDrawing61.vml"/><Relationship Id="rId6" Type="http://schemas.openxmlformats.org/officeDocument/2006/relationships/tags" Target="../tags/tag1041.xml"/><Relationship Id="rId11" Type="http://schemas.openxmlformats.org/officeDocument/2006/relationships/tags" Target="../tags/tag1046.xml"/><Relationship Id="rId24" Type="http://schemas.openxmlformats.org/officeDocument/2006/relationships/tags" Target="../tags/tag1059.xml"/><Relationship Id="rId32" Type="http://schemas.openxmlformats.org/officeDocument/2006/relationships/image" Target="../media/image74.emf"/><Relationship Id="rId5" Type="http://schemas.openxmlformats.org/officeDocument/2006/relationships/tags" Target="../tags/tag1040.xml"/><Relationship Id="rId15" Type="http://schemas.openxmlformats.org/officeDocument/2006/relationships/tags" Target="../tags/tag1050.xml"/><Relationship Id="rId23" Type="http://schemas.openxmlformats.org/officeDocument/2006/relationships/tags" Target="../tags/tag1058.xml"/><Relationship Id="rId28" Type="http://schemas.openxmlformats.org/officeDocument/2006/relationships/slideLayout" Target="../slideLayouts/slideLayout35.xml"/><Relationship Id="rId10" Type="http://schemas.openxmlformats.org/officeDocument/2006/relationships/tags" Target="../tags/tag1045.xml"/><Relationship Id="rId19" Type="http://schemas.openxmlformats.org/officeDocument/2006/relationships/tags" Target="../tags/tag1054.xml"/><Relationship Id="rId31" Type="http://schemas.openxmlformats.org/officeDocument/2006/relationships/oleObject" Target="../embeddings/oleObject112.bin"/><Relationship Id="rId4" Type="http://schemas.openxmlformats.org/officeDocument/2006/relationships/tags" Target="../tags/tag1039.xml"/><Relationship Id="rId9" Type="http://schemas.openxmlformats.org/officeDocument/2006/relationships/tags" Target="../tags/tag1044.xml"/><Relationship Id="rId14" Type="http://schemas.openxmlformats.org/officeDocument/2006/relationships/tags" Target="../tags/tag1049.xml"/><Relationship Id="rId22" Type="http://schemas.openxmlformats.org/officeDocument/2006/relationships/tags" Target="../tags/tag1057.xml"/><Relationship Id="rId27" Type="http://schemas.openxmlformats.org/officeDocument/2006/relationships/tags" Target="../tags/tag1062.xml"/><Relationship Id="rId30" Type="http://schemas.openxmlformats.org/officeDocument/2006/relationships/image" Target="../media/image6.emf"/></Relationships>
</file>

<file path=ppt/slides/_rels/slide88.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26" Type="http://schemas.openxmlformats.org/officeDocument/2006/relationships/tags" Target="../tags/tag1087.xml"/><Relationship Id="rId39" Type="http://schemas.openxmlformats.org/officeDocument/2006/relationships/oleObject" Target="../embeddings/oleObject114.bin"/><Relationship Id="rId3" Type="http://schemas.openxmlformats.org/officeDocument/2006/relationships/tags" Target="../tags/tag1064.xml"/><Relationship Id="rId21" Type="http://schemas.openxmlformats.org/officeDocument/2006/relationships/tags" Target="../tags/tag1082.xml"/><Relationship Id="rId34" Type="http://schemas.openxmlformats.org/officeDocument/2006/relationships/tags" Target="../tags/tag1095.xml"/><Relationship Id="rId42" Type="http://schemas.openxmlformats.org/officeDocument/2006/relationships/oleObject" Target="../embeddings/oleObject115.bin"/><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5" Type="http://schemas.openxmlformats.org/officeDocument/2006/relationships/tags" Target="../tags/tag1086.xml"/><Relationship Id="rId33" Type="http://schemas.openxmlformats.org/officeDocument/2006/relationships/tags" Target="../tags/tag1094.xml"/><Relationship Id="rId38" Type="http://schemas.openxmlformats.org/officeDocument/2006/relationships/image" Target="../media/image6.emf"/><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tags" Target="../tags/tag1081.xml"/><Relationship Id="rId29" Type="http://schemas.openxmlformats.org/officeDocument/2006/relationships/tags" Target="../tags/tag1090.xml"/><Relationship Id="rId41" Type="http://schemas.openxmlformats.org/officeDocument/2006/relationships/image" Target="../media/image75.gif"/><Relationship Id="rId1" Type="http://schemas.openxmlformats.org/officeDocument/2006/relationships/vmlDrawing" Target="../drawings/vmlDrawing62.vml"/><Relationship Id="rId6" Type="http://schemas.openxmlformats.org/officeDocument/2006/relationships/tags" Target="../tags/tag1067.xml"/><Relationship Id="rId11" Type="http://schemas.openxmlformats.org/officeDocument/2006/relationships/tags" Target="../tags/tag1072.xml"/><Relationship Id="rId24" Type="http://schemas.openxmlformats.org/officeDocument/2006/relationships/tags" Target="../tags/tag1085.xml"/><Relationship Id="rId32" Type="http://schemas.openxmlformats.org/officeDocument/2006/relationships/tags" Target="../tags/tag1093.xml"/><Relationship Id="rId37" Type="http://schemas.openxmlformats.org/officeDocument/2006/relationships/oleObject" Target="../embeddings/oleObject113.bin"/><Relationship Id="rId40" Type="http://schemas.openxmlformats.org/officeDocument/2006/relationships/image" Target="../media/image76.emf"/><Relationship Id="rId5" Type="http://schemas.openxmlformats.org/officeDocument/2006/relationships/tags" Target="../tags/tag1066.xml"/><Relationship Id="rId15" Type="http://schemas.openxmlformats.org/officeDocument/2006/relationships/tags" Target="../tags/tag1076.xml"/><Relationship Id="rId23" Type="http://schemas.openxmlformats.org/officeDocument/2006/relationships/tags" Target="../tags/tag1084.xml"/><Relationship Id="rId28" Type="http://schemas.openxmlformats.org/officeDocument/2006/relationships/tags" Target="../tags/tag1089.xml"/><Relationship Id="rId36" Type="http://schemas.openxmlformats.org/officeDocument/2006/relationships/slideLayout" Target="../slideLayouts/slideLayout35.xml"/><Relationship Id="rId10" Type="http://schemas.openxmlformats.org/officeDocument/2006/relationships/tags" Target="../tags/tag1071.xml"/><Relationship Id="rId19" Type="http://schemas.openxmlformats.org/officeDocument/2006/relationships/tags" Target="../tags/tag1080.xml"/><Relationship Id="rId31" Type="http://schemas.openxmlformats.org/officeDocument/2006/relationships/tags" Target="../tags/tag1092.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 Id="rId22" Type="http://schemas.openxmlformats.org/officeDocument/2006/relationships/tags" Target="../tags/tag1083.xml"/><Relationship Id="rId27" Type="http://schemas.openxmlformats.org/officeDocument/2006/relationships/tags" Target="../tags/tag1088.xml"/><Relationship Id="rId30" Type="http://schemas.openxmlformats.org/officeDocument/2006/relationships/tags" Target="../tags/tag1091.xml"/><Relationship Id="rId35" Type="http://schemas.openxmlformats.org/officeDocument/2006/relationships/tags" Target="../tags/tag1096.xml"/><Relationship Id="rId43" Type="http://schemas.openxmlformats.org/officeDocument/2006/relationships/image" Target="../media/image77.emf"/></Relationships>
</file>

<file path=ppt/slides/_rels/slide89.xml.rels><?xml version="1.0" encoding="UTF-8" standalone="yes"?>
<Relationships xmlns="http://schemas.openxmlformats.org/package/2006/relationships"><Relationship Id="rId8" Type="http://schemas.openxmlformats.org/officeDocument/2006/relationships/tags" Target="../tags/tag1103.xml"/><Relationship Id="rId13" Type="http://schemas.openxmlformats.org/officeDocument/2006/relationships/tags" Target="../tags/tag1108.xml"/><Relationship Id="rId18" Type="http://schemas.openxmlformats.org/officeDocument/2006/relationships/tags" Target="../tags/tag1113.xml"/><Relationship Id="rId26" Type="http://schemas.openxmlformats.org/officeDocument/2006/relationships/tags" Target="../tags/tag1121.xml"/><Relationship Id="rId3" Type="http://schemas.openxmlformats.org/officeDocument/2006/relationships/tags" Target="../tags/tag1098.xml"/><Relationship Id="rId21" Type="http://schemas.openxmlformats.org/officeDocument/2006/relationships/tags" Target="../tags/tag1116.xml"/><Relationship Id="rId34" Type="http://schemas.openxmlformats.org/officeDocument/2006/relationships/image" Target="../media/image78.emf"/><Relationship Id="rId7" Type="http://schemas.openxmlformats.org/officeDocument/2006/relationships/tags" Target="../tags/tag1102.xml"/><Relationship Id="rId12" Type="http://schemas.openxmlformats.org/officeDocument/2006/relationships/tags" Target="../tags/tag1107.xml"/><Relationship Id="rId17" Type="http://schemas.openxmlformats.org/officeDocument/2006/relationships/tags" Target="../tags/tag1112.xml"/><Relationship Id="rId25" Type="http://schemas.openxmlformats.org/officeDocument/2006/relationships/tags" Target="../tags/tag1120.xml"/><Relationship Id="rId33" Type="http://schemas.openxmlformats.org/officeDocument/2006/relationships/oleObject" Target="../embeddings/oleObject117.bin"/><Relationship Id="rId2" Type="http://schemas.openxmlformats.org/officeDocument/2006/relationships/tags" Target="../tags/tag1097.xml"/><Relationship Id="rId16" Type="http://schemas.openxmlformats.org/officeDocument/2006/relationships/tags" Target="../tags/tag1111.xml"/><Relationship Id="rId20" Type="http://schemas.openxmlformats.org/officeDocument/2006/relationships/tags" Target="../tags/tag1115.xml"/><Relationship Id="rId29" Type="http://schemas.openxmlformats.org/officeDocument/2006/relationships/slideLayout" Target="../slideLayouts/slideLayout35.xml"/><Relationship Id="rId1" Type="http://schemas.openxmlformats.org/officeDocument/2006/relationships/vmlDrawing" Target="../drawings/vmlDrawing63.vml"/><Relationship Id="rId6" Type="http://schemas.openxmlformats.org/officeDocument/2006/relationships/tags" Target="../tags/tag1101.xml"/><Relationship Id="rId11" Type="http://schemas.openxmlformats.org/officeDocument/2006/relationships/tags" Target="../tags/tag1106.xml"/><Relationship Id="rId24" Type="http://schemas.openxmlformats.org/officeDocument/2006/relationships/tags" Target="../tags/tag1119.xml"/><Relationship Id="rId32" Type="http://schemas.openxmlformats.org/officeDocument/2006/relationships/image" Target="../media/image75.gif"/><Relationship Id="rId5" Type="http://schemas.openxmlformats.org/officeDocument/2006/relationships/tags" Target="../tags/tag1100.xml"/><Relationship Id="rId15" Type="http://schemas.openxmlformats.org/officeDocument/2006/relationships/tags" Target="../tags/tag1110.xml"/><Relationship Id="rId23" Type="http://schemas.openxmlformats.org/officeDocument/2006/relationships/tags" Target="../tags/tag1118.xml"/><Relationship Id="rId28" Type="http://schemas.openxmlformats.org/officeDocument/2006/relationships/tags" Target="../tags/tag1123.xml"/><Relationship Id="rId36" Type="http://schemas.openxmlformats.org/officeDocument/2006/relationships/image" Target="../media/image79.emf"/><Relationship Id="rId10" Type="http://schemas.openxmlformats.org/officeDocument/2006/relationships/tags" Target="../tags/tag1105.xml"/><Relationship Id="rId19" Type="http://schemas.openxmlformats.org/officeDocument/2006/relationships/tags" Target="../tags/tag1114.xml"/><Relationship Id="rId31" Type="http://schemas.openxmlformats.org/officeDocument/2006/relationships/image" Target="../media/image6.emf"/><Relationship Id="rId4" Type="http://schemas.openxmlformats.org/officeDocument/2006/relationships/tags" Target="../tags/tag1099.xml"/><Relationship Id="rId9" Type="http://schemas.openxmlformats.org/officeDocument/2006/relationships/tags" Target="../tags/tag1104.xml"/><Relationship Id="rId14" Type="http://schemas.openxmlformats.org/officeDocument/2006/relationships/tags" Target="../tags/tag1109.xml"/><Relationship Id="rId22" Type="http://schemas.openxmlformats.org/officeDocument/2006/relationships/tags" Target="../tags/tag1117.xml"/><Relationship Id="rId27" Type="http://schemas.openxmlformats.org/officeDocument/2006/relationships/tags" Target="../tags/tag1122.xml"/><Relationship Id="rId30" Type="http://schemas.openxmlformats.org/officeDocument/2006/relationships/oleObject" Target="../embeddings/oleObject116.bin"/><Relationship Id="rId35" Type="http://schemas.openxmlformats.org/officeDocument/2006/relationships/oleObject" Target="../embeddings/oleObject118.bin"/></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tags" Target="../tags/tag1125.xml"/><Relationship Id="rId7" Type="http://schemas.openxmlformats.org/officeDocument/2006/relationships/image" Target="../media/image75.gif"/><Relationship Id="rId2" Type="http://schemas.openxmlformats.org/officeDocument/2006/relationships/tags" Target="../tags/tag1124.xml"/><Relationship Id="rId1" Type="http://schemas.openxmlformats.org/officeDocument/2006/relationships/vmlDrawing" Target="../drawings/vmlDrawing64.vml"/><Relationship Id="rId6" Type="http://schemas.openxmlformats.org/officeDocument/2006/relationships/image" Target="../media/image6.emf"/><Relationship Id="rId5" Type="http://schemas.openxmlformats.org/officeDocument/2006/relationships/oleObject" Target="../embeddings/oleObject119.bin"/><Relationship Id="rId4"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hyperlink" Target="http://ec.europa.eu/eurostat/data/database" TargetMode="Externa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8" Type="http://schemas.openxmlformats.org/officeDocument/2006/relationships/tags" Target="../tags/tag1132.xml"/><Relationship Id="rId13" Type="http://schemas.openxmlformats.org/officeDocument/2006/relationships/tags" Target="../tags/tag1137.xml"/><Relationship Id="rId18" Type="http://schemas.openxmlformats.org/officeDocument/2006/relationships/slideLayout" Target="../slideLayouts/slideLayout10.xml"/><Relationship Id="rId26" Type="http://schemas.openxmlformats.org/officeDocument/2006/relationships/slide" Target="slide43.xml"/><Relationship Id="rId3" Type="http://schemas.openxmlformats.org/officeDocument/2006/relationships/tags" Target="../tags/tag1127.xml"/><Relationship Id="rId21" Type="http://schemas.openxmlformats.org/officeDocument/2006/relationships/slide" Target="slide3.xml"/><Relationship Id="rId7" Type="http://schemas.openxmlformats.org/officeDocument/2006/relationships/tags" Target="../tags/tag1131.xml"/><Relationship Id="rId12" Type="http://schemas.openxmlformats.org/officeDocument/2006/relationships/tags" Target="../tags/tag1136.xml"/><Relationship Id="rId17" Type="http://schemas.openxmlformats.org/officeDocument/2006/relationships/tags" Target="../tags/tag1141.xml"/><Relationship Id="rId25" Type="http://schemas.openxmlformats.org/officeDocument/2006/relationships/slide" Target="slide35.xml"/><Relationship Id="rId33" Type="http://schemas.openxmlformats.org/officeDocument/2006/relationships/slide" Target="slide111.xml"/><Relationship Id="rId2" Type="http://schemas.openxmlformats.org/officeDocument/2006/relationships/tags" Target="../tags/tag1126.xml"/><Relationship Id="rId16" Type="http://schemas.openxmlformats.org/officeDocument/2006/relationships/tags" Target="../tags/tag1140.xml"/><Relationship Id="rId20" Type="http://schemas.openxmlformats.org/officeDocument/2006/relationships/image" Target="../media/image1.emf"/><Relationship Id="rId29" Type="http://schemas.openxmlformats.org/officeDocument/2006/relationships/slide" Target="slide67.xml"/><Relationship Id="rId1" Type="http://schemas.openxmlformats.org/officeDocument/2006/relationships/vmlDrawing" Target="../drawings/vmlDrawing65.vml"/><Relationship Id="rId6" Type="http://schemas.openxmlformats.org/officeDocument/2006/relationships/tags" Target="../tags/tag1130.xml"/><Relationship Id="rId11" Type="http://schemas.openxmlformats.org/officeDocument/2006/relationships/tags" Target="../tags/tag1135.xml"/><Relationship Id="rId24" Type="http://schemas.openxmlformats.org/officeDocument/2006/relationships/slide" Target="slide27.xml"/><Relationship Id="rId32" Type="http://schemas.openxmlformats.org/officeDocument/2006/relationships/slide" Target="slide103.xml"/><Relationship Id="rId5" Type="http://schemas.openxmlformats.org/officeDocument/2006/relationships/tags" Target="../tags/tag1129.xml"/><Relationship Id="rId15" Type="http://schemas.openxmlformats.org/officeDocument/2006/relationships/tags" Target="../tags/tag1139.xml"/><Relationship Id="rId23" Type="http://schemas.openxmlformats.org/officeDocument/2006/relationships/slide" Target="slide19.xml"/><Relationship Id="rId28" Type="http://schemas.openxmlformats.org/officeDocument/2006/relationships/slide" Target="slide59.xml"/><Relationship Id="rId10" Type="http://schemas.openxmlformats.org/officeDocument/2006/relationships/tags" Target="../tags/tag1134.xml"/><Relationship Id="rId19" Type="http://schemas.openxmlformats.org/officeDocument/2006/relationships/oleObject" Target="../embeddings/oleObject120.bin"/><Relationship Id="rId31" Type="http://schemas.openxmlformats.org/officeDocument/2006/relationships/slide" Target="slide86.xml"/><Relationship Id="rId4" Type="http://schemas.openxmlformats.org/officeDocument/2006/relationships/tags" Target="../tags/tag1128.xml"/><Relationship Id="rId9" Type="http://schemas.openxmlformats.org/officeDocument/2006/relationships/tags" Target="../tags/tag1133.xml"/><Relationship Id="rId14" Type="http://schemas.openxmlformats.org/officeDocument/2006/relationships/tags" Target="../tags/tag1138.xml"/><Relationship Id="rId22" Type="http://schemas.openxmlformats.org/officeDocument/2006/relationships/slide" Target="slide11.xml"/><Relationship Id="rId27" Type="http://schemas.openxmlformats.org/officeDocument/2006/relationships/slide" Target="slide51.xml"/><Relationship Id="rId30" Type="http://schemas.openxmlformats.org/officeDocument/2006/relationships/slide" Target="slide75.xml"/></Relationships>
</file>

<file path=ppt/slides/_rels/slide96.xml.rels><?xml version="1.0" encoding="UTF-8" standalone="yes"?>
<Relationships xmlns="http://schemas.openxmlformats.org/package/2006/relationships"><Relationship Id="rId8" Type="http://schemas.openxmlformats.org/officeDocument/2006/relationships/tags" Target="../tags/tag1148.xml"/><Relationship Id="rId13" Type="http://schemas.openxmlformats.org/officeDocument/2006/relationships/tags" Target="../tags/tag1153.xml"/><Relationship Id="rId18" Type="http://schemas.openxmlformats.org/officeDocument/2006/relationships/tags" Target="../tags/tag1158.xml"/><Relationship Id="rId26" Type="http://schemas.openxmlformats.org/officeDocument/2006/relationships/tags" Target="../tags/tag1166.xml"/><Relationship Id="rId3" Type="http://schemas.openxmlformats.org/officeDocument/2006/relationships/tags" Target="../tags/tag1143.xml"/><Relationship Id="rId21" Type="http://schemas.openxmlformats.org/officeDocument/2006/relationships/tags" Target="../tags/tag1161.xml"/><Relationship Id="rId34" Type="http://schemas.openxmlformats.org/officeDocument/2006/relationships/image" Target="../media/image81.png"/><Relationship Id="rId7" Type="http://schemas.openxmlformats.org/officeDocument/2006/relationships/tags" Target="../tags/tag1147.xml"/><Relationship Id="rId12" Type="http://schemas.openxmlformats.org/officeDocument/2006/relationships/tags" Target="../tags/tag1152.xml"/><Relationship Id="rId17" Type="http://schemas.openxmlformats.org/officeDocument/2006/relationships/tags" Target="../tags/tag1157.xml"/><Relationship Id="rId25" Type="http://schemas.openxmlformats.org/officeDocument/2006/relationships/tags" Target="../tags/tag1165.xml"/><Relationship Id="rId33" Type="http://schemas.openxmlformats.org/officeDocument/2006/relationships/image" Target="../media/image80.emf"/><Relationship Id="rId2" Type="http://schemas.openxmlformats.org/officeDocument/2006/relationships/tags" Target="../tags/tag1142.xml"/><Relationship Id="rId16" Type="http://schemas.openxmlformats.org/officeDocument/2006/relationships/tags" Target="../tags/tag1156.xml"/><Relationship Id="rId20" Type="http://schemas.openxmlformats.org/officeDocument/2006/relationships/tags" Target="../tags/tag1160.xml"/><Relationship Id="rId29" Type="http://schemas.openxmlformats.org/officeDocument/2006/relationships/slideLayout" Target="../slideLayouts/slideLayout35.xml"/><Relationship Id="rId1" Type="http://schemas.openxmlformats.org/officeDocument/2006/relationships/vmlDrawing" Target="../drawings/vmlDrawing66.vml"/><Relationship Id="rId6" Type="http://schemas.openxmlformats.org/officeDocument/2006/relationships/tags" Target="../tags/tag1146.xml"/><Relationship Id="rId11" Type="http://schemas.openxmlformats.org/officeDocument/2006/relationships/tags" Target="../tags/tag1151.xml"/><Relationship Id="rId24" Type="http://schemas.openxmlformats.org/officeDocument/2006/relationships/tags" Target="../tags/tag1164.xml"/><Relationship Id="rId32" Type="http://schemas.openxmlformats.org/officeDocument/2006/relationships/oleObject" Target="../embeddings/oleObject122.bin"/><Relationship Id="rId5" Type="http://schemas.openxmlformats.org/officeDocument/2006/relationships/tags" Target="../tags/tag1145.xml"/><Relationship Id="rId15" Type="http://schemas.openxmlformats.org/officeDocument/2006/relationships/tags" Target="../tags/tag1155.xml"/><Relationship Id="rId23" Type="http://schemas.openxmlformats.org/officeDocument/2006/relationships/tags" Target="../tags/tag1163.xml"/><Relationship Id="rId28" Type="http://schemas.openxmlformats.org/officeDocument/2006/relationships/tags" Target="../tags/tag1168.xml"/><Relationship Id="rId10" Type="http://schemas.openxmlformats.org/officeDocument/2006/relationships/tags" Target="../tags/tag1150.xml"/><Relationship Id="rId19" Type="http://schemas.openxmlformats.org/officeDocument/2006/relationships/tags" Target="../tags/tag1159.xml"/><Relationship Id="rId31" Type="http://schemas.openxmlformats.org/officeDocument/2006/relationships/image" Target="../media/image6.emf"/><Relationship Id="rId4" Type="http://schemas.openxmlformats.org/officeDocument/2006/relationships/tags" Target="../tags/tag1144.xml"/><Relationship Id="rId9" Type="http://schemas.openxmlformats.org/officeDocument/2006/relationships/tags" Target="../tags/tag1149.xml"/><Relationship Id="rId14" Type="http://schemas.openxmlformats.org/officeDocument/2006/relationships/tags" Target="../tags/tag1154.xml"/><Relationship Id="rId22" Type="http://schemas.openxmlformats.org/officeDocument/2006/relationships/tags" Target="../tags/tag1162.xml"/><Relationship Id="rId27" Type="http://schemas.openxmlformats.org/officeDocument/2006/relationships/tags" Target="../tags/tag1167.xml"/><Relationship Id="rId30" Type="http://schemas.openxmlformats.org/officeDocument/2006/relationships/oleObject" Target="../embeddings/oleObject121.bin"/><Relationship Id="rId35" Type="http://schemas.openxmlformats.org/officeDocument/2006/relationships/chart" Target="../charts/chart12.xml"/></Relationships>
</file>

<file path=ppt/slides/_rels/slide97.xml.rels><?xml version="1.0" encoding="UTF-8" standalone="yes"?>
<Relationships xmlns="http://schemas.openxmlformats.org/package/2006/relationships"><Relationship Id="rId8" Type="http://schemas.openxmlformats.org/officeDocument/2006/relationships/tags" Target="../tags/tag1175.xml"/><Relationship Id="rId13" Type="http://schemas.openxmlformats.org/officeDocument/2006/relationships/tags" Target="../tags/tag1180.xml"/><Relationship Id="rId18" Type="http://schemas.openxmlformats.org/officeDocument/2006/relationships/tags" Target="../tags/tag1185.xml"/><Relationship Id="rId26" Type="http://schemas.openxmlformats.org/officeDocument/2006/relationships/tags" Target="../tags/tag1193.xml"/><Relationship Id="rId39" Type="http://schemas.openxmlformats.org/officeDocument/2006/relationships/oleObject" Target="../embeddings/oleObject124.bin"/><Relationship Id="rId3" Type="http://schemas.openxmlformats.org/officeDocument/2006/relationships/tags" Target="../tags/tag1170.xml"/><Relationship Id="rId21" Type="http://schemas.openxmlformats.org/officeDocument/2006/relationships/tags" Target="../tags/tag1188.xml"/><Relationship Id="rId34" Type="http://schemas.openxmlformats.org/officeDocument/2006/relationships/tags" Target="../tags/tag1201.xml"/><Relationship Id="rId42" Type="http://schemas.openxmlformats.org/officeDocument/2006/relationships/oleObject" Target="../embeddings/oleObject125.bin"/><Relationship Id="rId7" Type="http://schemas.openxmlformats.org/officeDocument/2006/relationships/tags" Target="../tags/tag1174.xml"/><Relationship Id="rId12" Type="http://schemas.openxmlformats.org/officeDocument/2006/relationships/tags" Target="../tags/tag1179.xml"/><Relationship Id="rId17" Type="http://schemas.openxmlformats.org/officeDocument/2006/relationships/tags" Target="../tags/tag1184.xml"/><Relationship Id="rId25" Type="http://schemas.openxmlformats.org/officeDocument/2006/relationships/tags" Target="../tags/tag1192.xml"/><Relationship Id="rId33" Type="http://schemas.openxmlformats.org/officeDocument/2006/relationships/tags" Target="../tags/tag1200.xml"/><Relationship Id="rId38" Type="http://schemas.openxmlformats.org/officeDocument/2006/relationships/image" Target="../media/image6.emf"/><Relationship Id="rId2" Type="http://schemas.openxmlformats.org/officeDocument/2006/relationships/tags" Target="../tags/tag1169.xml"/><Relationship Id="rId16" Type="http://schemas.openxmlformats.org/officeDocument/2006/relationships/tags" Target="../tags/tag1183.xml"/><Relationship Id="rId20" Type="http://schemas.openxmlformats.org/officeDocument/2006/relationships/tags" Target="../tags/tag1187.xml"/><Relationship Id="rId29" Type="http://schemas.openxmlformats.org/officeDocument/2006/relationships/tags" Target="../tags/tag1196.xml"/><Relationship Id="rId41" Type="http://schemas.openxmlformats.org/officeDocument/2006/relationships/image" Target="../media/image81.png"/><Relationship Id="rId1" Type="http://schemas.openxmlformats.org/officeDocument/2006/relationships/vmlDrawing" Target="../drawings/vmlDrawing67.vml"/><Relationship Id="rId6" Type="http://schemas.openxmlformats.org/officeDocument/2006/relationships/tags" Target="../tags/tag1173.xml"/><Relationship Id="rId11" Type="http://schemas.openxmlformats.org/officeDocument/2006/relationships/tags" Target="../tags/tag1178.xml"/><Relationship Id="rId24" Type="http://schemas.openxmlformats.org/officeDocument/2006/relationships/tags" Target="../tags/tag1191.xml"/><Relationship Id="rId32" Type="http://schemas.openxmlformats.org/officeDocument/2006/relationships/tags" Target="../tags/tag1199.xml"/><Relationship Id="rId37" Type="http://schemas.openxmlformats.org/officeDocument/2006/relationships/oleObject" Target="../embeddings/oleObject123.bin"/><Relationship Id="rId40" Type="http://schemas.openxmlformats.org/officeDocument/2006/relationships/image" Target="../media/image82.emf"/><Relationship Id="rId5" Type="http://schemas.openxmlformats.org/officeDocument/2006/relationships/tags" Target="../tags/tag1172.xml"/><Relationship Id="rId15" Type="http://schemas.openxmlformats.org/officeDocument/2006/relationships/tags" Target="../tags/tag1182.xml"/><Relationship Id="rId23" Type="http://schemas.openxmlformats.org/officeDocument/2006/relationships/tags" Target="../tags/tag1190.xml"/><Relationship Id="rId28" Type="http://schemas.openxmlformats.org/officeDocument/2006/relationships/tags" Target="../tags/tag1195.xml"/><Relationship Id="rId36" Type="http://schemas.openxmlformats.org/officeDocument/2006/relationships/slideLayout" Target="../slideLayouts/slideLayout35.xml"/><Relationship Id="rId10" Type="http://schemas.openxmlformats.org/officeDocument/2006/relationships/tags" Target="../tags/tag1177.xml"/><Relationship Id="rId19" Type="http://schemas.openxmlformats.org/officeDocument/2006/relationships/tags" Target="../tags/tag1186.xml"/><Relationship Id="rId31" Type="http://schemas.openxmlformats.org/officeDocument/2006/relationships/tags" Target="../tags/tag1198.xml"/><Relationship Id="rId4" Type="http://schemas.openxmlformats.org/officeDocument/2006/relationships/tags" Target="../tags/tag1171.xml"/><Relationship Id="rId9" Type="http://schemas.openxmlformats.org/officeDocument/2006/relationships/tags" Target="../tags/tag1176.xml"/><Relationship Id="rId14" Type="http://schemas.openxmlformats.org/officeDocument/2006/relationships/tags" Target="../tags/tag1181.xml"/><Relationship Id="rId22" Type="http://schemas.openxmlformats.org/officeDocument/2006/relationships/tags" Target="../tags/tag1189.xml"/><Relationship Id="rId27" Type="http://schemas.openxmlformats.org/officeDocument/2006/relationships/tags" Target="../tags/tag1194.xml"/><Relationship Id="rId30" Type="http://schemas.openxmlformats.org/officeDocument/2006/relationships/tags" Target="../tags/tag1197.xml"/><Relationship Id="rId35" Type="http://schemas.openxmlformats.org/officeDocument/2006/relationships/tags" Target="../tags/tag1202.xml"/><Relationship Id="rId43" Type="http://schemas.openxmlformats.org/officeDocument/2006/relationships/image" Target="../media/image83.emf"/></Relationships>
</file>

<file path=ppt/slides/_rels/slide98.xml.rels><?xml version="1.0" encoding="UTF-8" standalone="yes"?>
<Relationships xmlns="http://schemas.openxmlformats.org/package/2006/relationships"><Relationship Id="rId8" Type="http://schemas.openxmlformats.org/officeDocument/2006/relationships/tags" Target="../tags/tag1209.xml"/><Relationship Id="rId13" Type="http://schemas.openxmlformats.org/officeDocument/2006/relationships/tags" Target="../tags/tag1214.xml"/><Relationship Id="rId18" Type="http://schemas.openxmlformats.org/officeDocument/2006/relationships/tags" Target="../tags/tag1219.xml"/><Relationship Id="rId26" Type="http://schemas.openxmlformats.org/officeDocument/2006/relationships/tags" Target="../tags/tag1227.xml"/><Relationship Id="rId3" Type="http://schemas.openxmlformats.org/officeDocument/2006/relationships/tags" Target="../tags/tag1204.xml"/><Relationship Id="rId21" Type="http://schemas.openxmlformats.org/officeDocument/2006/relationships/tags" Target="../tags/tag1222.xml"/><Relationship Id="rId34" Type="http://schemas.openxmlformats.org/officeDocument/2006/relationships/image" Target="../media/image81.png"/><Relationship Id="rId7" Type="http://schemas.openxmlformats.org/officeDocument/2006/relationships/tags" Target="../tags/tag1208.xml"/><Relationship Id="rId12" Type="http://schemas.openxmlformats.org/officeDocument/2006/relationships/tags" Target="../tags/tag1213.xml"/><Relationship Id="rId17" Type="http://schemas.openxmlformats.org/officeDocument/2006/relationships/tags" Target="../tags/tag1218.xml"/><Relationship Id="rId25" Type="http://schemas.openxmlformats.org/officeDocument/2006/relationships/tags" Target="../tags/tag1226.xml"/><Relationship Id="rId33" Type="http://schemas.openxmlformats.org/officeDocument/2006/relationships/image" Target="../media/image84.emf"/><Relationship Id="rId2" Type="http://schemas.openxmlformats.org/officeDocument/2006/relationships/tags" Target="../tags/tag1203.xml"/><Relationship Id="rId16" Type="http://schemas.openxmlformats.org/officeDocument/2006/relationships/tags" Target="../tags/tag1217.xml"/><Relationship Id="rId20" Type="http://schemas.openxmlformats.org/officeDocument/2006/relationships/tags" Target="../tags/tag1221.xml"/><Relationship Id="rId29" Type="http://schemas.openxmlformats.org/officeDocument/2006/relationships/slideLayout" Target="../slideLayouts/slideLayout35.xml"/><Relationship Id="rId1" Type="http://schemas.openxmlformats.org/officeDocument/2006/relationships/vmlDrawing" Target="../drawings/vmlDrawing68.vml"/><Relationship Id="rId6" Type="http://schemas.openxmlformats.org/officeDocument/2006/relationships/tags" Target="../tags/tag1207.xml"/><Relationship Id="rId11" Type="http://schemas.openxmlformats.org/officeDocument/2006/relationships/tags" Target="../tags/tag1212.xml"/><Relationship Id="rId24" Type="http://schemas.openxmlformats.org/officeDocument/2006/relationships/tags" Target="../tags/tag1225.xml"/><Relationship Id="rId32" Type="http://schemas.openxmlformats.org/officeDocument/2006/relationships/oleObject" Target="../embeddings/oleObject127.bin"/><Relationship Id="rId5" Type="http://schemas.openxmlformats.org/officeDocument/2006/relationships/tags" Target="../tags/tag1206.xml"/><Relationship Id="rId15" Type="http://schemas.openxmlformats.org/officeDocument/2006/relationships/tags" Target="../tags/tag1216.xml"/><Relationship Id="rId23" Type="http://schemas.openxmlformats.org/officeDocument/2006/relationships/tags" Target="../tags/tag1224.xml"/><Relationship Id="rId28" Type="http://schemas.openxmlformats.org/officeDocument/2006/relationships/tags" Target="../tags/tag1229.xml"/><Relationship Id="rId36" Type="http://schemas.openxmlformats.org/officeDocument/2006/relationships/image" Target="../media/image85.emf"/><Relationship Id="rId10" Type="http://schemas.openxmlformats.org/officeDocument/2006/relationships/tags" Target="../tags/tag1211.xml"/><Relationship Id="rId19" Type="http://schemas.openxmlformats.org/officeDocument/2006/relationships/tags" Target="../tags/tag1220.xml"/><Relationship Id="rId31" Type="http://schemas.openxmlformats.org/officeDocument/2006/relationships/image" Target="../media/image6.emf"/><Relationship Id="rId4" Type="http://schemas.openxmlformats.org/officeDocument/2006/relationships/tags" Target="../tags/tag1205.xml"/><Relationship Id="rId9" Type="http://schemas.openxmlformats.org/officeDocument/2006/relationships/tags" Target="../tags/tag1210.xml"/><Relationship Id="rId14" Type="http://schemas.openxmlformats.org/officeDocument/2006/relationships/tags" Target="../tags/tag1215.xml"/><Relationship Id="rId22" Type="http://schemas.openxmlformats.org/officeDocument/2006/relationships/tags" Target="../tags/tag1223.xml"/><Relationship Id="rId27" Type="http://schemas.openxmlformats.org/officeDocument/2006/relationships/tags" Target="../tags/tag1228.xml"/><Relationship Id="rId30" Type="http://schemas.openxmlformats.org/officeDocument/2006/relationships/oleObject" Target="../embeddings/oleObject126.bin"/><Relationship Id="rId35" Type="http://schemas.openxmlformats.org/officeDocument/2006/relationships/oleObject" Target="../embeddings/oleObject128.bin"/></Relationships>
</file>

<file path=ppt/slides/_rels/slide99.xml.rels><?xml version="1.0" encoding="UTF-8" standalone="yes"?>
<Relationships xmlns="http://schemas.openxmlformats.org/package/2006/relationships"><Relationship Id="rId3" Type="http://schemas.openxmlformats.org/officeDocument/2006/relationships/tags" Target="../tags/tag1231.xml"/><Relationship Id="rId7" Type="http://schemas.openxmlformats.org/officeDocument/2006/relationships/image" Target="../media/image81.png"/><Relationship Id="rId2" Type="http://schemas.openxmlformats.org/officeDocument/2006/relationships/tags" Target="../tags/tag1230.xml"/><Relationship Id="rId1" Type="http://schemas.openxmlformats.org/officeDocument/2006/relationships/vmlDrawing" Target="../drawings/vmlDrawing69.vml"/><Relationship Id="rId6" Type="http://schemas.openxmlformats.org/officeDocument/2006/relationships/image" Target="../media/image6.emf"/><Relationship Id="rId5" Type="http://schemas.openxmlformats.org/officeDocument/2006/relationships/oleObject" Target="../embeddings/oleObject129.bin"/><Relationship Id="rId4"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Status and prospects of co-processing of waste in EU cement plants</a:t>
            </a:r>
          </a:p>
        </p:txBody>
      </p:sp>
      <p:sp>
        <p:nvSpPr>
          <p:cNvPr id="3" name="Subtitle 2"/>
          <p:cNvSpPr>
            <a:spLocks noGrp="1"/>
          </p:cNvSpPr>
          <p:nvPr>
            <p:ph type="subTitle" idx="1"/>
          </p:nvPr>
        </p:nvSpPr>
        <p:spPr>
          <a:xfrm>
            <a:off x="3057525" y="5309419"/>
            <a:ext cx="5067300" cy="578619"/>
          </a:xfrm>
        </p:spPr>
        <p:txBody>
          <a:bodyPr/>
          <a:lstStyle/>
          <a:p>
            <a:r>
              <a:rPr lang="en-US" dirty="0"/>
              <a:t>CASE STUDIES</a:t>
            </a:r>
          </a:p>
        </p:txBody>
      </p:sp>
      <p:sp>
        <p:nvSpPr>
          <p:cNvPr id="5" name="Date Placeholder 4"/>
          <p:cNvSpPr>
            <a:spLocks noGrp="1"/>
          </p:cNvSpPr>
          <p:nvPr>
            <p:ph type="dt" sz="quarter" idx="2"/>
          </p:nvPr>
        </p:nvSpPr>
        <p:spPr>
          <a:xfrm>
            <a:off x="3057525" y="5923503"/>
            <a:ext cx="5057775" cy="303212"/>
          </a:xfrm>
        </p:spPr>
        <p:txBody>
          <a:bodyPr/>
          <a:lstStyle/>
          <a:p>
            <a:r>
              <a:rPr lang="en-US"/>
              <a:t>May 2017</a:t>
            </a:r>
            <a:endParaRPr lang="en-GB" noProof="0" dirty="0"/>
          </a:p>
        </p:txBody>
      </p:sp>
      <p:sp>
        <p:nvSpPr>
          <p:cNvPr id="4" name="Footer Placeholder 3"/>
          <p:cNvSpPr>
            <a:spLocks noGrp="1"/>
          </p:cNvSpPr>
          <p:nvPr>
            <p:ph type="ftr" sz="quarter" idx="3"/>
          </p:nvPr>
        </p:nvSpPr>
        <p:spPr/>
        <p:txBody>
          <a:bodyPr/>
          <a:lstStyle/>
          <a:p>
            <a:r>
              <a:rPr lang="nl-NL" noProof="0" dirty="0"/>
              <a:t>Jeroen de Beer, Jan Cihlar and Igor Hensing</a:t>
            </a:r>
            <a:endParaRPr lang="en-GB" noProof="0" dirty="0"/>
          </a:p>
        </p:txBody>
      </p:sp>
    </p:spTree>
    <p:extLst>
      <p:ext uri="{BB962C8B-B14F-4D97-AF65-F5344CB8AC3E}">
        <p14:creationId xmlns:p14="http://schemas.microsoft.com/office/powerpoint/2010/main" val="70449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GNR (Getting the Numbers Right) at http://www.wbcsdcement.org/GNR-2014/index.html </a:t>
            </a:r>
          </a:p>
          <a:p>
            <a:r>
              <a:rPr lang="en-US" sz="1200" dirty="0"/>
              <a:t>Data for the waste management were obtained from Eurostat at http://ec.europa.eu/eurostat/data/database</a:t>
            </a:r>
          </a:p>
          <a:p>
            <a:pPr marL="0" indent="-180000">
              <a:lnSpc>
                <a:spcPct val="100000"/>
              </a:lnSpc>
              <a:buNone/>
            </a:pPr>
            <a:endParaRPr lang="en-US" sz="1200" dirty="0"/>
          </a:p>
          <a:p>
            <a:pPr marL="0" indent="-180000">
              <a:lnSpc>
                <a:spcPct val="100000"/>
              </a:lnSpc>
              <a:buNone/>
            </a:pPr>
            <a:r>
              <a:rPr lang="en-US" sz="1200" dirty="0"/>
              <a:t>1] ‘</a:t>
            </a:r>
            <a:r>
              <a:rPr lang="en-US" sz="1200" dirty="0" err="1"/>
              <a:t>Jaarverslag</a:t>
            </a:r>
            <a:r>
              <a:rPr lang="en-US" sz="1200" dirty="0"/>
              <a:t> van de </a:t>
            </a:r>
            <a:r>
              <a:rPr lang="en-US" sz="1200" dirty="0" err="1"/>
              <a:t>Belgische</a:t>
            </a:r>
            <a:r>
              <a:rPr lang="en-US" sz="1200" dirty="0"/>
              <a:t> </a:t>
            </a:r>
            <a:r>
              <a:rPr lang="en-US" sz="1200" dirty="0" err="1"/>
              <a:t>Cementnijverheid</a:t>
            </a:r>
            <a:r>
              <a:rPr lang="en-US" sz="1200" dirty="0"/>
              <a:t> 2014’, FEBELCEM</a:t>
            </a:r>
          </a:p>
          <a:p>
            <a:pPr marL="0" indent="-180000">
              <a:lnSpc>
                <a:spcPct val="100000"/>
              </a:lnSpc>
              <a:buNone/>
            </a:pPr>
            <a:r>
              <a:rPr lang="en-US" sz="1200" dirty="0"/>
              <a:t>[2]  Interview with </a:t>
            </a:r>
            <a:r>
              <a:rPr lang="en-US" sz="1200" dirty="0" err="1"/>
              <a:t>Sébastian</a:t>
            </a:r>
            <a:r>
              <a:rPr lang="en-US" sz="1200" dirty="0"/>
              <a:t> </a:t>
            </a:r>
            <a:r>
              <a:rPr lang="en-US" sz="1200" dirty="0" err="1"/>
              <a:t>Loiseau</a:t>
            </a:r>
            <a:r>
              <a:rPr lang="en-US" sz="1200" dirty="0"/>
              <a:t>, </a:t>
            </a:r>
            <a:r>
              <a:rPr lang="en-US" sz="1200" dirty="0" err="1"/>
              <a:t>Responsable</a:t>
            </a:r>
            <a:r>
              <a:rPr lang="en-US" sz="1200" dirty="0"/>
              <a:t> </a:t>
            </a:r>
            <a:r>
              <a:rPr lang="en-US" sz="1200" dirty="0" err="1"/>
              <a:t>Environnement</a:t>
            </a:r>
            <a:r>
              <a:rPr lang="en-US" sz="1200" dirty="0"/>
              <a:t>, FEBELCEM</a:t>
            </a:r>
          </a:p>
          <a:p>
            <a:pPr marL="0" indent="-180000">
              <a:lnSpc>
                <a:spcPct val="100000"/>
              </a:lnSpc>
              <a:buNone/>
            </a:pPr>
            <a:r>
              <a:rPr lang="en-US" sz="1200" dirty="0"/>
              <a:t>[3]   </a:t>
            </a:r>
            <a:r>
              <a:rPr lang="en-US" sz="1200" dirty="0">
                <a:hlinkClick r:id="rId2"/>
              </a:rPr>
              <a:t>http://www.geocycle.com/</a:t>
            </a:r>
            <a:endParaRPr lang="en-US" sz="1200" dirty="0"/>
          </a:p>
          <a:p>
            <a:pPr marL="0" indent="-180000">
              <a:lnSpc>
                <a:spcPct val="100000"/>
              </a:lnSpc>
              <a:buNone/>
            </a:pPr>
            <a:r>
              <a:rPr lang="en-US" sz="1200" dirty="0"/>
              <a:t>[4]   http://www.recyfuel.be/ </a:t>
            </a:r>
          </a:p>
          <a:p>
            <a:pPr marL="0" indent="-180000">
              <a:lnSpc>
                <a:spcPct val="100000"/>
              </a:lnSpc>
              <a:buNone/>
            </a:pPr>
            <a:r>
              <a:rPr lang="en-US" sz="1200" dirty="0"/>
              <a:t>[5]  EC “Assessment of separate collection schemes in the 28 capitals of the EU” - 070201/ENV/2014/691401/SFRA/A2, National factsheet on separate collection</a:t>
            </a:r>
          </a:p>
          <a:p>
            <a:pPr marL="0" indent="-180000">
              <a:lnSpc>
                <a:spcPct val="100000"/>
              </a:lnSpc>
              <a:buNone/>
            </a:pPr>
            <a:r>
              <a:rPr lang="en-US" sz="1200" dirty="0"/>
              <a:t>[6] Three relevant decrees under Walloon law:</a:t>
            </a:r>
          </a:p>
          <a:p>
            <a:pPr marL="0" indent="-180000">
              <a:lnSpc>
                <a:spcPct val="100000"/>
              </a:lnSpc>
              <a:buNone/>
            </a:pPr>
            <a:r>
              <a:rPr lang="en-US" sz="1200" dirty="0"/>
              <a:t>http://environnement.wallonie.be/legis/dechets/degen019.html</a:t>
            </a:r>
          </a:p>
          <a:p>
            <a:pPr marL="0" indent="-180000">
              <a:lnSpc>
                <a:spcPct val="100000"/>
              </a:lnSpc>
              <a:buNone/>
            </a:pPr>
            <a:r>
              <a:rPr lang="en-US" sz="1200" dirty="0"/>
              <a:t>http://environnement.wallonie.be/legis/pe/pesect065.html</a:t>
            </a:r>
          </a:p>
          <a:p>
            <a:pPr marL="0" indent="-180000">
              <a:lnSpc>
                <a:spcPct val="100000"/>
              </a:lnSpc>
              <a:buNone/>
            </a:pPr>
            <a:r>
              <a:rPr lang="en-US" sz="1200" dirty="0"/>
              <a:t>http://environnement.wallonie.be/legis/dechets/degen024.html </a:t>
            </a:r>
          </a:p>
          <a:p>
            <a:pPr marL="0" indent="-180000">
              <a:lnSpc>
                <a:spcPct val="100000"/>
              </a:lnSpc>
              <a:buNone/>
            </a:pPr>
            <a:r>
              <a:rPr lang="en-US" sz="1200" dirty="0"/>
              <a:t>[7]  ‘</a:t>
            </a:r>
            <a:r>
              <a:rPr lang="en-US" sz="1200" dirty="0" err="1"/>
              <a:t>Branche</a:t>
            </a:r>
            <a:r>
              <a:rPr lang="en-US" sz="1200" dirty="0"/>
              <a:t> </a:t>
            </a:r>
            <a:r>
              <a:rPr lang="en-US" sz="1200" dirty="0" err="1"/>
              <a:t>kompakt</a:t>
            </a:r>
            <a:r>
              <a:rPr lang="en-US" sz="1200" dirty="0"/>
              <a:t>: </a:t>
            </a:r>
            <a:r>
              <a:rPr lang="en-US" sz="1200" dirty="0" err="1"/>
              <a:t>Belgien</a:t>
            </a:r>
            <a:r>
              <a:rPr lang="en-US" sz="1200" dirty="0"/>
              <a:t> will </a:t>
            </a:r>
            <a:r>
              <a:rPr lang="en-US" sz="1200" dirty="0" err="1"/>
              <a:t>zum</a:t>
            </a:r>
            <a:r>
              <a:rPr lang="en-US" sz="1200" dirty="0"/>
              <a:t> </a:t>
            </a:r>
            <a:r>
              <a:rPr lang="en-US" sz="1200" dirty="0" err="1"/>
              <a:t>internationalen</a:t>
            </a:r>
            <a:r>
              <a:rPr lang="en-US" sz="1200" dirty="0"/>
              <a:t> Recycling-Hub </a:t>
            </a:r>
            <a:r>
              <a:rPr lang="en-US" sz="1200" dirty="0" err="1"/>
              <a:t>avancieren</a:t>
            </a:r>
            <a:r>
              <a:rPr lang="en-US" sz="1200" dirty="0"/>
              <a:t>‘; Germany Trade &amp; Invest, </a:t>
            </a:r>
            <a:r>
              <a:rPr lang="en-US" sz="1200" dirty="0" err="1"/>
              <a:t>Torsten</a:t>
            </a:r>
            <a:r>
              <a:rPr lang="en-US" sz="1200" dirty="0"/>
              <a:t> </a:t>
            </a:r>
            <a:r>
              <a:rPr lang="en-US" sz="1200" dirty="0" err="1"/>
              <a:t>Pauly</a:t>
            </a:r>
            <a:r>
              <a:rPr lang="en-US" sz="1200" dirty="0"/>
              <a:t> , </a:t>
            </a:r>
            <a:r>
              <a:rPr lang="en-US" sz="1200" dirty="0" err="1"/>
              <a:t>april</a:t>
            </a:r>
            <a:r>
              <a:rPr lang="en-US" sz="1200" dirty="0"/>
              <a:t> 2016</a:t>
            </a:r>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10</a:t>
            </a:fld>
            <a:endParaRPr lang="en-GB" noProof="0" dirty="0"/>
          </a:p>
        </p:txBody>
      </p:sp>
      <p:pic>
        <p:nvPicPr>
          <p:cNvPr id="10" name="Picture 94" descr="Belgien Flag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723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100</a:t>
            </a:fld>
            <a:endParaRPr lang="en-GB" noProof="0" dirty="0"/>
          </a:p>
        </p:txBody>
      </p:sp>
      <p:pic>
        <p:nvPicPr>
          <p:cNvPr id="8" name="Picture 2" descr="Afbeeldingsresultaat voor spain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870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101</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2" descr="Afbeeldingsresultaat voor spain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56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disclaimer</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endParaRPr lang="en-US" sz="1200" dirty="0"/>
          </a:p>
          <a:p>
            <a:r>
              <a:rPr lang="en-US" sz="1200" dirty="0"/>
              <a:t>Data for the cement sector were obtained from Spanish cement sector (Oficemen) at https://www.oficemen.com/reportajePag.asp?id_rep=248 </a:t>
            </a:r>
          </a:p>
          <a:p>
            <a:r>
              <a:rPr lang="en-US" sz="1200" dirty="0"/>
              <a:t>Data for the waste management were obtained from Eurostat at http://ec.europa.eu/eurostat/data/database</a:t>
            </a:r>
          </a:p>
          <a:p>
            <a:pPr marL="0" indent="-180000">
              <a:lnSpc>
                <a:spcPct val="100000"/>
              </a:lnSpc>
              <a:buNone/>
            </a:pPr>
            <a:r>
              <a:rPr lang="en-US" sz="1200" dirty="0"/>
              <a:t>[1] Oficemen, </a:t>
            </a:r>
            <a:r>
              <a:rPr lang="en-US" sz="1200" dirty="0" err="1"/>
              <a:t>Anuario</a:t>
            </a:r>
            <a:r>
              <a:rPr lang="en-US" sz="1200" dirty="0"/>
              <a:t> del sector </a:t>
            </a:r>
            <a:r>
              <a:rPr lang="en-US" sz="1200" dirty="0" err="1"/>
              <a:t>cementero</a:t>
            </a:r>
            <a:r>
              <a:rPr lang="en-US" sz="1200" dirty="0"/>
              <a:t> </a:t>
            </a:r>
            <a:r>
              <a:rPr lang="en-US" sz="1200" dirty="0" err="1"/>
              <a:t>español</a:t>
            </a:r>
            <a:r>
              <a:rPr lang="en-US" sz="1200" dirty="0"/>
              <a:t>, 2015</a:t>
            </a:r>
          </a:p>
          <a:p>
            <a:pPr marL="0" indent="-180000">
              <a:lnSpc>
                <a:spcPct val="100000"/>
              </a:lnSpc>
              <a:buNone/>
            </a:pPr>
            <a:r>
              <a:rPr lang="en-US" sz="1200" dirty="0"/>
              <a:t>[2] Interview with Dimas </a:t>
            </a:r>
            <a:r>
              <a:rPr lang="en-US" sz="1200" dirty="0" err="1"/>
              <a:t>Vallina</a:t>
            </a:r>
            <a:r>
              <a:rPr lang="en-US" sz="1200"/>
              <a:t>, Managing </a:t>
            </a:r>
            <a:r>
              <a:rPr lang="en-US" sz="1200" dirty="0"/>
              <a:t>Director at CEMA and </a:t>
            </a:r>
            <a:r>
              <a:rPr lang="pt-BR" sz="1200" dirty="0"/>
              <a:t>Pedro Mora, Technical Director at OFICEMEN,</a:t>
            </a:r>
            <a:r>
              <a:rPr lang="en-US" sz="1200" dirty="0"/>
              <a:t> 17/Nov/2016</a:t>
            </a:r>
          </a:p>
          <a:p>
            <a:pPr marL="0" indent="-180000">
              <a:lnSpc>
                <a:spcPct val="100000"/>
              </a:lnSpc>
              <a:buNone/>
            </a:pPr>
            <a:r>
              <a:rPr lang="en-US" sz="1200" dirty="0"/>
              <a:t>[3] Judgment of the Court (Eighth Chamber) of 25 February 2016. European Commission v Kingdom of Spain. Case C-454/14. </a:t>
            </a:r>
          </a:p>
          <a:p>
            <a:pPr marL="0" indent="-180000">
              <a:lnSpc>
                <a:spcPct val="100000"/>
              </a:lnSpc>
              <a:buNone/>
            </a:pPr>
            <a:r>
              <a:rPr lang="en-US" sz="1200" dirty="0"/>
              <a:t>[4] Plan </a:t>
            </a:r>
            <a:r>
              <a:rPr lang="en-US" sz="1200" dirty="0" err="1"/>
              <a:t>estatal</a:t>
            </a:r>
            <a:r>
              <a:rPr lang="en-US" sz="1200" dirty="0"/>
              <a:t> </a:t>
            </a:r>
            <a:r>
              <a:rPr lang="en-US" sz="1200" dirty="0" err="1"/>
              <a:t>marco</a:t>
            </a:r>
            <a:r>
              <a:rPr lang="en-US" sz="1200" dirty="0"/>
              <a:t> de </a:t>
            </a:r>
            <a:r>
              <a:rPr lang="en-US" sz="1200" dirty="0" err="1"/>
              <a:t>gestión</a:t>
            </a:r>
            <a:r>
              <a:rPr lang="en-US" sz="1200" dirty="0"/>
              <a:t> de </a:t>
            </a:r>
            <a:r>
              <a:rPr lang="en-US" sz="1200" dirty="0" err="1"/>
              <a:t>residuos</a:t>
            </a:r>
            <a:r>
              <a:rPr lang="en-US" sz="1200" dirty="0"/>
              <a:t> (PEMAR) 2016-2022</a:t>
            </a:r>
          </a:p>
          <a:p>
            <a:pPr marL="0" indent="-180000">
              <a:lnSpc>
                <a:spcPct val="100000"/>
              </a:lnSpc>
              <a:buNone/>
            </a:pPr>
            <a:endParaRPr lang="en-US" sz="1200" dirty="0"/>
          </a:p>
          <a:p>
            <a:pPr marL="0" indent="-180000">
              <a:lnSpc>
                <a:spcPct val="100000"/>
              </a:lnSpc>
              <a:buNone/>
            </a:pPr>
            <a:r>
              <a:rPr lang="en-US" sz="1200" b="1" dirty="0">
                <a:solidFill>
                  <a:schemeClr val="accent1"/>
                </a:solidFill>
              </a:rPr>
              <a:t>Disclaimer:</a:t>
            </a:r>
          </a:p>
          <a:p>
            <a:pPr marL="0" indent="-180000">
              <a:lnSpc>
                <a:spcPct val="100000"/>
              </a:lnSpc>
              <a:buNone/>
            </a:pPr>
            <a:endParaRPr lang="en-US" sz="1200" dirty="0"/>
          </a:p>
          <a:p>
            <a:r>
              <a:rPr lang="en-GB" sz="1200" dirty="0"/>
              <a:t>The reporting on alternative fuels in Spain differs from GNR. There is an additional category called “partially biomass fuels”. This group includes the most commonly used alternative fuels in the Spanish cement sector. We include the figures from “partially biomass fuels” in the category “Waste Biomass” in our calculations.</a:t>
            </a:r>
          </a:p>
          <a:p>
            <a:pPr marL="292100" lvl="1" indent="-292100">
              <a:buFont typeface="Verdana" pitchFamily="34" charset="0"/>
              <a:buChar char="&gt;"/>
            </a:pPr>
            <a:r>
              <a:rPr lang="en-GB" sz="1200" dirty="0">
                <a:ea typeface="+mn-ea"/>
              </a:rPr>
              <a:t>“Alternative fossil fuels”: Waste oils; Solvents and varnishes; Other non biomass;  Plastics;  Hydrocarbon residues</a:t>
            </a:r>
          </a:p>
          <a:p>
            <a:pPr marL="292100" lvl="1" indent="-292100">
              <a:buFont typeface="Verdana" pitchFamily="34" charset="0"/>
              <a:buChar char="&gt;"/>
            </a:pPr>
            <a:r>
              <a:rPr lang="en-GB" sz="1200" dirty="0">
                <a:ea typeface="+mn-ea"/>
              </a:rPr>
              <a:t>“Biomass fuels”:  Dried sewage sludge; Wood and vegetable biomass; Paper, carton and cellulose; Animal meal and animal; other biomass</a:t>
            </a:r>
          </a:p>
          <a:p>
            <a:pPr marL="292100" lvl="1" indent="-292100">
              <a:buFont typeface="Verdana" pitchFamily="34" charset="0"/>
              <a:buChar char="&gt;"/>
            </a:pPr>
            <a:r>
              <a:rPr lang="en-GB" sz="1200" dirty="0">
                <a:ea typeface="+mn-ea"/>
              </a:rPr>
              <a:t>“Partially biomass fuels”: RDF, used tires,  impregnated saw dust,  wastes from paper industry, textile</a:t>
            </a:r>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102</a:t>
            </a:fld>
            <a:endParaRPr lang="en-GB" noProof="0" dirty="0"/>
          </a:p>
        </p:txBody>
      </p:sp>
      <p:pic>
        <p:nvPicPr>
          <p:cNvPr id="10" name="Picture 2" descr="Afbeeldingsresultaat voor spain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739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430751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993"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28" name="Rectangle 27">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29" name="Rectangle 28">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30" name="Rectangle 29">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31" name="Rectangle 30">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32" name="Rectangle 31">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33" name="Rectangle 32">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34" name="Rectangle 33">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35" name="Rectangle 34">
            <a:hlinkClick r:id="rId28"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36" name="Rectangle 35">
            <a:hlinkClick r:id="rId29"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37" name="Rectangle 36">
            <a:hlinkClick r:id="rId30"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38" name="Rectangle 37">
            <a:hlinkClick r:id="rId31"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39" name="Rectangle 38">
            <a:hlinkClick r:id="rId32"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40" name="Rectangle 39"/>
          <p:cNvSpPr>
            <a:spLocks noGrp="1" noChangeArrowheads="1"/>
          </p:cNvSpPr>
          <p:nvPr>
            <p:custDataLst>
              <p:tags r:id="rId16"/>
            </p:custDataLst>
          </p:nvPr>
        </p:nvSpPr>
        <p:spPr bwMode="gray">
          <a:xfrm>
            <a:off x="469900" y="5203825"/>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Sweden</a:t>
            </a:r>
            <a:endParaRPr lang="en-GB" sz="1400" dirty="0"/>
          </a:p>
        </p:txBody>
      </p:sp>
      <p:sp>
        <p:nvSpPr>
          <p:cNvPr id="41" name="Rectangle 40">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103</a:t>
            </a:fld>
            <a:endParaRPr lang="en-GB" noProof="0" dirty="0"/>
          </a:p>
        </p:txBody>
      </p:sp>
    </p:spTree>
    <p:extLst>
      <p:ext uri="{BB962C8B-B14F-4D97-AF65-F5344CB8AC3E}">
        <p14:creationId xmlns:p14="http://schemas.microsoft.com/office/powerpoint/2010/main" val="26038901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08" name="think-cell Slide" r:id="rId29" imgW="270" imgH="270" progId="TCLayout.ActiveDocument.1">
                  <p:embed/>
                </p:oleObj>
              </mc:Choice>
              <mc:Fallback>
                <p:oleObj name="think-cell Slide" r:id="rId29" imgW="270" imgH="270" progId="TCLayout.ActiveDocument.1">
                  <p:embed/>
                  <p:pic>
                    <p:nvPicPr>
                      <p:cNvPr id="31" name="Object 3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40361" cy="846138"/>
          </a:xfrm>
        </p:spPr>
        <p:txBody>
          <a:bodyPr/>
          <a:lstStyle/>
          <a:p>
            <a:r>
              <a:rPr lang="en-US" sz="1800" b="1" dirty="0"/>
              <a:t>Sweden Summary</a:t>
            </a:r>
            <a:br>
              <a:rPr lang="en-US" sz="1800" b="1" dirty="0"/>
            </a:br>
            <a:r>
              <a:rPr lang="en-US" sz="1400" dirty="0"/>
              <a:t>Well advanced waste industry providing strong competition for available waste-fuels to the developed cement sector</a:t>
            </a:r>
            <a:endParaRPr lang="en-GB" dirty="0"/>
          </a:p>
        </p:txBody>
      </p:sp>
      <p:sp>
        <p:nvSpPr>
          <p:cNvPr id="3" name="Content Placeholder 2"/>
          <p:cNvSpPr>
            <a:spLocks noGrp="1"/>
          </p:cNvSpPr>
          <p:nvPr>
            <p:ph sz="half" idx="1"/>
          </p:nvPr>
        </p:nvSpPr>
        <p:spPr>
          <a:xfrm>
            <a:off x="466724" y="1916074"/>
            <a:ext cx="4025900" cy="347168"/>
          </a:xfrm>
        </p:spPr>
        <p:txBody>
          <a:bodyPr/>
          <a:lstStyle/>
          <a:p>
            <a:pPr marL="0" indent="0">
              <a:buNone/>
            </a:pPr>
            <a:r>
              <a:rPr lang="en-US" sz="900" b="1" dirty="0"/>
              <a:t>BARRIERS </a:t>
            </a:r>
            <a:r>
              <a:rPr lang="en-US" sz="900" b="1" i="1" dirty="0"/>
              <a:t>Strong competition for available waste is limiting further development of co-processing in the cement sector.</a:t>
            </a:r>
            <a:endParaRPr lang="en-GB" sz="900" b="1" i="1" dirty="0"/>
          </a:p>
        </p:txBody>
      </p:sp>
      <p:sp>
        <p:nvSpPr>
          <p:cNvPr id="8" name="Content Placeholder 7"/>
          <p:cNvSpPr>
            <a:spLocks noGrp="1"/>
          </p:cNvSpPr>
          <p:nvPr>
            <p:ph sz="half" idx="2"/>
          </p:nvPr>
        </p:nvSpPr>
        <p:spPr>
          <a:xfrm>
            <a:off x="4645023" y="1916074"/>
            <a:ext cx="4027488" cy="2220913"/>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Pursue synergetic opportunities with the industrial sector and incinerators</a:t>
            </a:r>
          </a:p>
          <a:p>
            <a:pPr>
              <a:buFont typeface="Verdana" panose="020B0604030504040204" pitchFamily="34" charset="0"/>
              <a:buChar char="–"/>
            </a:pPr>
            <a:r>
              <a:rPr lang="en-US" sz="900" dirty="0">
                <a:latin typeface="+mj-lt"/>
              </a:rPr>
              <a:t>Incentivize pre-processing facilities to upgrade the quality of SRF/RDF</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Investigate the best utilization of waste streams from a societal perspective </a:t>
            </a:r>
          </a:p>
          <a:p>
            <a:pPr>
              <a:buFont typeface="Verdana" panose="020B0604030504040204" pitchFamily="34" charset="0"/>
              <a:buChar char="–"/>
            </a:pPr>
            <a:r>
              <a:rPr lang="en-US" sz="900" dirty="0">
                <a:latin typeface="+mj-lt"/>
              </a:rPr>
              <a:t>Explore the possibility of supporting heat generation in industries from forestry waste</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Improve the quality of domestically produced SRF/RDF </a:t>
            </a:r>
            <a:endParaRPr lang="en-US" sz="900" i="1" dirty="0">
              <a:latin typeface="+mj-lt"/>
            </a:endParaRPr>
          </a:p>
          <a:p>
            <a:endParaRPr lang="en-US" sz="900" i="1" dirty="0">
              <a:latin typeface="+mj-lt"/>
            </a:endParaRPr>
          </a:p>
          <a:p>
            <a:pPr marL="0" indent="0">
              <a:buNone/>
            </a:pPr>
            <a:endParaRPr lang="en-GB" sz="9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104</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Now that major investments in technology have been made, the co-processing rate is steadily increasing in Sweden. However, strong competition for waste and limited potential for synergies across industries might slow down further reduction of fossil fuels in the cement sector. </a:t>
            </a:r>
            <a:endParaRPr lang="en-GB" sz="900" b="0" kern="0" dirty="0"/>
          </a:p>
        </p:txBody>
      </p:sp>
      <p:sp>
        <p:nvSpPr>
          <p:cNvPr id="12" name="Content Placeholder 2"/>
          <p:cNvSpPr txBox="1">
            <a:spLocks/>
          </p:cNvSpPr>
          <p:nvPr/>
        </p:nvSpPr>
        <p:spPr bwMode="auto">
          <a:xfrm>
            <a:off x="466724" y="4531270"/>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60% co-processing rate, the sector could mitigate some 0.6 Mtonnes of CO2 annually, while avoiding the use of 0.2 Mtonnes of coal equivalent. </a:t>
            </a:r>
            <a:endParaRPr lang="en-GB" sz="900" i="1" kern="0" dirty="0"/>
          </a:p>
        </p:txBody>
      </p:sp>
      <p:sp>
        <p:nvSpPr>
          <p:cNvPr id="44" name="Content Placeholder 7"/>
          <p:cNvSpPr txBox="1">
            <a:spLocks/>
          </p:cNvSpPr>
          <p:nvPr/>
        </p:nvSpPr>
        <p:spPr bwMode="auto">
          <a:xfrm>
            <a:off x="4645023" y="4531270"/>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latin typeface="+mj-lt"/>
              </a:rPr>
              <a:t>SWEDEN AT A GLANCE</a:t>
            </a:r>
          </a:p>
          <a:p>
            <a:endParaRPr lang="en-US" sz="900" b="0" i="1" kern="0" dirty="0">
              <a:latin typeface="+mj-lt"/>
            </a:endParaRPr>
          </a:p>
          <a:p>
            <a:endParaRPr lang="en-US" sz="900" b="0" i="1" kern="0" dirty="0">
              <a:latin typeface="+mj-lt"/>
            </a:endParaRPr>
          </a:p>
          <a:p>
            <a:endParaRPr lang="en-US" sz="900" b="0" i="1" kern="0" dirty="0">
              <a:latin typeface="+mj-lt"/>
            </a:endParaRPr>
          </a:p>
          <a:p>
            <a:pPr marL="0" indent="0">
              <a:buFont typeface="Verdana" pitchFamily="34" charset="0"/>
              <a:buNone/>
            </a:pPr>
            <a:endParaRPr lang="en-GB" sz="900" b="0" kern="0" dirty="0">
              <a:latin typeface="+mj-lt"/>
            </a:endParaRPr>
          </a:p>
        </p:txBody>
      </p:sp>
      <p:graphicFrame>
        <p:nvGraphicFramePr>
          <p:cNvPr id="7" name="Object 6"/>
          <p:cNvGraphicFramePr>
            <a:graphicFrameLocks/>
          </p:cNvGraphicFramePr>
          <p:nvPr>
            <p:custDataLst>
              <p:tags r:id="rId4"/>
            </p:custDataLst>
            <p:extLst/>
          </p:nvPr>
        </p:nvGraphicFramePr>
        <p:xfrm>
          <a:off x="533400" y="5029201"/>
          <a:ext cx="3667301" cy="1009637"/>
        </p:xfrm>
        <a:graphic>
          <a:graphicData uri="http://schemas.openxmlformats.org/presentationml/2006/ole">
            <mc:AlternateContent xmlns:mc="http://schemas.openxmlformats.org/markup-compatibility/2006">
              <mc:Choice xmlns:v="urn:schemas-microsoft-com:vml" Requires="v">
                <p:oleObj spid="_x0000_s97309" name="Chart" r:id="rId31" imgW="3667041" imgH="1009673" progId="MSGraph.Chart.8">
                  <p:embed followColorScheme="full"/>
                </p:oleObj>
              </mc:Choice>
              <mc:Fallback>
                <p:oleObj name="Chart" r:id="rId31" imgW="3667041" imgH="1009673" progId="MSGraph.Chart.8">
                  <p:embed followColorScheme="full"/>
                  <p:pic>
                    <p:nvPicPr>
                      <p:cNvPr id="7" name="Object 6"/>
                      <p:cNvPicPr/>
                      <p:nvPr/>
                    </p:nvPicPr>
                    <p:blipFill>
                      <a:blip r:embed="rId32"/>
                      <a:stretch>
                        <a:fillRect/>
                      </a:stretch>
                    </p:blipFill>
                    <p:spPr>
                      <a:xfrm>
                        <a:off x="533400" y="5029201"/>
                        <a:ext cx="3667301" cy="1009637"/>
                      </a:xfrm>
                      <a:prstGeom prst="rect">
                        <a:avLst/>
                      </a:prstGeom>
                    </p:spPr>
                  </p:pic>
                </p:oleObj>
              </mc:Fallback>
            </mc:AlternateContent>
          </a:graphicData>
        </a:graphic>
      </p:graphicFrame>
      <p:sp>
        <p:nvSpPr>
          <p:cNvPr id="40" name="Rectangle 39"/>
          <p:cNvSpPr>
            <a:spLocks noGrp="1" noChangeArrowheads="1"/>
          </p:cNvSpPr>
          <p:nvPr>
            <p:custDataLst>
              <p:tags r:id="rId5"/>
            </p:custDataLst>
          </p:nvPr>
        </p:nvSpPr>
        <p:spPr bwMode="gray">
          <a:xfrm>
            <a:off x="449263" y="588327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BCA1D7B-8291-4D57-A33A-E39B22A06A2F}" type="datetime'''''''''''0''''''''.''''''0'''''''''''''''''''''''''">
              <a:rPr lang="en-GB" altLang="en-US" sz="800" b="0"/>
              <a:pPr/>
              <a:t>0.0</a:t>
            </a:fld>
            <a:endParaRPr lang="en-GB" sz="800" b="0" dirty="0">
              <a:sym typeface="+mn-lt"/>
            </a:endParaRPr>
          </a:p>
        </p:txBody>
      </p:sp>
      <p:sp>
        <p:nvSpPr>
          <p:cNvPr id="49" name="Rectangle 48"/>
          <p:cNvSpPr>
            <a:spLocks noGrp="1" noChangeArrowheads="1"/>
          </p:cNvSpPr>
          <p:nvPr>
            <p:custDataLst>
              <p:tags r:id="rId6"/>
            </p:custDataLst>
          </p:nvPr>
        </p:nvSpPr>
        <p:spPr bwMode="gray">
          <a:xfrm>
            <a:off x="449263" y="549275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ECB1788-C9FA-40FD-A52F-0ED22745A53B}" type="datetime'''''''''''0''''''''.''''''''''''''''''5'''''">
              <a:rPr lang="en-GB" altLang="en-US" sz="800" b="0">
                <a:sym typeface="+mn-lt"/>
              </a:rPr>
              <a:pPr marL="0" indent="0" algn="r">
                <a:lnSpc>
                  <a:spcPct val="100000"/>
                </a:lnSpc>
                <a:spcAft>
                  <a:spcPct val="0"/>
                </a:spcAft>
                <a:buNone/>
              </a:pPr>
              <a:t>0.5</a:t>
            </a:fld>
            <a:endParaRPr lang="en-GB" sz="800" b="0" dirty="0">
              <a:sym typeface="+mn-lt"/>
            </a:endParaRPr>
          </a:p>
        </p:txBody>
      </p:sp>
      <p:sp>
        <p:nvSpPr>
          <p:cNvPr id="42" name="Rectangle 41"/>
          <p:cNvSpPr>
            <a:spLocks noGrp="1" noChangeArrowheads="1"/>
          </p:cNvSpPr>
          <p:nvPr>
            <p:custDataLst>
              <p:tags r:id="rId7"/>
            </p:custDataLst>
          </p:nvPr>
        </p:nvSpPr>
        <p:spPr bwMode="gray">
          <a:xfrm>
            <a:off x="449263" y="509270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54D8C74-1BE5-4B4B-8B73-0E3B02C206D4}" type="datetime'''''''''''''''''''''1''''.''''''''''''''''''''''''''0'''''''''">
              <a:rPr lang="en-GB" altLang="en-US" sz="800" b="0"/>
              <a:pPr/>
              <a:t>1.0</a:t>
            </a:fld>
            <a:endParaRPr lang="en-GB" sz="800" b="0" dirty="0">
              <a:sym typeface="+mn-lt"/>
            </a:endParaRPr>
          </a:p>
        </p:txBody>
      </p:sp>
      <p:cxnSp>
        <p:nvCxnSpPr>
          <p:cNvPr id="16" name="Straight Connector 15"/>
          <p:cNvCxnSpPr>
            <a:cxnSpLocks/>
          </p:cNvCxnSpPr>
          <p:nvPr>
            <p:custDataLst>
              <p:tags r:id="rId8"/>
            </p:custDataLst>
          </p:nvPr>
        </p:nvCxnSpPr>
        <p:spPr bwMode="auto">
          <a:xfrm flipV="1">
            <a:off x="3667125" y="5676900"/>
            <a:ext cx="0" cy="1333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p:cNvCxnSpPr>
          <p:nvPr>
            <p:custDataLst>
              <p:tags r:id="rId9"/>
            </p:custDataLst>
          </p:nvPr>
        </p:nvCxnSpPr>
        <p:spPr bwMode="auto">
          <a:xfrm flipV="1">
            <a:off x="1114425" y="5314950"/>
            <a:ext cx="0" cy="2762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cxnSpLocks/>
          </p:cNvCxnSpPr>
          <p:nvPr>
            <p:custDataLst>
              <p:tags r:id="rId10"/>
            </p:custDataLst>
          </p:nvPr>
        </p:nvCxnSpPr>
        <p:spPr bwMode="auto">
          <a:xfrm flipV="1">
            <a:off x="1971675" y="5638800"/>
            <a:ext cx="0" cy="1333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p:cNvCxnSpPr>
          <p:nvPr>
            <p:custDataLst>
              <p:tags r:id="rId11"/>
            </p:custDataLst>
          </p:nvPr>
        </p:nvCxnSpPr>
        <p:spPr bwMode="auto">
          <a:xfrm flipV="1">
            <a:off x="2819400" y="5676900"/>
            <a:ext cx="0" cy="1143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a:spLocks noGrp="1" noChangeArrowheads="1"/>
          </p:cNvSpPr>
          <p:nvPr>
            <p:custDataLst>
              <p:tags r:id="rId12"/>
            </p:custDataLst>
          </p:nvPr>
        </p:nvSpPr>
        <p:spPr bwMode="auto">
          <a:xfrm>
            <a:off x="3273425" y="600233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a:t>WtE investment avoided (EUR bn)</a:t>
            </a:fld>
            <a:endParaRPr lang="en-GB" sz="700" b="0" dirty="0">
              <a:sym typeface="+mn-lt"/>
            </a:endParaRPr>
          </a:p>
        </p:txBody>
      </p:sp>
      <p:sp>
        <p:nvSpPr>
          <p:cNvPr id="67" name="Rectangle 66"/>
          <p:cNvSpPr>
            <a:spLocks noGrp="1" noChangeArrowheads="1"/>
          </p:cNvSpPr>
          <p:nvPr>
            <p:custDataLst>
              <p:tags r:id="rId13"/>
            </p:custDataLst>
          </p:nvPr>
        </p:nvSpPr>
        <p:spPr bwMode="gray">
          <a:xfrm>
            <a:off x="3695700" y="56499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909E17C-AC9A-41A4-8C17-9F77F44460E3}" type="datetime'''0''.''''''''''''''''''''''''''''2'">
              <a:rPr lang="en-GB" altLang="en-US" sz="700"/>
              <a:pPr/>
              <a:t>0.2</a:t>
            </a:fld>
            <a:endParaRPr lang="en-GB" sz="700" dirty="0">
              <a:sym typeface="+mn-lt"/>
            </a:endParaRPr>
          </a:p>
        </p:txBody>
      </p:sp>
      <p:sp>
        <p:nvSpPr>
          <p:cNvPr id="45" name="Rectangle 44"/>
          <p:cNvSpPr>
            <a:spLocks noGrp="1" noChangeArrowheads="1"/>
          </p:cNvSpPr>
          <p:nvPr>
            <p:custDataLst>
              <p:tags r:id="rId14"/>
            </p:custDataLst>
          </p:nvPr>
        </p:nvSpPr>
        <p:spPr bwMode="gray">
          <a:xfrm>
            <a:off x="2732088" y="55546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5779447-978A-405A-BC4E-BD264147EC85}" type="datetime'''''''''''''0''''''.''2'''''''''''''">
              <a:rPr lang="en-GB" altLang="en-US" sz="700"/>
              <a:pPr/>
              <a:t>0.2</a:t>
            </a:fld>
            <a:endParaRPr lang="en-GB" sz="700" dirty="0">
              <a:sym typeface="+mn-lt"/>
            </a:endParaRPr>
          </a:p>
        </p:txBody>
      </p:sp>
      <p:sp>
        <p:nvSpPr>
          <p:cNvPr id="53" name="Rectangle 52"/>
          <p:cNvSpPr>
            <a:spLocks noGrp="1" noChangeArrowheads="1"/>
          </p:cNvSpPr>
          <p:nvPr>
            <p:custDataLst>
              <p:tags r:id="rId15"/>
            </p:custDataLst>
          </p:nvPr>
        </p:nvSpPr>
        <p:spPr bwMode="auto">
          <a:xfrm>
            <a:off x="696913" y="600233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a:t>CO2 emissions avoided (Mtonnes)</a:t>
            </a:fld>
            <a:endParaRPr lang="en-GB" sz="700" b="0" dirty="0">
              <a:sym typeface="+mn-lt"/>
            </a:endParaRPr>
          </a:p>
        </p:txBody>
      </p:sp>
      <p:sp useBgFill="1">
        <p:nvSpPr>
          <p:cNvPr id="36" name="Rectangle 35"/>
          <p:cNvSpPr>
            <a:spLocks noGrp="1" noChangeArrowheads="1"/>
          </p:cNvSpPr>
          <p:nvPr>
            <p:custDataLst>
              <p:tags r:id="rId16"/>
            </p:custDataLst>
          </p:nvPr>
        </p:nvSpPr>
        <p:spPr bwMode="gray">
          <a:xfrm>
            <a:off x="1027113" y="5364163"/>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0C05EDE-2F56-4784-9A52-07595C716DC2}" type="datetime'''0''''''''''''''''''''''''''''''''''''''''''.''''6'''''''">
              <a:rPr lang="en-GB" altLang="en-US" sz="700"/>
              <a:pPr/>
              <a:t>0.6</a:t>
            </a:fld>
            <a:endParaRPr lang="en-GB" sz="700" dirty="0">
              <a:sym typeface="+mn-lt"/>
            </a:endParaRPr>
          </a:p>
        </p:txBody>
      </p:sp>
      <p:sp>
        <p:nvSpPr>
          <p:cNvPr id="52" name="Rectangle 51"/>
          <p:cNvSpPr>
            <a:spLocks noGrp="1" noChangeArrowheads="1"/>
          </p:cNvSpPr>
          <p:nvPr>
            <p:custDataLst>
              <p:tags r:id="rId17"/>
            </p:custDataLst>
          </p:nvPr>
        </p:nvSpPr>
        <p:spPr bwMode="auto">
          <a:xfrm>
            <a:off x="2465388" y="600233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a:t>Fossil fuels saved (Mtonnes of coal eqv.)</a:t>
            </a:fld>
            <a:endParaRPr lang="en-GB" sz="700" b="0" dirty="0">
              <a:sym typeface="+mn-lt"/>
            </a:endParaRPr>
          </a:p>
        </p:txBody>
      </p:sp>
      <p:sp>
        <p:nvSpPr>
          <p:cNvPr id="54" name="Rectangle 53"/>
          <p:cNvSpPr>
            <a:spLocks noGrp="1" noChangeArrowheads="1"/>
          </p:cNvSpPr>
          <p:nvPr>
            <p:custDataLst>
              <p:tags r:id="rId18"/>
            </p:custDataLst>
          </p:nvPr>
        </p:nvSpPr>
        <p:spPr bwMode="auto">
          <a:xfrm>
            <a:off x="1589088" y="600233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a:t>Waste processed (Mtonnes)</a:t>
            </a:fld>
            <a:endParaRPr lang="en-GB" sz="700" b="0" dirty="0">
              <a:sym typeface="+mn-lt"/>
            </a:endParaRPr>
          </a:p>
        </p:txBody>
      </p:sp>
      <p:sp>
        <p:nvSpPr>
          <p:cNvPr id="65" name="Rectangle 64"/>
          <p:cNvSpPr>
            <a:spLocks noGrp="1" noChangeArrowheads="1"/>
          </p:cNvSpPr>
          <p:nvPr>
            <p:custDataLst>
              <p:tags r:id="rId19"/>
            </p:custDataLst>
          </p:nvPr>
        </p:nvSpPr>
        <p:spPr bwMode="gray">
          <a:xfrm>
            <a:off x="1879600" y="55165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729BA97-B1F6-45FC-8C8D-759031119CAD}" type="datetime'''''0''''.''''''''''''''''''''''''3'''''''''''''''''''''''''''">
              <a:rPr lang="en-GB" altLang="en-US" sz="700"/>
              <a:pPr/>
              <a:t>0.3</a:t>
            </a:fld>
            <a:endParaRPr lang="en-GB" sz="700" dirty="0">
              <a:sym typeface="+mn-lt"/>
            </a:endParaRPr>
          </a:p>
        </p:txBody>
      </p:sp>
      <p:sp>
        <p:nvSpPr>
          <p:cNvPr id="56" name="Rectangle 55"/>
          <p:cNvSpPr/>
          <p:nvPr>
            <p:custDataLst>
              <p:tags r:id="rId20"/>
            </p:custDataLst>
          </p:nvPr>
        </p:nvSpPr>
        <p:spPr bwMode="auto">
          <a:xfrm>
            <a:off x="3009900" y="51927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5" name="Straight Connector 54"/>
          <p:cNvCxnSpPr/>
          <p:nvPr>
            <p:custDataLst>
              <p:tags r:id="rId21"/>
            </p:custDataLst>
          </p:nvPr>
        </p:nvCxnSpPr>
        <p:spPr bwMode="auto">
          <a:xfrm>
            <a:off x="3009900" y="508158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custDataLst>
              <p:tags r:id="rId22"/>
            </p:custDataLst>
          </p:nvPr>
        </p:nvCxnSpPr>
        <p:spPr bwMode="auto">
          <a:xfrm>
            <a:off x="3009900" y="539591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3"/>
            </p:custDataLst>
          </p:nvPr>
        </p:nvCxnSpPr>
        <p:spPr bwMode="auto">
          <a:xfrm>
            <a:off x="3038475" y="508158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4"/>
            </p:custDataLst>
          </p:nvPr>
        </p:nvCxnSpPr>
        <p:spPr bwMode="gray">
          <a:xfrm>
            <a:off x="3038475" y="539591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a:spLocks noGrp="1" noChangeArrowheads="1"/>
          </p:cNvSpPr>
          <p:nvPr>
            <p:custDataLst>
              <p:tags r:id="rId25"/>
            </p:custDataLst>
          </p:nvPr>
        </p:nvSpPr>
        <p:spPr bwMode="auto">
          <a:xfrm>
            <a:off x="3186113" y="518953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1956472-147C-4D8B-8E12-241F8502DABE}" type="datetime'''6''0''%'''''''''''''' ''r''''''''a''''''''''''te'''''''''">
              <a:rPr lang="en-GB" altLang="en-US" sz="700" b="0"/>
              <a:pPr/>
              <a:t>60% rate</a:t>
            </a:fld>
            <a:endParaRPr lang="en-GB" sz="700" b="0" dirty="0">
              <a:sym typeface="+mn-lt"/>
            </a:endParaRPr>
          </a:p>
        </p:txBody>
      </p:sp>
      <p:sp>
        <p:nvSpPr>
          <p:cNvPr id="62" name="Rectangle 61"/>
          <p:cNvSpPr>
            <a:spLocks noGrp="1" noChangeArrowheads="1"/>
          </p:cNvSpPr>
          <p:nvPr>
            <p:custDataLst>
              <p:tags r:id="rId26"/>
            </p:custDataLst>
          </p:nvPr>
        </p:nvSpPr>
        <p:spPr bwMode="auto">
          <a:xfrm>
            <a:off x="3186113" y="534670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910B2CC-3CDA-4978-B094-51FAC1B12B40}" type="datetime'8''5''''%'''''''''''''''''''''''' r''a''''t''e'''">
              <a:rPr lang="en-GB" altLang="en-US" sz="700" b="0"/>
              <a:pPr/>
              <a:t>85% rate</a:t>
            </a:fld>
            <a:endParaRPr lang="en-GB" sz="700" b="0" dirty="0">
              <a:sym typeface="+mn-lt"/>
            </a:endParaRPr>
          </a:p>
        </p:txBody>
      </p:sp>
      <p:sp>
        <p:nvSpPr>
          <p:cNvPr id="60" name="Rectangle 59"/>
          <p:cNvSpPr>
            <a:spLocks noGrp="1" noChangeArrowheads="1"/>
          </p:cNvSpPr>
          <p:nvPr>
            <p:custDataLst>
              <p:tags r:id="rId27"/>
            </p:custDataLst>
          </p:nvPr>
        </p:nvSpPr>
        <p:spPr bwMode="auto">
          <a:xfrm>
            <a:off x="3186113" y="5032375"/>
            <a:ext cx="1136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2708877-B963-4424-BB6F-35559A9AA994}" type="datetime'''C''u''rrent ''r''''ate'' ''(4''8%'''''';20''''1''''4)'''">
              <a:rPr lang="en-GB" altLang="en-US" sz="700" b="0"/>
              <a:pPr/>
              <a:t>Current rate (48%;2014)</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46" name="Picture 6" descr="Flag of Sweden.sv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Table 42"/>
          <p:cNvGraphicFramePr>
            <a:graphicFrameLocks noGrp="1"/>
          </p:cNvGraphicFramePr>
          <p:nvPr>
            <p:extLst/>
          </p:nvPr>
        </p:nvGraphicFramePr>
        <p:xfrm>
          <a:off x="482641" y="2289897"/>
          <a:ext cx="3889418" cy="2094876"/>
        </p:xfrm>
        <a:graphic>
          <a:graphicData uri="http://schemas.openxmlformats.org/drawingml/2006/table">
            <a:tbl>
              <a:tblPr firstRow="1" bandRow="1">
                <a:tableStyleId>{2D5ABB26-0587-4C30-8999-92F81FD0307C}</a:tableStyleId>
              </a:tblPr>
              <a:tblGrid>
                <a:gridCol w="1081681">
                  <a:extLst>
                    <a:ext uri="{9D8B030D-6E8A-4147-A177-3AD203B41FA5}">
                      <a16:colId xmlns:a16="http://schemas.microsoft.com/office/drawing/2014/main" val="4241883226"/>
                    </a:ext>
                  </a:extLst>
                </a:gridCol>
                <a:gridCol w="691761">
                  <a:extLst>
                    <a:ext uri="{9D8B030D-6E8A-4147-A177-3AD203B41FA5}">
                      <a16:colId xmlns:a16="http://schemas.microsoft.com/office/drawing/2014/main" val="1094806953"/>
                    </a:ext>
                  </a:extLst>
                </a:gridCol>
                <a:gridCol w="2115976">
                  <a:extLst>
                    <a:ext uri="{9D8B030D-6E8A-4147-A177-3AD203B41FA5}">
                      <a16:colId xmlns:a16="http://schemas.microsoft.com/office/drawing/2014/main" val="899821140"/>
                    </a:ext>
                  </a:extLst>
                </a:gridCol>
              </a:tblGrid>
              <a:tr h="381756">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 </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81756">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Competition for available waste</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279955">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279955">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85360">
                <a:tc>
                  <a:txBody>
                    <a:bodyPr/>
                    <a:lstStyle/>
                    <a:p>
                      <a:r>
                        <a:rPr lang="en-US" sz="800" b="0" i="1" dirty="0"/>
                        <a:t>Cement industry</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Limited synergy potential with other industries</a:t>
                      </a:r>
                      <a:endParaRPr lang="en-US" sz="800"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Too high dependency on waste imports</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6" name="Chart 45"/>
          <p:cNvGraphicFramePr>
            <a:graphicFrameLocks/>
          </p:cNvGraphicFramePr>
          <p:nvPr>
            <p:extLst/>
          </p:nvPr>
        </p:nvGraphicFramePr>
        <p:xfrm>
          <a:off x="4906963" y="4759844"/>
          <a:ext cx="3578224" cy="1843636"/>
        </p:xfrm>
        <a:graphic>
          <a:graphicData uri="http://schemas.openxmlformats.org/drawingml/2006/chart">
            <c:chart xmlns:c="http://schemas.openxmlformats.org/drawingml/2006/chart" xmlns:r="http://schemas.openxmlformats.org/officeDocument/2006/relationships" r:id="rId34"/>
          </a:graphicData>
        </a:graphic>
      </p:graphicFrame>
    </p:spTree>
    <p:extLst>
      <p:ext uri="{BB962C8B-B14F-4D97-AF65-F5344CB8AC3E}">
        <p14:creationId xmlns:p14="http://schemas.microsoft.com/office/powerpoint/2010/main" val="17035475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5" name="think-cell Slide" r:id="rId31" imgW="270" imgH="270" progId="TCLayout.ActiveDocument.1">
                  <p:embed/>
                </p:oleObj>
              </mc:Choice>
              <mc:Fallback>
                <p:oleObj name="think-cell Slide" r:id="rId31" imgW="270" imgH="270" progId="TCLayout.ActiveDocument.1">
                  <p:embed/>
                  <p:pic>
                    <p:nvPicPr>
                      <p:cNvPr id="31" name="Object 30"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196818" cy="846138"/>
          </a:xfrm>
        </p:spPr>
        <p:txBody>
          <a:bodyPr/>
          <a:lstStyle/>
          <a:p>
            <a:r>
              <a:rPr lang="en-US" sz="1800" b="1" dirty="0"/>
              <a:t>Sweden Cement Sector</a:t>
            </a:r>
            <a:br>
              <a:rPr lang="en-US" sz="1800" b="1" dirty="0"/>
            </a:br>
            <a:r>
              <a:rPr lang="en-US" sz="1400" dirty="0"/>
              <a:t>Sweden has a single operator on the market, with one plant covering most of the cement production</a:t>
            </a:r>
            <a:endParaRPr lang="en-GB" sz="1400" b="1" dirty="0"/>
          </a:p>
        </p:txBody>
      </p:sp>
      <p:sp>
        <p:nvSpPr>
          <p:cNvPr id="3" name="Content Placeholder 2"/>
          <p:cNvSpPr>
            <a:spLocks noGrp="1"/>
          </p:cNvSpPr>
          <p:nvPr>
            <p:ph sz="half" idx="1"/>
          </p:nvPr>
        </p:nvSpPr>
        <p:spPr>
          <a:xfrm>
            <a:off x="466724" y="1916073"/>
            <a:ext cx="4025900" cy="347168"/>
          </a:xfrm>
        </p:spPr>
        <p:txBody>
          <a:bodyPr/>
          <a:lstStyle/>
          <a:p>
            <a:pPr marL="0" indent="0">
              <a:buNone/>
            </a:pPr>
            <a:r>
              <a:rPr lang="en-US" sz="800" b="1" dirty="0"/>
              <a:t>CO-PROCESSING</a:t>
            </a:r>
            <a:r>
              <a:rPr lang="en-US" sz="800" b="1" i="1" dirty="0"/>
              <a:t> Sweden has above EU average co-processing rate with 48% of thermal energy coming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Sweden had 3 cement plants in 2014, all operated by Cementa AB which is a subsidiary of Heidelberg Cement. </a:t>
            </a:r>
          </a:p>
          <a:p>
            <a:pPr>
              <a:buFont typeface="Verdana" panose="020B0604030504040204" pitchFamily="34" charset="0"/>
              <a:buChar char="–"/>
            </a:pPr>
            <a:r>
              <a:rPr lang="en-US" sz="900" dirty="0">
                <a:latin typeface="Verdana (Body)"/>
              </a:rPr>
              <a:t>The majority of the cement manufactured in Sweden comes from the Slite plant in Gotland with annual production capacity of around 2 </a:t>
            </a:r>
            <a:r>
              <a:rPr lang="en-US" sz="900" dirty="0" err="1">
                <a:latin typeface="Verdana (Body)"/>
              </a:rPr>
              <a:t>Mtonnes</a:t>
            </a:r>
            <a:r>
              <a:rPr lang="en-US" sz="900" dirty="0">
                <a:latin typeface="Verdana (Body)"/>
              </a:rPr>
              <a:t>. </a:t>
            </a:r>
          </a:p>
          <a:p>
            <a:pPr>
              <a:buFont typeface="Verdana" panose="020B0604030504040204" pitchFamily="34" charset="0"/>
              <a:buChar char="–"/>
            </a:pPr>
            <a:r>
              <a:rPr lang="en-US" sz="900" dirty="0">
                <a:latin typeface="Verdana (Body)"/>
              </a:rPr>
              <a:t>In 2014, about 2.6 Mtonnes of clinker was produced of which 5% was exported. </a:t>
            </a:r>
          </a:p>
          <a:p>
            <a:pPr>
              <a:buFont typeface="Verdana" panose="020B0604030504040204" pitchFamily="34" charset="0"/>
              <a:buChar char="–"/>
            </a:pPr>
            <a:r>
              <a:rPr lang="en-US" sz="900" dirty="0">
                <a:latin typeface="Verdana (Body)"/>
              </a:rPr>
              <a:t>The co-processing rate at 48% was above EU in 2014.</a:t>
            </a:r>
          </a:p>
          <a:p>
            <a:pPr>
              <a:buFont typeface="Verdana" panose="020B0604030504040204" pitchFamily="34" charset="0"/>
              <a:buChar char="–"/>
            </a:pPr>
            <a:r>
              <a:rPr lang="en-US" sz="900" dirty="0">
                <a:latin typeface="Verdana (Body)"/>
              </a:rPr>
              <a:t>The demand for cement in Sweden is expected to increase in the coming years. </a:t>
            </a:r>
            <a:r>
              <a:rPr lang="en-US" sz="900" dirty="0">
                <a:solidFill>
                  <a:schemeClr val="bg2"/>
                </a:solidFill>
                <a:latin typeface="Verdana (Body)"/>
              </a:rPr>
              <a:t>[1]</a:t>
            </a:r>
          </a:p>
          <a:p>
            <a:pPr>
              <a:buFont typeface="Verdana" panose="020B0604030504040204" pitchFamily="34" charset="0"/>
              <a:buChar char="–"/>
            </a:pPr>
            <a:r>
              <a:rPr lang="en-US" sz="900" dirty="0">
                <a:latin typeface="Verdana (Body)"/>
              </a:rPr>
              <a:t>Cement plants do not utilize any industrial waste and focus solely on Refuse Derived Fuels (RDF) and Solid Recovered Fuels (SRF). </a:t>
            </a:r>
          </a:p>
          <a:p>
            <a:pPr>
              <a:buFont typeface="Verdana" panose="020B0604030504040204" pitchFamily="34" charset="0"/>
              <a:buChar char="–"/>
            </a:pPr>
            <a:endParaRPr lang="en-US"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105</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Swedish cement production is largely dependent on one large plant located in Gotland. The co-processing rate (48%) is above EU average and expected to increase further in the coming years. However, the most developed incineration market in the EU threatens the waste availability for the cement industry.</a:t>
            </a:r>
            <a:endParaRPr lang="en-GB" sz="900" b="0" kern="0" dirty="0"/>
          </a:p>
        </p:txBody>
      </p:sp>
      <p:sp>
        <p:nvSpPr>
          <p:cNvPr id="12" name="Content Placeholder 2"/>
          <p:cNvSpPr txBox="1">
            <a:spLocks/>
          </p:cNvSpPr>
          <p:nvPr/>
        </p:nvSpPr>
        <p:spPr bwMode="auto">
          <a:xfrm>
            <a:off x="466724" y="4608952"/>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Sweden is slightly above EU average at clinker production. About 5% of its production was exported in 2014. </a:t>
            </a:r>
            <a:endParaRPr lang="en-GB" sz="800" i="1" kern="0" dirty="0"/>
          </a:p>
        </p:txBody>
      </p:sp>
      <p:graphicFrame>
        <p:nvGraphicFramePr>
          <p:cNvPr id="7" name="Object 6"/>
          <p:cNvGraphicFramePr>
            <a:graphicFrameLocks/>
          </p:cNvGraphicFramePr>
          <p:nvPr>
            <p:custDataLst>
              <p:tags r:id="rId4"/>
            </p:custDataLst>
            <p:extLst/>
          </p:nvPr>
        </p:nvGraphicFramePr>
        <p:xfrm>
          <a:off x="342899" y="2476501"/>
          <a:ext cx="3133776" cy="2000163"/>
        </p:xfrm>
        <a:graphic>
          <a:graphicData uri="http://schemas.openxmlformats.org/presentationml/2006/ole">
            <mc:AlternateContent xmlns:mc="http://schemas.openxmlformats.org/markup-compatibility/2006">
              <mc:Choice xmlns:v="urn:schemas-microsoft-com:vml" Requires="v">
                <p:oleObj spid="_x0000_s98346" name="Chart" r:id="rId33" imgW="3133776" imgH="2000163" progId="MSGraph.Chart.8">
                  <p:embed followColorScheme="full"/>
                </p:oleObj>
              </mc:Choice>
              <mc:Fallback>
                <p:oleObj name="Chart" r:id="rId33" imgW="3133776" imgH="2000163" progId="MSGraph.Chart.8">
                  <p:embed followColorScheme="full"/>
                  <p:pic>
                    <p:nvPicPr>
                      <p:cNvPr id="7" name="Object 6"/>
                      <p:cNvPicPr/>
                      <p:nvPr/>
                    </p:nvPicPr>
                    <p:blipFill>
                      <a:blip r:embed="rId34"/>
                      <a:stretch>
                        <a:fillRect/>
                      </a:stretch>
                    </p:blipFill>
                    <p:spPr>
                      <a:xfrm>
                        <a:off x="342899" y="2476501"/>
                        <a:ext cx="3133776" cy="2000163"/>
                      </a:xfrm>
                      <a:prstGeom prst="rect">
                        <a:avLst/>
                      </a:prstGeom>
                    </p:spPr>
                  </p:pic>
                </p:oleObj>
              </mc:Fallback>
            </mc:AlternateContent>
          </a:graphicData>
        </a:graphic>
      </p:graphicFrame>
      <p:sp>
        <p:nvSpPr>
          <p:cNvPr id="39" name="Rectangle 38"/>
          <p:cNvSpPr>
            <a:spLocks noGrp="1" noChangeArrowheads="1"/>
          </p:cNvSpPr>
          <p:nvPr>
            <p:custDataLst>
              <p:tags r:id="rId5"/>
            </p:custDataLst>
          </p:nvPr>
        </p:nvSpPr>
        <p:spPr bwMode="gray">
          <a:xfrm>
            <a:off x="1344613" y="28956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A3F4442-A502-485F-B6AE-E989B4296F9F}" type="datetime'''''''3''''''''''''0''%'''''''''''''''''''''''''''">
              <a:rPr lang="en-GB" altLang="en-US" sz="700">
                <a:solidFill>
                  <a:schemeClr val="bg1"/>
                </a:solidFill>
                <a:sym typeface="+mn-lt"/>
              </a:rPr>
              <a:pPr marL="0" indent="0" algn="ctr">
                <a:lnSpc>
                  <a:spcPct val="100000"/>
                </a:lnSpc>
                <a:spcAft>
                  <a:spcPct val="0"/>
                </a:spcAft>
                <a:buNone/>
              </a:pPr>
              <a:t>30%</a:t>
            </a:fld>
            <a:endParaRPr lang="en-GB" sz="700" dirty="0">
              <a:solidFill>
                <a:schemeClr val="bg1"/>
              </a:solidFill>
              <a:sym typeface="+mn-lt"/>
            </a:endParaRPr>
          </a:p>
        </p:txBody>
      </p:sp>
      <p:sp>
        <p:nvSpPr>
          <p:cNvPr id="44" name="Rectangle 43"/>
          <p:cNvSpPr>
            <a:spLocks noGrp="1" noChangeArrowheads="1"/>
          </p:cNvSpPr>
          <p:nvPr>
            <p:custDataLst>
              <p:tags r:id="rId6"/>
            </p:custDataLst>
          </p:nvPr>
        </p:nvSpPr>
        <p:spPr bwMode="gray">
          <a:xfrm>
            <a:off x="2606675" y="28765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7502790-BB7C-4A7E-B9D9-8E85E2A3BDAD}"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58" name="Rectangle 57"/>
          <p:cNvSpPr>
            <a:spLocks noGrp="1" noChangeArrowheads="1"/>
          </p:cNvSpPr>
          <p:nvPr>
            <p:custDataLst>
              <p:tags r:id="rId7"/>
            </p:custDataLst>
          </p:nvPr>
        </p:nvSpPr>
        <p:spPr bwMode="auto">
          <a:xfrm>
            <a:off x="2460625" y="429736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a:t>EU average </a:t>
            </a:fld>
            <a:endParaRPr lang="en-GB" sz="700" b="0" dirty="0">
              <a:sym typeface="+mn-lt"/>
            </a:endParaRPr>
          </a:p>
        </p:txBody>
      </p:sp>
      <p:sp>
        <p:nvSpPr>
          <p:cNvPr id="41" name="Rectangle 40"/>
          <p:cNvSpPr>
            <a:spLocks noGrp="1" noChangeArrowheads="1"/>
          </p:cNvSpPr>
          <p:nvPr>
            <p:custDataLst>
              <p:tags r:id="rId8"/>
            </p:custDataLst>
          </p:nvPr>
        </p:nvSpPr>
        <p:spPr bwMode="gray">
          <a:xfrm>
            <a:off x="2606675" y="37385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948A267-7D41-4C4E-AD0B-100627BECD06}" type="datetime'''''''''''5''9''''''%'''''''''''''''''''''''''''''''''''''''''">
              <a:rPr lang="en-GB" altLang="en-US" sz="700">
                <a:solidFill>
                  <a:schemeClr val="bg1"/>
                </a:solidFill>
              </a:rPr>
              <a:pPr/>
              <a:t>59%</a:t>
            </a:fld>
            <a:endParaRPr lang="en-GB" sz="700" dirty="0">
              <a:solidFill>
                <a:schemeClr val="bg1"/>
              </a:solidFill>
              <a:sym typeface="+mn-lt"/>
            </a:endParaRPr>
          </a:p>
        </p:txBody>
      </p:sp>
      <p:sp>
        <p:nvSpPr>
          <p:cNvPr id="43" name="Rectangle 42"/>
          <p:cNvSpPr>
            <a:spLocks noGrp="1" noChangeArrowheads="1"/>
          </p:cNvSpPr>
          <p:nvPr>
            <p:custDataLst>
              <p:tags r:id="rId9"/>
            </p:custDataLst>
          </p:nvPr>
        </p:nvSpPr>
        <p:spPr bwMode="gray">
          <a:xfrm>
            <a:off x="2606675" y="31861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B25D608-C6D3-4DC7-BCF7-9E7E2420D3AD}"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38" name="Rectangle 37"/>
          <p:cNvSpPr>
            <a:spLocks noGrp="1" noChangeArrowheads="1"/>
          </p:cNvSpPr>
          <p:nvPr>
            <p:custDataLst>
              <p:tags r:id="rId10"/>
            </p:custDataLst>
          </p:nvPr>
        </p:nvSpPr>
        <p:spPr bwMode="gray">
          <a:xfrm>
            <a:off x="1344613" y="32575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B9B30CD-385A-4BD2-B202-A51EF00DAAD9}" type="datetime'''''1''''''''8''''''''''''''%'''''''''''''''''''''''''''''">
              <a:rPr lang="en-GB" altLang="en-US" sz="700">
                <a:solidFill>
                  <a:schemeClr val="bg1"/>
                </a:solidFill>
                <a:sym typeface="+mn-lt"/>
              </a:rPr>
              <a:pPr marL="0" indent="0" algn="ctr">
                <a:lnSpc>
                  <a:spcPct val="100000"/>
                </a:lnSpc>
                <a:spcAft>
                  <a:spcPct val="0"/>
                </a:spcAft>
                <a:buNone/>
              </a:pPr>
              <a:t>18%</a:t>
            </a:fld>
            <a:endParaRPr lang="en-GB" sz="700" dirty="0">
              <a:solidFill>
                <a:schemeClr val="bg1"/>
              </a:solidFill>
              <a:sym typeface="+mn-lt"/>
            </a:endParaRPr>
          </a:p>
        </p:txBody>
      </p:sp>
      <p:sp>
        <p:nvSpPr>
          <p:cNvPr id="36" name="Rectangle 35"/>
          <p:cNvSpPr>
            <a:spLocks noGrp="1" noChangeArrowheads="1"/>
          </p:cNvSpPr>
          <p:nvPr>
            <p:custDataLst>
              <p:tags r:id="rId11"/>
            </p:custDataLst>
          </p:nvPr>
        </p:nvSpPr>
        <p:spPr bwMode="gray">
          <a:xfrm>
            <a:off x="1344613" y="37909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A8015A1-4272-4380-95BD-D206A001E49F}" type="datetime'''''''''5''''''''''''2''''''''''''''%'''''''''''''''''">
              <a:rPr lang="en-GB" altLang="en-US" sz="700">
                <a:solidFill>
                  <a:schemeClr val="bg1"/>
                </a:solidFill>
                <a:sym typeface="+mn-lt"/>
              </a:rPr>
              <a:pPr marL="0" indent="0" algn="ctr">
                <a:lnSpc>
                  <a:spcPct val="100000"/>
                </a:lnSpc>
                <a:spcAft>
                  <a:spcPct val="0"/>
                </a:spcAft>
                <a:buNone/>
              </a:pPr>
              <a:t>52%</a:t>
            </a:fld>
            <a:endParaRPr lang="en-GB" sz="700" dirty="0">
              <a:solidFill>
                <a:schemeClr val="bg1"/>
              </a:solidFill>
              <a:sym typeface="+mn-lt"/>
            </a:endParaRPr>
          </a:p>
        </p:txBody>
      </p:sp>
      <p:sp>
        <p:nvSpPr>
          <p:cNvPr id="40" name="Rectangle 39"/>
          <p:cNvSpPr>
            <a:spLocks noGrp="1" noChangeArrowheads="1"/>
          </p:cNvSpPr>
          <p:nvPr>
            <p:custDataLst>
              <p:tags r:id="rId12"/>
            </p:custDataLst>
          </p:nvPr>
        </p:nvSpPr>
        <p:spPr bwMode="auto">
          <a:xfrm>
            <a:off x="1295400" y="4297364"/>
            <a:ext cx="3619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4E40404-7A2C-4DBB-BF0E-163D5E479A08}" type="datetime'S''''''w''''''''ed''''''''''e''''''''''''''''''''''''n'">
              <a:rPr lang="en-GB" altLang="en-US" sz="700" b="0"/>
              <a:pPr/>
              <a:t>Sweden</a:t>
            </a:fld>
            <a:endParaRPr lang="en-GB" sz="700" b="0" dirty="0">
              <a:sym typeface="+mn-lt"/>
            </a:endParaRPr>
          </a:p>
        </p:txBody>
      </p:sp>
      <p:sp>
        <p:nvSpPr>
          <p:cNvPr id="87" name="Rectangle 86"/>
          <p:cNvSpPr>
            <a:spLocks noGrp="1" noChangeArrowheads="1"/>
          </p:cNvSpPr>
          <p:nvPr>
            <p:custDataLst>
              <p:tags r:id="rId13"/>
            </p:custDataLst>
          </p:nvPr>
        </p:nvSpPr>
        <p:spPr bwMode="auto">
          <a:xfrm>
            <a:off x="463550" y="23701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146" name="Rectangle 145"/>
          <p:cNvSpPr/>
          <p:nvPr>
            <p:custDataLst>
              <p:tags r:id="rId14"/>
            </p:custDataLst>
          </p:nvPr>
        </p:nvSpPr>
        <p:spPr bwMode="auto">
          <a:xfrm>
            <a:off x="3235325" y="3351213"/>
            <a:ext cx="142875" cy="106362"/>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15"/>
            </p:custDataLst>
          </p:nvPr>
        </p:nvSpPr>
        <p:spPr bwMode="auto">
          <a:xfrm>
            <a:off x="3235325" y="2882900"/>
            <a:ext cx="142875" cy="106362"/>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16"/>
            </p:custDataLst>
          </p:nvPr>
        </p:nvSpPr>
        <p:spPr bwMode="auto">
          <a:xfrm>
            <a:off x="3235325" y="3178175"/>
            <a:ext cx="142875" cy="1063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5" name="Rectangle 44"/>
          <p:cNvSpPr>
            <a:spLocks noGrp="1" noChangeArrowheads="1"/>
          </p:cNvSpPr>
          <p:nvPr>
            <p:custDataLst>
              <p:tags r:id="rId17"/>
            </p:custDataLst>
          </p:nvPr>
        </p:nvSpPr>
        <p:spPr bwMode="auto">
          <a:xfrm>
            <a:off x="3429001" y="2878138"/>
            <a:ext cx="55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800" b="0"/>
              <a:pPr/>
              <a:t>Alternative
fossil fuels</a:t>
            </a:fld>
            <a:endParaRPr lang="en-GB" sz="800" b="0" dirty="0">
              <a:sym typeface="+mn-lt"/>
            </a:endParaRPr>
          </a:p>
        </p:txBody>
      </p:sp>
      <p:sp>
        <p:nvSpPr>
          <p:cNvPr id="46" name="Rectangle 45"/>
          <p:cNvSpPr>
            <a:spLocks noGrp="1" noChangeArrowheads="1"/>
          </p:cNvSpPr>
          <p:nvPr>
            <p:custDataLst>
              <p:tags r:id="rId18"/>
            </p:custDataLst>
          </p:nvPr>
        </p:nvSpPr>
        <p:spPr bwMode="auto">
          <a:xfrm>
            <a:off x="3429000" y="3173413"/>
            <a:ext cx="76676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800" b="0"/>
              <a:pPr/>
              <a:t>Waste biomass</a:t>
            </a:fld>
            <a:endParaRPr lang="en-GB" sz="800" b="0" dirty="0">
              <a:sym typeface="+mn-lt"/>
            </a:endParaRPr>
          </a:p>
        </p:txBody>
      </p:sp>
      <p:sp>
        <p:nvSpPr>
          <p:cNvPr id="47" name="Rectangle 46"/>
          <p:cNvSpPr>
            <a:spLocks noGrp="1" noChangeArrowheads="1"/>
          </p:cNvSpPr>
          <p:nvPr>
            <p:custDataLst>
              <p:tags r:id="rId19"/>
            </p:custDataLst>
          </p:nvPr>
        </p:nvSpPr>
        <p:spPr bwMode="auto">
          <a:xfrm>
            <a:off x="3429000" y="3346450"/>
            <a:ext cx="5619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800" b="0">
                <a:sym typeface="+mn-lt"/>
              </a:rPr>
              <a:pPr/>
              <a:t>Fossil fuels</a:t>
            </a:fld>
            <a:endParaRPr lang="en-GB" sz="800" b="0" dirty="0">
              <a:sym typeface="+mn-lt"/>
            </a:endParaRPr>
          </a:p>
        </p:txBody>
      </p:sp>
      <p:graphicFrame>
        <p:nvGraphicFramePr>
          <p:cNvPr id="42" name="Object 41"/>
          <p:cNvGraphicFramePr>
            <a:graphicFrameLocks/>
          </p:cNvGraphicFramePr>
          <p:nvPr>
            <p:custDataLst>
              <p:tags r:id="rId20"/>
            </p:custDataLst>
            <p:extLst/>
          </p:nvPr>
        </p:nvGraphicFramePr>
        <p:xfrm>
          <a:off x="342899" y="5295900"/>
          <a:ext cx="3838684" cy="1104953"/>
        </p:xfrm>
        <a:graphic>
          <a:graphicData uri="http://schemas.openxmlformats.org/presentationml/2006/ole">
            <mc:AlternateContent xmlns:mc="http://schemas.openxmlformats.org/markup-compatibility/2006">
              <mc:Choice xmlns:v="urn:schemas-microsoft-com:vml" Requires="v">
                <p:oleObj spid="_x0000_s98347" name="Chart" r:id="rId35" imgW="3838592" imgH="1104778" progId="MSGraph.Chart.8">
                  <p:embed followColorScheme="full"/>
                </p:oleObj>
              </mc:Choice>
              <mc:Fallback>
                <p:oleObj name="Chart" r:id="rId35" imgW="3838592" imgH="1104778" progId="MSGraph.Chart.8">
                  <p:embed followColorScheme="full"/>
                  <p:pic>
                    <p:nvPicPr>
                      <p:cNvPr id="42" name="Object 41"/>
                      <p:cNvPicPr/>
                      <p:nvPr/>
                    </p:nvPicPr>
                    <p:blipFill>
                      <a:blip r:embed="rId36"/>
                      <a:stretch>
                        <a:fillRect/>
                      </a:stretch>
                    </p:blipFill>
                    <p:spPr>
                      <a:xfrm>
                        <a:off x="342899" y="5295900"/>
                        <a:ext cx="3838684" cy="1104953"/>
                      </a:xfrm>
                      <a:prstGeom prst="rect">
                        <a:avLst/>
                      </a:prstGeom>
                    </p:spPr>
                  </p:pic>
                </p:oleObj>
              </mc:Fallback>
            </mc:AlternateContent>
          </a:graphicData>
        </a:graphic>
      </p:graphicFrame>
      <p:sp>
        <p:nvSpPr>
          <p:cNvPr id="49" name="Rectangle 48"/>
          <p:cNvSpPr>
            <a:spLocks noGrp="1" noChangeArrowheads="1"/>
          </p:cNvSpPr>
          <p:nvPr>
            <p:custDataLst>
              <p:tags r:id="rId21"/>
            </p:custDataLst>
          </p:nvPr>
        </p:nvSpPr>
        <p:spPr bwMode="gray">
          <a:xfrm>
            <a:off x="1897063" y="55737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383A8D1-05B3-43DE-88BE-C5EBE4FFFA43}" type="datetime'2''''''''''''''''''''''''''''''''''''''''''9''''''''4'''''">
              <a:rPr lang="en-GB" altLang="en-US" sz="700" b="0">
                <a:sym typeface="+mn-lt"/>
              </a:rPr>
              <a:pPr marL="0" indent="0" algn="ctr">
                <a:lnSpc>
                  <a:spcPct val="100000"/>
                </a:lnSpc>
                <a:spcAft>
                  <a:spcPct val="0"/>
                </a:spcAft>
                <a:buNone/>
              </a:pPr>
              <a:t>294</a:t>
            </a:fld>
            <a:endParaRPr lang="en-GB" sz="700" b="0" dirty="0">
              <a:sym typeface="+mn-lt"/>
            </a:endParaRPr>
          </a:p>
        </p:txBody>
      </p:sp>
      <p:sp>
        <p:nvSpPr>
          <p:cNvPr id="64" name="Rectangle 63"/>
          <p:cNvSpPr>
            <a:spLocks noGrp="1" noChangeArrowheads="1"/>
          </p:cNvSpPr>
          <p:nvPr>
            <p:custDataLst>
              <p:tags r:id="rId22"/>
            </p:custDataLst>
          </p:nvPr>
        </p:nvSpPr>
        <p:spPr bwMode="auto">
          <a:xfrm>
            <a:off x="981075" y="6249988"/>
            <a:ext cx="3619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817F972-44DB-4667-AC5E-8A4F6173DF8E}" type="datetime'S''''''''''''''''''we''''''d''''''e''n'''''''''''''''''">
              <a:rPr lang="en-GB" altLang="en-US" sz="700" b="0"/>
              <a:pPr/>
              <a:t>Sweden</a:t>
            </a:fld>
            <a:endParaRPr lang="en-GB" sz="700" b="0" dirty="0">
              <a:sym typeface="+mn-lt"/>
            </a:endParaRPr>
          </a:p>
        </p:txBody>
      </p:sp>
      <p:sp>
        <p:nvSpPr>
          <p:cNvPr id="63" name="Rectangle 62"/>
          <p:cNvSpPr>
            <a:spLocks noGrp="1" noChangeArrowheads="1"/>
          </p:cNvSpPr>
          <p:nvPr>
            <p:custDataLst>
              <p:tags r:id="rId23"/>
            </p:custDataLst>
          </p:nvPr>
        </p:nvSpPr>
        <p:spPr bwMode="auto">
          <a:xfrm>
            <a:off x="1785938" y="6249988"/>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0FE1CBD-50D1-4029-9426-D947A04D892D}" type="datetime'''''G''''''''''e''''''rm''''''''''''''''a''n''y'''''''">
              <a:rPr lang="en-GB" altLang="en-US" sz="700" b="0"/>
              <a:pPr/>
              <a:t>Germany</a:t>
            </a:fld>
            <a:endParaRPr lang="en-GB" sz="700" b="0" dirty="0">
              <a:sym typeface="+mn-lt"/>
            </a:endParaRPr>
          </a:p>
        </p:txBody>
      </p:sp>
      <p:sp>
        <p:nvSpPr>
          <p:cNvPr id="50" name="Rectangle 49"/>
          <p:cNvSpPr>
            <a:spLocks noGrp="1" noChangeArrowheads="1"/>
          </p:cNvSpPr>
          <p:nvPr>
            <p:custDataLst>
              <p:tags r:id="rId24"/>
            </p:custDataLst>
          </p:nvPr>
        </p:nvSpPr>
        <p:spPr bwMode="gray">
          <a:xfrm>
            <a:off x="2730500" y="55451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CA542EE-C502-4136-835B-561DE9262A5E}" type="datetime'''''''''''''''''3''''1''''''1'''''">
              <a:rPr lang="en-GB" altLang="en-US" sz="700" b="0">
                <a:sym typeface="+mn-lt"/>
              </a:rPr>
              <a:pPr marL="0" indent="0" algn="ctr">
                <a:lnSpc>
                  <a:spcPct val="100000"/>
                </a:lnSpc>
                <a:spcAft>
                  <a:spcPct val="0"/>
                </a:spcAft>
                <a:buNone/>
              </a:pPr>
              <a:t>311</a:t>
            </a:fld>
            <a:endParaRPr lang="en-GB" sz="700" b="0" dirty="0">
              <a:sym typeface="+mn-lt"/>
            </a:endParaRPr>
          </a:p>
        </p:txBody>
      </p:sp>
      <p:sp>
        <p:nvSpPr>
          <p:cNvPr id="48" name="Rectangle 47"/>
          <p:cNvSpPr>
            <a:spLocks noGrp="1" noChangeArrowheads="1"/>
          </p:cNvSpPr>
          <p:nvPr>
            <p:custDataLst>
              <p:tags r:id="rId25"/>
            </p:custDataLst>
          </p:nvPr>
        </p:nvSpPr>
        <p:spPr bwMode="gray">
          <a:xfrm>
            <a:off x="1063625" y="56118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61AF198-3E5C-4477-9EDA-7B937A0106A9}" type="datetime'2''''''''''''''''''''''''''''''''''''''''''7''0'''''''''">
              <a:rPr lang="en-GB" altLang="en-US" sz="700" b="0">
                <a:sym typeface="+mn-lt"/>
              </a:rPr>
              <a:pPr marL="0" indent="0" algn="ctr">
                <a:lnSpc>
                  <a:spcPct val="100000"/>
                </a:lnSpc>
                <a:spcAft>
                  <a:spcPct val="0"/>
                </a:spcAft>
                <a:buNone/>
              </a:pPr>
              <a:t>270</a:t>
            </a:fld>
            <a:endParaRPr lang="en-GB" sz="700" b="0" dirty="0">
              <a:sym typeface="+mn-lt"/>
            </a:endParaRPr>
          </a:p>
        </p:txBody>
      </p:sp>
      <p:sp>
        <p:nvSpPr>
          <p:cNvPr id="51" name="Rectangle 50"/>
          <p:cNvSpPr>
            <a:spLocks noGrp="1" noChangeArrowheads="1"/>
          </p:cNvSpPr>
          <p:nvPr>
            <p:custDataLst>
              <p:tags r:id="rId26"/>
            </p:custDataLst>
          </p:nvPr>
        </p:nvSpPr>
        <p:spPr bwMode="auto">
          <a:xfrm>
            <a:off x="3533775" y="6249988"/>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D526935-D629-49BA-AD5A-1739B22A341B}" type="datetime'''''''''''EU''''''''''''''''''''''''''''2''''8'''''''''">
              <a:rPr lang="en-GB" altLang="en-US" sz="700" b="0"/>
              <a:pPr/>
              <a:t>EU28</a:t>
            </a:fld>
            <a:endParaRPr lang="en-GB" sz="700" b="0" dirty="0">
              <a:sym typeface="+mn-lt"/>
            </a:endParaRPr>
          </a:p>
        </p:txBody>
      </p:sp>
      <p:sp>
        <p:nvSpPr>
          <p:cNvPr id="54" name="Rectangle 53"/>
          <p:cNvSpPr>
            <a:spLocks noGrp="1" noChangeArrowheads="1"/>
          </p:cNvSpPr>
          <p:nvPr>
            <p:custDataLst>
              <p:tags r:id="rId27"/>
            </p:custDataLst>
          </p:nvPr>
        </p:nvSpPr>
        <p:spPr bwMode="gray">
          <a:xfrm>
            <a:off x="3559175" y="56499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24E253C-81DA-42C7-90E4-DB15C3B6E2FF}"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52" name="Rectangle 51"/>
          <p:cNvSpPr>
            <a:spLocks noGrp="1" noChangeArrowheads="1"/>
          </p:cNvSpPr>
          <p:nvPr>
            <p:custDataLst>
              <p:tags r:id="rId28"/>
            </p:custDataLst>
          </p:nvPr>
        </p:nvSpPr>
        <p:spPr bwMode="auto">
          <a:xfrm>
            <a:off x="2674938" y="6249988"/>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5E94337-557A-4793-ADAA-C592A3637111}" type="datetime'P''''''''''ol''''a''''''''''''''''''n''d'''''''">
              <a:rPr lang="en-GB" altLang="en-US" sz="700" b="0"/>
              <a:pPr/>
              <a:t>Poland</a:t>
            </a:fld>
            <a:endParaRPr lang="en-GB" sz="700" b="0" dirty="0">
              <a:sym typeface="+mn-lt"/>
            </a:endParaRPr>
          </a:p>
        </p:txBody>
      </p:sp>
      <p:sp>
        <p:nvSpPr>
          <p:cNvPr id="53" name="Rectangle 52"/>
          <p:cNvSpPr>
            <a:spLocks noGrp="1" noChangeArrowheads="1"/>
          </p:cNvSpPr>
          <p:nvPr>
            <p:custDataLst>
              <p:tags r:id="rId29"/>
            </p:custDataLst>
          </p:nvPr>
        </p:nvSpPr>
        <p:spPr bwMode="auto">
          <a:xfrm>
            <a:off x="477838" y="528637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pic>
        <p:nvPicPr>
          <p:cNvPr id="37" name="Picture 6" descr="Flag of Sweden.svg"/>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792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69" name="think-cell Slide" r:id="rId30" imgW="360" imgH="360" progId="TCLayout.ActiveDocument.1">
                  <p:embed/>
                </p:oleObj>
              </mc:Choice>
              <mc:Fallback>
                <p:oleObj name="think-cell Slide" r:id="rId30" imgW="360" imgH="360" progId="TCLayout.ActiveDocument.1">
                  <p:embed/>
                  <p:pic>
                    <p:nvPicPr>
                      <p:cNvPr id="10" name="Object 9"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231030" cy="846138"/>
          </a:xfrm>
        </p:spPr>
        <p:txBody>
          <a:bodyPr/>
          <a:lstStyle/>
          <a:p>
            <a:r>
              <a:rPr lang="en-US" sz="1800" b="1" dirty="0"/>
              <a:t>Sweden Waste Management</a:t>
            </a:r>
            <a:br>
              <a:rPr lang="en-US" sz="1800" b="1" dirty="0"/>
            </a:br>
            <a:r>
              <a:rPr lang="en-US" sz="1800" dirty="0"/>
              <a:t>Focus on advanced waste treatment created a strong competition between industries and incentivized waste import</a:t>
            </a:r>
            <a:endParaRPr lang="en-GB" b="1" dirty="0"/>
          </a:p>
        </p:txBody>
      </p:sp>
      <p:sp>
        <p:nvSpPr>
          <p:cNvPr id="3" name="Content Placeholder 2"/>
          <p:cNvSpPr>
            <a:spLocks noGrp="1"/>
          </p:cNvSpPr>
          <p:nvPr>
            <p:ph sz="half" idx="1"/>
          </p:nvPr>
        </p:nvSpPr>
        <p:spPr>
          <a:xfrm>
            <a:off x="466724" y="1916073"/>
            <a:ext cx="4025900" cy="509496"/>
          </a:xfrm>
        </p:spPr>
        <p:txBody>
          <a:bodyPr/>
          <a:lstStyle/>
          <a:p>
            <a:pPr marL="0" indent="0">
              <a:buNone/>
            </a:pPr>
            <a:r>
              <a:rPr lang="en-US" sz="800" b="1" dirty="0"/>
              <a:t>WASTE TREATMENT </a:t>
            </a:r>
            <a:r>
              <a:rPr lang="en-US" sz="800" b="1" i="1" dirty="0"/>
              <a:t>Sweden waste treatment is dominated by incineration and waste recycling.</a:t>
            </a:r>
            <a:endParaRPr lang="en-GB" sz="700" b="1" dirty="0"/>
          </a:p>
        </p:txBody>
      </p:sp>
      <p:sp>
        <p:nvSpPr>
          <p:cNvPr id="8" name="Content Placeholder 7"/>
          <p:cNvSpPr>
            <a:spLocks noGrp="1"/>
          </p:cNvSpPr>
          <p:nvPr>
            <p:ph sz="half" idx="2"/>
          </p:nvPr>
        </p:nvSpPr>
        <p:spPr>
          <a:xfrm>
            <a:off x="4645023" y="1916073"/>
            <a:ext cx="4027488" cy="4424402"/>
          </a:xfrm>
        </p:spPr>
        <p:txBody>
          <a:bodyPr/>
          <a:lstStyle/>
          <a:p>
            <a:pPr marL="0" indent="0">
              <a:buNone/>
            </a:pPr>
            <a:r>
              <a:rPr lang="en-US" sz="900" b="1" dirty="0"/>
              <a:t>AT A GLANCE</a:t>
            </a:r>
          </a:p>
          <a:p>
            <a:pPr>
              <a:buFont typeface="Verdana" panose="020B0604030504040204" pitchFamily="34" charset="0"/>
              <a:buChar char="–"/>
            </a:pPr>
            <a:r>
              <a:rPr lang="en-US" sz="900" dirty="0"/>
              <a:t>With above EU average recycling rate (45%) and one of the most developed incineration industry (46% incineration rate) in the EU, only a relatively small part of waste gets landfilled. </a:t>
            </a:r>
          </a:p>
          <a:p>
            <a:pPr>
              <a:buFont typeface="Verdana" panose="020B0604030504040204" pitchFamily="34" charset="0"/>
              <a:buChar char="–"/>
            </a:pPr>
            <a:r>
              <a:rPr lang="en-US" sz="900" dirty="0"/>
              <a:t>In recent years, Sweden had to import waste, mainly from Norway and the United Kingdom as its domestic waste generation could not keep up with the increasing capacity of incinerators. </a:t>
            </a:r>
            <a:r>
              <a:rPr lang="en-US" sz="900" dirty="0">
                <a:solidFill>
                  <a:schemeClr val="bg2"/>
                </a:solidFill>
              </a:rPr>
              <a:t>[1]</a:t>
            </a:r>
          </a:p>
          <a:p>
            <a:pPr>
              <a:buFont typeface="Verdana" panose="020B0604030504040204" pitchFamily="34" charset="0"/>
              <a:buChar char="–"/>
            </a:pPr>
            <a:r>
              <a:rPr lang="en-US" sz="900" dirty="0"/>
              <a:t>Despite the incineration overcapacity, more plants are currently planned or already under construction. As incinerators are connected to the district heating network, their public acceptance is relatively high.  </a:t>
            </a:r>
          </a:p>
          <a:p>
            <a:pPr>
              <a:buFont typeface="Verdana" panose="020B0604030504040204" pitchFamily="34" charset="0"/>
              <a:buChar char="–"/>
            </a:pPr>
            <a:r>
              <a:rPr lang="en-US" sz="900" dirty="0"/>
              <a:t>In comparison with EU average, Sweden generates a higher share of waste with low calorific values, which limits their usability for the cement industry.</a:t>
            </a:r>
          </a:p>
          <a:p>
            <a:pPr>
              <a:buFont typeface="Verdana" panose="020B0604030504040204" pitchFamily="34" charset="0"/>
              <a:buChar char="–"/>
            </a:pPr>
            <a:r>
              <a:rPr lang="en-US" sz="900" dirty="0"/>
              <a:t>As a majority of the pre-processing facilities focuses on delivering waste to incinerators, there is a lack of high-quality SRF/RDF available to the cement industry, which is often left dependent on imports. </a:t>
            </a:r>
          </a:p>
          <a:p>
            <a:pPr>
              <a:buFont typeface="Verdana" panose="020B0604030504040204" pitchFamily="34" charset="0"/>
              <a:buChar char="–"/>
            </a:pPr>
            <a:r>
              <a:rPr lang="en-US" sz="900" dirty="0"/>
              <a:t>More successfully, the cement industry is collaborating with recycling facilities, which provide sorted materials that cannot be recycled. </a:t>
            </a:r>
          </a:p>
          <a:p>
            <a:pPr>
              <a:buFont typeface="Verdana" panose="020B0604030504040204" pitchFamily="34" charset="0"/>
              <a:buChar char="–"/>
            </a:pPr>
            <a:r>
              <a:rPr lang="en-US" sz="900" dirty="0"/>
              <a:t>Additional competition for certain waste streams (e.g. forestry and pulp industry) comes from the biogas industry. </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106</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As landfilling of waste has been reduced to below 10%, there is a strong competition for waste between incinerators, biogas plants and the cement industry. Coordination between actors utilizing waste is low and additional waste already has to be imported as the incineration and biogas capacities increase. </a:t>
            </a:r>
            <a:endParaRPr lang="en-GB" sz="900" b="0" kern="0" dirty="0"/>
          </a:p>
        </p:txBody>
      </p:sp>
      <p:sp>
        <p:nvSpPr>
          <p:cNvPr id="12" name="Content Placeholder 2"/>
          <p:cNvSpPr txBox="1">
            <a:spLocks/>
          </p:cNvSpPr>
          <p:nvPr/>
        </p:nvSpPr>
        <p:spPr bwMode="auto">
          <a:xfrm>
            <a:off x="466724" y="4523608"/>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Sweden is below the EU average with regards to combustible waste generation.</a:t>
            </a:r>
            <a:endParaRPr lang="en-GB" sz="800" i="1" kern="0" dirty="0"/>
          </a:p>
        </p:txBody>
      </p:sp>
      <p:graphicFrame>
        <p:nvGraphicFramePr>
          <p:cNvPr id="68" name="Object 67"/>
          <p:cNvGraphicFramePr>
            <a:graphicFrameLocks/>
          </p:cNvGraphicFramePr>
          <p:nvPr>
            <p:custDataLst>
              <p:tags r:id="rId4"/>
            </p:custDataLst>
            <p:extLst/>
          </p:nvPr>
        </p:nvGraphicFramePr>
        <p:xfrm>
          <a:off x="0" y="5143500"/>
          <a:ext cx="4248277" cy="1257460"/>
        </p:xfrm>
        <a:graphic>
          <a:graphicData uri="http://schemas.openxmlformats.org/presentationml/2006/ole">
            <mc:AlternateContent xmlns:mc="http://schemas.openxmlformats.org/markup-compatibility/2006">
              <mc:Choice xmlns:v="urn:schemas-microsoft-com:vml" Requires="v">
                <p:oleObj spid="_x0000_s99370" name="Chart" r:id="rId32" imgW="4248049" imgH="1257431" progId="MSGraph.Chart.8">
                  <p:embed followColorScheme="full"/>
                </p:oleObj>
              </mc:Choice>
              <mc:Fallback>
                <p:oleObj name="Chart" r:id="rId32" imgW="4248049" imgH="1257431" progId="MSGraph.Chart.8">
                  <p:embed followColorScheme="full"/>
                  <p:pic>
                    <p:nvPicPr>
                      <p:cNvPr id="68" name="Object 67"/>
                      <p:cNvPicPr/>
                      <p:nvPr/>
                    </p:nvPicPr>
                    <p:blipFill>
                      <a:blip r:embed="rId33"/>
                      <a:stretch>
                        <a:fillRect/>
                      </a:stretch>
                    </p:blipFill>
                    <p:spPr>
                      <a:xfrm>
                        <a:off x="0" y="5143500"/>
                        <a:ext cx="4248277" cy="1257460"/>
                      </a:xfrm>
                      <a:prstGeom prst="rect">
                        <a:avLst/>
                      </a:prstGeom>
                    </p:spPr>
                  </p:pic>
                </p:oleObj>
              </mc:Fallback>
            </mc:AlternateContent>
          </a:graphicData>
        </a:graphic>
      </p:graphicFrame>
      <p:sp>
        <p:nvSpPr>
          <p:cNvPr id="75" name="Rectangle 74"/>
          <p:cNvSpPr>
            <a:spLocks noGrp="1" noChangeArrowheads="1"/>
          </p:cNvSpPr>
          <p:nvPr>
            <p:custDataLst>
              <p:tags r:id="rId5"/>
            </p:custDataLst>
          </p:nvPr>
        </p:nvSpPr>
        <p:spPr bwMode="auto">
          <a:xfrm>
            <a:off x="473075" y="4981575"/>
            <a:ext cx="2028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800" kern="0" dirty="0"/>
              <a:t>Share of combustible waste (2012)</a:t>
            </a:r>
          </a:p>
          <a:p>
            <a:pPr marL="0" indent="0">
              <a:lnSpc>
                <a:spcPct val="100000"/>
              </a:lnSpc>
              <a:buNone/>
            </a:pPr>
            <a:r>
              <a:rPr lang="en-US" sz="800" b="0" kern="0" dirty="0"/>
              <a:t>Excluding major mineral wastes</a:t>
            </a:r>
          </a:p>
        </p:txBody>
      </p:sp>
      <p:sp>
        <p:nvSpPr>
          <p:cNvPr id="39" name="Rectangle 38"/>
          <p:cNvSpPr>
            <a:spLocks noGrp="1" noChangeArrowheads="1"/>
          </p:cNvSpPr>
          <p:nvPr>
            <p:custDataLst>
              <p:tags r:id="rId6"/>
            </p:custDataLst>
          </p:nvPr>
        </p:nvSpPr>
        <p:spPr bwMode="gray">
          <a:xfrm>
            <a:off x="3192463" y="59150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9FF6822-C954-45C1-9FA8-3E2BA6A63A80}"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1" name="Rectangle 40"/>
          <p:cNvSpPr>
            <a:spLocks noGrp="1" noChangeArrowheads="1"/>
          </p:cNvSpPr>
          <p:nvPr>
            <p:custDataLst>
              <p:tags r:id="rId7"/>
            </p:custDataLst>
          </p:nvPr>
        </p:nvSpPr>
        <p:spPr bwMode="gray">
          <a:xfrm>
            <a:off x="3192463" y="55197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16FDC62-76BD-420A-B592-D9E470CBEE13}"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35" name="Rectangle 34"/>
          <p:cNvSpPr>
            <a:spLocks noGrp="1" noChangeArrowheads="1"/>
          </p:cNvSpPr>
          <p:nvPr>
            <p:custDataLst>
              <p:tags r:id="rId8"/>
            </p:custDataLst>
          </p:nvPr>
        </p:nvSpPr>
        <p:spPr bwMode="gray">
          <a:xfrm>
            <a:off x="1544638" y="58912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F1203AC-D579-468C-B7A0-4F3D3DCDA4AC}" type="datetime'''''6''''''''''''''0''''''''''''''''''''''''''%'''''''''''''''">
              <a:rPr lang="en-GB" altLang="en-US" sz="700">
                <a:solidFill>
                  <a:schemeClr val="bg1"/>
                </a:solidFill>
                <a:sym typeface="+mn-lt"/>
              </a:rPr>
              <a:pPr marL="0" indent="0" algn="ctr">
                <a:lnSpc>
                  <a:spcPct val="100000"/>
                </a:lnSpc>
                <a:spcAft>
                  <a:spcPct val="0"/>
                </a:spcAft>
                <a:buNone/>
              </a:pPr>
              <a:t>60%</a:t>
            </a:fld>
            <a:endParaRPr lang="en-GB" sz="700" dirty="0">
              <a:solidFill>
                <a:schemeClr val="bg1"/>
              </a:solidFill>
              <a:sym typeface="+mn-lt"/>
            </a:endParaRPr>
          </a:p>
        </p:txBody>
      </p:sp>
      <p:sp>
        <p:nvSpPr>
          <p:cNvPr id="36" name="Rectangle 35"/>
          <p:cNvSpPr>
            <a:spLocks noGrp="1" noChangeArrowheads="1"/>
          </p:cNvSpPr>
          <p:nvPr>
            <p:custDataLst>
              <p:tags r:id="rId9"/>
            </p:custDataLst>
          </p:nvPr>
        </p:nvSpPr>
        <p:spPr bwMode="gray">
          <a:xfrm>
            <a:off x="1544638" y="54959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0DFDC42-79C6-42FB-9D1C-1A2600FFC7F7}" type="datetime'''''''''4''0''''''''''''''%'''''''''''''''''''">
              <a:rPr lang="en-GB" altLang="en-US" sz="700">
                <a:solidFill>
                  <a:schemeClr val="bg1"/>
                </a:solidFill>
                <a:sym typeface="+mn-lt"/>
              </a:rPr>
              <a:pPr marL="0" indent="0" algn="ctr">
                <a:lnSpc>
                  <a:spcPct val="100000"/>
                </a:lnSpc>
                <a:spcAft>
                  <a:spcPct val="0"/>
                </a:spcAft>
                <a:buNone/>
              </a:pPr>
              <a:t>40%</a:t>
            </a:fld>
            <a:endParaRPr lang="en-GB" sz="700" dirty="0">
              <a:solidFill>
                <a:schemeClr val="bg1"/>
              </a:solidFill>
              <a:sym typeface="+mn-lt"/>
            </a:endParaRPr>
          </a:p>
        </p:txBody>
      </p:sp>
      <p:sp>
        <p:nvSpPr>
          <p:cNvPr id="77" name="Rectangle 76"/>
          <p:cNvSpPr>
            <a:spLocks noGrp="1" noChangeArrowheads="1"/>
          </p:cNvSpPr>
          <p:nvPr>
            <p:custDataLst>
              <p:tags r:id="rId10"/>
            </p:custDataLst>
          </p:nvPr>
        </p:nvSpPr>
        <p:spPr bwMode="auto">
          <a:xfrm>
            <a:off x="1495425" y="6240464"/>
            <a:ext cx="3619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5D9DCA9-FA9B-439B-A938-D7C66408A2EA}" type="datetime'''''''S''''w''e''''''de''''''''''''''n'''''''''">
              <a:rPr lang="en-GB" altLang="en-US" sz="700" b="0"/>
              <a:pPr/>
              <a:t>Sweden</a:t>
            </a:fld>
            <a:endParaRPr lang="en-GB" sz="700" b="0" dirty="0">
              <a:sym typeface="+mn-lt"/>
            </a:endParaRPr>
          </a:p>
        </p:txBody>
      </p:sp>
      <p:sp>
        <p:nvSpPr>
          <p:cNvPr id="76" name="Rectangle 75"/>
          <p:cNvSpPr>
            <a:spLocks noGrp="1" noChangeArrowheads="1"/>
          </p:cNvSpPr>
          <p:nvPr>
            <p:custDataLst>
              <p:tags r:id="rId11"/>
            </p:custDataLst>
          </p:nvPr>
        </p:nvSpPr>
        <p:spPr bwMode="auto">
          <a:xfrm>
            <a:off x="3046413" y="624046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a:t>EU average </a:t>
            </a:fld>
            <a:endParaRPr lang="en-GB" sz="700" b="0" dirty="0">
              <a:sym typeface="+mn-lt"/>
            </a:endParaRPr>
          </a:p>
        </p:txBody>
      </p:sp>
      <p:sp>
        <p:nvSpPr>
          <p:cNvPr id="33" name="Rectangle 32"/>
          <p:cNvSpPr/>
          <p:nvPr>
            <p:custDataLst>
              <p:tags r:id="rId12"/>
            </p:custDataLst>
          </p:nvPr>
        </p:nvSpPr>
        <p:spPr bwMode="auto">
          <a:xfrm>
            <a:off x="2901950" y="501650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4" name="Rectangle 33"/>
          <p:cNvSpPr/>
          <p:nvPr>
            <p:custDataLst>
              <p:tags r:id="rId13"/>
            </p:custDataLst>
          </p:nvPr>
        </p:nvSpPr>
        <p:spPr bwMode="auto">
          <a:xfrm>
            <a:off x="2901950" y="51736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3" name="Rectangle 92"/>
          <p:cNvSpPr>
            <a:spLocks noGrp="1" noChangeArrowheads="1"/>
          </p:cNvSpPr>
          <p:nvPr>
            <p:custDataLst>
              <p:tags r:id="rId14"/>
            </p:custDataLst>
          </p:nvPr>
        </p:nvSpPr>
        <p:spPr bwMode="auto">
          <a:xfrm>
            <a:off x="3078163" y="517048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a:t>Non-combustible waste</a:t>
            </a:fld>
            <a:endParaRPr lang="en-GB" sz="700" b="0" dirty="0">
              <a:sym typeface="+mn-lt"/>
            </a:endParaRPr>
          </a:p>
        </p:txBody>
      </p:sp>
      <p:sp>
        <p:nvSpPr>
          <p:cNvPr id="92" name="Rectangle 91"/>
          <p:cNvSpPr>
            <a:spLocks noGrp="1" noChangeArrowheads="1"/>
          </p:cNvSpPr>
          <p:nvPr>
            <p:custDataLst>
              <p:tags r:id="rId15"/>
            </p:custDataLst>
          </p:nvPr>
        </p:nvSpPr>
        <p:spPr bwMode="auto">
          <a:xfrm>
            <a:off x="3078163" y="501332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graphicFrame>
        <p:nvGraphicFramePr>
          <p:cNvPr id="38" name="Object 37"/>
          <p:cNvGraphicFramePr>
            <a:graphicFrameLocks/>
          </p:cNvGraphicFramePr>
          <p:nvPr>
            <p:custDataLst>
              <p:tags r:id="rId16"/>
            </p:custDataLst>
            <p:extLst/>
          </p:nvPr>
        </p:nvGraphicFramePr>
        <p:xfrm>
          <a:off x="495300" y="2590799"/>
          <a:ext cx="1943167" cy="1933698"/>
        </p:xfrm>
        <a:graphic>
          <a:graphicData uri="http://schemas.openxmlformats.org/presentationml/2006/ole">
            <mc:AlternateContent xmlns:mc="http://schemas.openxmlformats.org/markup-compatibility/2006">
              <mc:Choice xmlns:v="urn:schemas-microsoft-com:vml" Requires="v">
                <p:oleObj spid="_x0000_s99371" name="Chart" r:id="rId34" imgW="1943167" imgH="1933698" progId="MSGraph.Chart.8">
                  <p:embed followColorScheme="full"/>
                </p:oleObj>
              </mc:Choice>
              <mc:Fallback>
                <p:oleObj name="Chart" r:id="rId34" imgW="1943167" imgH="1933698" progId="MSGraph.Chart.8">
                  <p:embed followColorScheme="full"/>
                  <p:pic>
                    <p:nvPicPr>
                      <p:cNvPr id="38" name="Object 37"/>
                      <p:cNvPicPr/>
                      <p:nvPr/>
                    </p:nvPicPr>
                    <p:blipFill>
                      <a:blip r:embed="rId35"/>
                      <a:stretch>
                        <a:fillRect/>
                      </a:stretch>
                    </p:blipFill>
                    <p:spPr>
                      <a:xfrm>
                        <a:off x="495300" y="2590799"/>
                        <a:ext cx="1943167" cy="1933698"/>
                      </a:xfrm>
                      <a:prstGeom prst="rect">
                        <a:avLst/>
                      </a:prstGeom>
                    </p:spPr>
                  </p:pic>
                </p:oleObj>
              </mc:Fallback>
            </mc:AlternateContent>
          </a:graphicData>
        </a:graphic>
      </p:graphicFrame>
      <p:sp>
        <p:nvSpPr>
          <p:cNvPr id="46" name="Rectangle 45"/>
          <p:cNvSpPr>
            <a:spLocks noGrp="1" noChangeArrowheads="1"/>
          </p:cNvSpPr>
          <p:nvPr>
            <p:custDataLst>
              <p:tags r:id="rId17"/>
            </p:custDataLst>
          </p:nvPr>
        </p:nvSpPr>
        <p:spPr bwMode="gray">
          <a:xfrm>
            <a:off x="1708150" y="2898775"/>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B00FBBE-B31D-4C15-B605-68002A97BC18}" type="datetime'''''''''''''''''''''1''''%'''''''">
              <a:rPr lang="en-GB" altLang="en-US" sz="800">
                <a:solidFill>
                  <a:schemeClr val="bg1"/>
                </a:solidFill>
              </a:rPr>
              <a:pPr/>
              <a:t>1%</a:t>
            </a:fld>
            <a:endParaRPr lang="en-GB" sz="800" dirty="0">
              <a:solidFill>
                <a:schemeClr val="bg1"/>
              </a:solidFill>
              <a:sym typeface="+mn-lt"/>
            </a:endParaRPr>
          </a:p>
        </p:txBody>
      </p:sp>
      <p:sp>
        <p:nvSpPr>
          <p:cNvPr id="40" name="Rectangle 39"/>
          <p:cNvSpPr>
            <a:spLocks noGrp="1" noChangeArrowheads="1"/>
          </p:cNvSpPr>
          <p:nvPr>
            <p:custDataLst>
              <p:tags r:id="rId18"/>
            </p:custDataLst>
          </p:nvPr>
        </p:nvSpPr>
        <p:spPr bwMode="gray">
          <a:xfrm>
            <a:off x="1544638" y="2774950"/>
            <a:ext cx="230188"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C2E6C0B-BC38-42EC-A55F-594A31C1E4AF}" type="datetime'''''''''''''''''''''8''''''''%'''''''''''''''''''''''''''''''">
              <a:rPr lang="en-GB" altLang="en-US" sz="800">
                <a:solidFill>
                  <a:schemeClr val="bg1"/>
                </a:solidFill>
              </a:rPr>
              <a:pPr/>
              <a:t>8%</a:t>
            </a:fld>
            <a:endParaRPr lang="en-GB" sz="800" dirty="0">
              <a:solidFill>
                <a:schemeClr val="bg1"/>
              </a:solidFill>
              <a:sym typeface="+mn-lt"/>
            </a:endParaRPr>
          </a:p>
        </p:txBody>
      </p:sp>
      <p:sp>
        <p:nvSpPr>
          <p:cNvPr id="45" name="Rectangle 44"/>
          <p:cNvSpPr>
            <a:spLocks noGrp="1" noChangeArrowheads="1"/>
          </p:cNvSpPr>
          <p:nvPr>
            <p:custDataLst>
              <p:tags r:id="rId19"/>
            </p:custDataLst>
          </p:nvPr>
        </p:nvSpPr>
        <p:spPr bwMode="gray">
          <a:xfrm>
            <a:off x="1947863" y="3775075"/>
            <a:ext cx="303213" cy="122238"/>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5BB24BE-F08A-4637-B33E-8EE96EADA61C}" type="datetime'''''''''''46''''%'''''">
              <a:rPr lang="en-GB" altLang="en-US" sz="800">
                <a:solidFill>
                  <a:schemeClr val="bg1"/>
                </a:solidFill>
              </a:rPr>
              <a:pPr/>
              <a:t>46%</a:t>
            </a:fld>
            <a:endParaRPr lang="en-GB" sz="800" dirty="0">
              <a:solidFill>
                <a:schemeClr val="bg1"/>
              </a:solidFill>
              <a:sym typeface="+mn-lt"/>
            </a:endParaRPr>
          </a:p>
        </p:txBody>
      </p:sp>
      <p:sp>
        <p:nvSpPr>
          <p:cNvPr id="44" name="Rectangle 43"/>
          <p:cNvSpPr>
            <a:spLocks noGrp="1" noChangeArrowheads="1"/>
          </p:cNvSpPr>
          <p:nvPr>
            <p:custDataLst>
              <p:tags r:id="rId20"/>
            </p:custDataLst>
          </p:nvPr>
        </p:nvSpPr>
        <p:spPr bwMode="gray">
          <a:xfrm>
            <a:off x="639763" y="3398838"/>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B26E802-3AB4-44FE-8C75-AB904AD21D1D}" type="datetime'4''''''''''''''''''''''''''''''''''''''''''''''''''''''5''%'">
              <a:rPr lang="en-GB" altLang="en-US" sz="800">
                <a:solidFill>
                  <a:schemeClr val="bg1"/>
                </a:solidFill>
              </a:rPr>
              <a:pPr/>
              <a:t>45%</a:t>
            </a:fld>
            <a:endParaRPr lang="en-GB" sz="800" dirty="0">
              <a:solidFill>
                <a:schemeClr val="bg1"/>
              </a:solidFill>
              <a:sym typeface="+mn-lt"/>
            </a:endParaRPr>
          </a:p>
        </p:txBody>
      </p:sp>
      <p:sp>
        <p:nvSpPr>
          <p:cNvPr id="50" name="Rectangle 49"/>
          <p:cNvSpPr/>
          <p:nvPr>
            <p:custDataLst>
              <p:tags r:id="rId21"/>
            </p:custDataLst>
          </p:nvPr>
        </p:nvSpPr>
        <p:spPr bwMode="auto">
          <a:xfrm>
            <a:off x="2312988" y="31035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8" name="Rectangle 47"/>
          <p:cNvSpPr/>
          <p:nvPr>
            <p:custDataLst>
              <p:tags r:id="rId22"/>
            </p:custDataLst>
          </p:nvPr>
        </p:nvSpPr>
        <p:spPr bwMode="auto">
          <a:xfrm>
            <a:off x="2312988" y="27892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23"/>
            </p:custDataLst>
          </p:nvPr>
        </p:nvSpPr>
        <p:spPr bwMode="auto">
          <a:xfrm>
            <a:off x="2312988" y="2632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4"/>
            </p:custDataLst>
          </p:nvPr>
        </p:nvSpPr>
        <p:spPr bwMode="auto">
          <a:xfrm>
            <a:off x="2312988" y="29464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2" name="Rectangle 51"/>
          <p:cNvSpPr>
            <a:spLocks noGrp="1" noChangeArrowheads="1"/>
          </p:cNvSpPr>
          <p:nvPr>
            <p:custDataLst>
              <p:tags r:id="rId25"/>
            </p:custDataLst>
          </p:nvPr>
        </p:nvSpPr>
        <p:spPr bwMode="auto">
          <a:xfrm>
            <a:off x="2489200" y="31003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a:t>Recovery other than energy recovery </a:t>
            </a:fld>
            <a:endParaRPr lang="en-GB" sz="700" b="0" dirty="0">
              <a:sym typeface="+mn-lt"/>
            </a:endParaRPr>
          </a:p>
        </p:txBody>
      </p:sp>
      <p:sp>
        <p:nvSpPr>
          <p:cNvPr id="53" name="Rectangle 52"/>
          <p:cNvSpPr>
            <a:spLocks noGrp="1" noChangeArrowheads="1"/>
          </p:cNvSpPr>
          <p:nvPr>
            <p:custDataLst>
              <p:tags r:id="rId26"/>
            </p:custDataLst>
          </p:nvPr>
        </p:nvSpPr>
        <p:spPr bwMode="auto">
          <a:xfrm>
            <a:off x="2489200" y="29432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a:t>Incineration/energy recovery (R1)</a:t>
            </a:fld>
            <a:endParaRPr lang="en-GB" sz="700" b="0" dirty="0">
              <a:sym typeface="+mn-lt"/>
            </a:endParaRPr>
          </a:p>
        </p:txBody>
      </p:sp>
      <p:sp>
        <p:nvSpPr>
          <p:cNvPr id="54" name="Rectangle 53"/>
          <p:cNvSpPr>
            <a:spLocks noGrp="1" noChangeArrowheads="1"/>
          </p:cNvSpPr>
          <p:nvPr>
            <p:custDataLst>
              <p:tags r:id="rId27"/>
            </p:custDataLst>
          </p:nvPr>
        </p:nvSpPr>
        <p:spPr bwMode="auto">
          <a:xfrm>
            <a:off x="2489200" y="27860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a:t>Incineration/disposal (D10) </a:t>
            </a:fld>
            <a:endParaRPr lang="en-GB" sz="700" b="0" dirty="0">
              <a:sym typeface="+mn-lt"/>
            </a:endParaRPr>
          </a:p>
        </p:txBody>
      </p:sp>
      <p:sp>
        <p:nvSpPr>
          <p:cNvPr id="51" name="Rectangle 50"/>
          <p:cNvSpPr>
            <a:spLocks noGrp="1" noChangeArrowheads="1"/>
          </p:cNvSpPr>
          <p:nvPr>
            <p:custDataLst>
              <p:tags r:id="rId28"/>
            </p:custDataLst>
          </p:nvPr>
        </p:nvSpPr>
        <p:spPr bwMode="auto">
          <a:xfrm>
            <a:off x="2489200" y="26289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a:t>Landfill/disposal (D1-D7, D12)</a:t>
            </a:fld>
            <a:endParaRPr lang="en-GB" sz="700" b="0" dirty="0">
              <a:sym typeface="+mn-lt"/>
            </a:endParaRPr>
          </a:p>
        </p:txBody>
      </p:sp>
      <p:sp>
        <p:nvSpPr>
          <p:cNvPr id="55" name="Content Placeholder 2"/>
          <p:cNvSpPr txBox="1">
            <a:spLocks/>
          </p:cNvSpPr>
          <p:nvPr/>
        </p:nvSpPr>
        <p:spPr bwMode="auto">
          <a:xfrm>
            <a:off x="474444" y="235306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800" kern="0" dirty="0"/>
              <a:t>Waste treatment composition (2014)</a:t>
            </a:r>
          </a:p>
          <a:p>
            <a:pPr marL="0" indent="0">
              <a:lnSpc>
                <a:spcPct val="100000"/>
              </a:lnSpc>
              <a:buFont typeface="Verdana" pitchFamily="34" charset="0"/>
              <a:buNone/>
            </a:pPr>
            <a:r>
              <a:rPr lang="en-US" sz="800" b="0" kern="0" dirty="0"/>
              <a:t>Excluding major mineral wastes</a:t>
            </a:r>
          </a:p>
        </p:txBody>
      </p:sp>
      <p:pic>
        <p:nvPicPr>
          <p:cNvPr id="37" name="Picture 6" descr="Flag of Sweden.svg"/>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88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67"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Sweden Barriers and Opportunities</a:t>
            </a:r>
            <a:br>
              <a:rPr lang="en-US" sz="1800" b="1" dirty="0"/>
            </a:br>
            <a:r>
              <a:rPr lang="en-US" sz="1400" dirty="0"/>
              <a:t>Co-processing steadily increases, however utilization of waste streams has to be optimized to achieve best results from the societal perspective</a:t>
            </a:r>
            <a:endParaRPr lang="en-GB" sz="1500" b="1" dirty="0"/>
          </a:p>
        </p:txBody>
      </p:sp>
      <p:sp>
        <p:nvSpPr>
          <p:cNvPr id="40" name="Content Placeholder 2"/>
          <p:cNvSpPr>
            <a:spLocks noGrp="1"/>
          </p:cNvSpPr>
          <p:nvPr>
            <p:ph sz="half" idx="1"/>
          </p:nvPr>
        </p:nvSpPr>
        <p:spPr>
          <a:xfrm>
            <a:off x="466724" y="1672518"/>
            <a:ext cx="4025900" cy="837720"/>
          </a:xfrm>
        </p:spPr>
        <p:txBody>
          <a:bodyPr/>
          <a:lstStyle/>
          <a:p>
            <a:pPr marL="0" indent="0">
              <a:buNone/>
            </a:pPr>
            <a:r>
              <a:rPr lang="en-US" sz="800" b="1" dirty="0"/>
              <a:t>BARRIERS A very strong competition for waste with one of the most developed incineration industries in the EU, which is the preferred option to co-processing, presents a major barrier to further fuel substitution. There is an opening however, if biomass resources can be mobilized. </a:t>
            </a:r>
            <a:endParaRPr lang="en-GB" sz="700" b="1" dirty="0"/>
          </a:p>
        </p:txBody>
      </p:sp>
      <p:sp>
        <p:nvSpPr>
          <p:cNvPr id="44" name="Content Placeholder 2"/>
          <p:cNvSpPr>
            <a:spLocks noGrp="1"/>
          </p:cNvSpPr>
          <p:nvPr>
            <p:ph sz="half" idx="2"/>
          </p:nvPr>
        </p:nvSpPr>
        <p:spPr>
          <a:xfrm>
            <a:off x="4646611" y="1672518"/>
            <a:ext cx="4025900" cy="839524"/>
          </a:xfrm>
        </p:spPr>
        <p:txBody>
          <a:bodyPr/>
          <a:lstStyle/>
          <a:p>
            <a:pPr marL="0" indent="0">
              <a:buNone/>
            </a:pPr>
            <a:r>
              <a:rPr lang="en-US" sz="800" b="1" dirty="0"/>
              <a:t>DRIVERS AND OPPORTUNITY</a:t>
            </a:r>
            <a:r>
              <a:rPr lang="en-US" sz="800" b="1" i="1" dirty="0"/>
              <a:t> A coordinated effort between the incinerators, responsible authorities, the cement sector and other industries is needed to optimize waste utilization in  the Swedish cement sector. Domestic availability of high quality wastes should be ensured. </a:t>
            </a:r>
            <a:endParaRPr lang="en-GB" sz="7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107</a:t>
            </a:fld>
            <a:endParaRPr lang="en-GB" noProof="0" dirty="0"/>
          </a:p>
        </p:txBody>
      </p:sp>
      <p:sp>
        <p:nvSpPr>
          <p:cNvPr id="9" name="Content Placeholder 2"/>
          <p:cNvSpPr txBox="1">
            <a:spLocks/>
          </p:cNvSpPr>
          <p:nvPr/>
        </p:nvSpPr>
        <p:spPr bwMode="auto">
          <a:xfrm>
            <a:off x="466724" y="1192213"/>
            <a:ext cx="8205787" cy="48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As the incineration industry in the country is both well-developed and supported by authorities, the cement industry has to find ways to co-exist and perhaps mobilize other waste streams.</a:t>
            </a:r>
            <a:endParaRPr lang="en-GB" sz="900" b="0" kern="0" dirty="0"/>
          </a:p>
        </p:txBody>
      </p:sp>
      <p:graphicFrame>
        <p:nvGraphicFramePr>
          <p:cNvPr id="45" name="Table 44"/>
          <p:cNvGraphicFramePr>
            <a:graphicFrameLocks noGrp="1"/>
          </p:cNvGraphicFramePr>
          <p:nvPr>
            <p:extLst/>
          </p:nvPr>
        </p:nvGraphicFramePr>
        <p:xfrm>
          <a:off x="4673600" y="2593911"/>
          <a:ext cx="3998912" cy="38100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993136">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All there cement plants have been modernized, allowing for further increase in waste uptake in the sector</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Certain</a:t>
                      </a:r>
                      <a:r>
                        <a:rPr lang="en-US" sz="800" baseline="0" dirty="0"/>
                        <a:t> potential for s</a:t>
                      </a:r>
                      <a:r>
                        <a:rPr lang="en-US" sz="800" dirty="0"/>
                        <a:t>ynergies with other industries</a:t>
                      </a:r>
                      <a:r>
                        <a:rPr lang="en-US" sz="800" baseline="0" dirty="0"/>
                        <a:t>  (e.g. fly ash and industrial waste utilization)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Potentially substantial availability of biomass wastes from the forestry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560642">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Investigate the best utilization of waste streams from a societal perspective and optimize their flows to recycling facilities, biogas plats, cement kilns and WtE installations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Explore the possibility of supporting heat generation in industries from forestry waste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Pursue synergetic opportunities with the industrial sector and incinerators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Incentivize pre-processing facilities to upgrade the quality of produced SRF/RDF</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the quality of domestically produced SRF/RDF to suit the needs of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93136">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Optimized use of waste in the country, while lowering the dependency of cement industry on fossil fuels through exploiting the large potential for biomass utilization in cement kilns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Avoided WtE investment as the cement industry is ready to provide additional capacity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Reduction of waste imports to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6" name="Picture 6" descr="Flag of Sweden.sv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nvPr>
        </p:nvGraphicFramePr>
        <p:xfrm>
          <a:off x="466725" y="2593915"/>
          <a:ext cx="4041775" cy="3764092"/>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864832">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 </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679514">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Competition for available waste, </a:t>
                      </a:r>
                      <a:r>
                        <a:rPr lang="en-US" sz="800" b="0" kern="1200" baseline="0" dirty="0">
                          <a:solidFill>
                            <a:schemeClr val="tx1"/>
                          </a:solidFill>
                          <a:latin typeface="+mn-lt"/>
                          <a:ea typeface="+mn-ea"/>
                          <a:cs typeface="+mn-cs"/>
                        </a:rPr>
                        <a:t>in particular with incinerators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88912">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88912">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1041922">
                <a:tc>
                  <a:txBody>
                    <a:bodyPr/>
                    <a:lstStyle/>
                    <a:p>
                      <a:r>
                        <a:rPr lang="en-US" sz="800" b="0" i="1" dirty="0"/>
                        <a:t>Cement industry </a:t>
                      </a:r>
                    </a:p>
                    <a:p>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Limited synergy potential with other industries </a:t>
                      </a:r>
                      <a:r>
                        <a:rPr lang="en-US" sz="800" kern="1200" baseline="0" dirty="0">
                          <a:solidFill>
                            <a:schemeClr val="tx1"/>
                          </a:solidFill>
                          <a:latin typeface="+mn-lt"/>
                          <a:ea typeface="+mn-ea"/>
                          <a:cs typeface="+mn-cs"/>
                        </a:rPr>
                        <a:t>(in waste transfers)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Too high dependency on waste imports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9757037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108</a:t>
            </a:fld>
            <a:endParaRPr lang="en-GB" noProof="0" dirty="0"/>
          </a:p>
        </p:txBody>
      </p:sp>
      <p:pic>
        <p:nvPicPr>
          <p:cNvPr id="9" name="Picture 6" descr="Flag of Sweden.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29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109</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6" descr="Flag of Sweden.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4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24410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9"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56" name="Rectangle 55">
            <a:hlinkClick r:id="rId21" action="ppaction://hlinksldjump"/>
          </p:cNvPr>
          <p:cNvSpPr>
            <a:spLocks noGrp="1" noChangeArrowheads="1"/>
          </p:cNvSpPr>
          <p:nvPr>
            <p:custDataLst>
              <p:tags r:id="rId4"/>
            </p:custDataLst>
          </p:nvPr>
        </p:nvSpPr>
        <p:spPr bwMode="gray">
          <a:xfrm>
            <a:off x="469900" y="11414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57" name="Rectangle 56"/>
          <p:cNvSpPr>
            <a:spLocks noGrp="1" noChangeArrowheads="1"/>
          </p:cNvSpPr>
          <p:nvPr>
            <p:custDataLst>
              <p:tags r:id="rId5"/>
            </p:custDataLst>
          </p:nvPr>
        </p:nvSpPr>
        <p:spPr bwMode="gray">
          <a:xfrm>
            <a:off x="469900" y="1497013"/>
            <a:ext cx="8221663"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Bulgaria</a:t>
            </a:r>
            <a:endParaRPr lang="en-GB" sz="1400" dirty="0"/>
          </a:p>
        </p:txBody>
      </p:sp>
      <p:sp>
        <p:nvSpPr>
          <p:cNvPr id="58" name="Rectangle 57">
            <a:hlinkClick r:id="rId22" action="ppaction://hlinksldjump"/>
          </p:cNvPr>
          <p:cNvSpPr>
            <a:spLocks noGrp="1" noChangeArrowheads="1"/>
          </p:cNvSpPr>
          <p:nvPr>
            <p:custDataLst>
              <p:tags r:id="rId6"/>
            </p:custDataLst>
          </p:nvPr>
        </p:nvSpPr>
        <p:spPr bwMode="gray">
          <a:xfrm>
            <a:off x="469900" y="18510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59" name="Rectangle 58">
            <a:hlinkClick r:id="rId23" action="ppaction://hlinksldjump"/>
          </p:cNvPr>
          <p:cNvSpPr>
            <a:spLocks noGrp="1" noChangeArrowheads="1"/>
          </p:cNvSpPr>
          <p:nvPr>
            <p:custDataLst>
              <p:tags r:id="rId7"/>
            </p:custDataLst>
          </p:nvPr>
        </p:nvSpPr>
        <p:spPr bwMode="gray">
          <a:xfrm>
            <a:off x="469900" y="22066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60" name="Rectangle 59">
            <a:hlinkClick r:id="rId24" action="ppaction://hlinksldjump"/>
          </p:cNvPr>
          <p:cNvSpPr>
            <a:spLocks noGrp="1" noChangeArrowheads="1"/>
          </p:cNvSpPr>
          <p:nvPr>
            <p:custDataLst>
              <p:tags r:id="rId8"/>
            </p:custDataLst>
          </p:nvPr>
        </p:nvSpPr>
        <p:spPr bwMode="gray">
          <a:xfrm>
            <a:off x="469900" y="256063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61" name="Rectangle 60">
            <a:hlinkClick r:id="rId25" action="ppaction://hlinksldjump"/>
          </p:cNvPr>
          <p:cNvSpPr>
            <a:spLocks noGrp="1" noChangeArrowheads="1"/>
          </p:cNvSpPr>
          <p:nvPr>
            <p:custDataLst>
              <p:tags r:id="rId9"/>
            </p:custDataLst>
          </p:nvPr>
        </p:nvSpPr>
        <p:spPr bwMode="gray">
          <a:xfrm>
            <a:off x="469900" y="291623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62" name="Rectangle 61">
            <a:hlinkClick r:id="rId26" action="ppaction://hlinksldjump"/>
          </p:cNvPr>
          <p:cNvSpPr>
            <a:spLocks noGrp="1" noChangeArrowheads="1"/>
          </p:cNvSpPr>
          <p:nvPr>
            <p:custDataLst>
              <p:tags r:id="rId10"/>
            </p:custDataLst>
          </p:nvPr>
        </p:nvSpPr>
        <p:spPr bwMode="gray">
          <a:xfrm>
            <a:off x="469900" y="327183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63" name="Rectangle 62">
            <a:hlinkClick r:id="rId27" action="ppaction://hlinksldjump"/>
          </p:cNvPr>
          <p:cNvSpPr>
            <a:spLocks noGrp="1" noChangeArrowheads="1"/>
          </p:cNvSpPr>
          <p:nvPr>
            <p:custDataLst>
              <p:tags r:id="rId11"/>
            </p:custDataLst>
          </p:nvPr>
        </p:nvSpPr>
        <p:spPr bwMode="gray">
          <a:xfrm>
            <a:off x="469900" y="362585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64" name="Rectangle 63">
            <a:hlinkClick r:id="rId28" action="ppaction://hlinksldjump"/>
          </p:cNvPr>
          <p:cNvSpPr>
            <a:spLocks noGrp="1" noChangeArrowheads="1"/>
          </p:cNvSpPr>
          <p:nvPr>
            <p:custDataLst>
              <p:tags r:id="rId12"/>
            </p:custDataLst>
          </p:nvPr>
        </p:nvSpPr>
        <p:spPr bwMode="gray">
          <a:xfrm>
            <a:off x="469900" y="398145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65" name="Rectangle 64">
            <a:hlinkClick r:id="rId29" action="ppaction://hlinksldjump"/>
          </p:cNvPr>
          <p:cNvSpPr>
            <a:spLocks noGrp="1" noChangeArrowheads="1"/>
          </p:cNvSpPr>
          <p:nvPr>
            <p:custDataLst>
              <p:tags r:id="rId13"/>
            </p:custDataLst>
          </p:nvPr>
        </p:nvSpPr>
        <p:spPr bwMode="gray">
          <a:xfrm>
            <a:off x="469900" y="433546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66" name="Rectangle 65">
            <a:hlinkClick r:id="rId30" action="ppaction://hlinksldjump"/>
          </p:cNvPr>
          <p:cNvSpPr>
            <a:spLocks noGrp="1" noChangeArrowheads="1"/>
          </p:cNvSpPr>
          <p:nvPr>
            <p:custDataLst>
              <p:tags r:id="rId14"/>
            </p:custDataLst>
          </p:nvPr>
        </p:nvSpPr>
        <p:spPr bwMode="gray">
          <a:xfrm>
            <a:off x="469900" y="469106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67" name="Rectangle 66">
            <a:hlinkClick r:id="rId31" action="ppaction://hlinksldjump"/>
          </p:cNvPr>
          <p:cNvSpPr>
            <a:spLocks noGrp="1" noChangeArrowheads="1"/>
          </p:cNvSpPr>
          <p:nvPr>
            <p:custDataLst>
              <p:tags r:id="rId15"/>
            </p:custDataLst>
          </p:nvPr>
        </p:nvSpPr>
        <p:spPr bwMode="gray">
          <a:xfrm>
            <a:off x="469900" y="50466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68" name="Rectangle 67">
            <a:hlinkClick r:id="rId32" action="ppaction://hlinksldjump"/>
          </p:cNvPr>
          <p:cNvSpPr>
            <a:spLocks noGrp="1" noChangeArrowheads="1"/>
          </p:cNvSpPr>
          <p:nvPr>
            <p:custDataLst>
              <p:tags r:id="rId16"/>
            </p:custDataLst>
          </p:nvPr>
        </p:nvSpPr>
        <p:spPr bwMode="gray">
          <a:xfrm>
            <a:off x="469900" y="54006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69" name="Rectangle 68">
            <a:hlinkClick r:id="rId33" action="ppaction://hlinksldjump"/>
          </p:cNvPr>
          <p:cNvSpPr>
            <a:spLocks noGrp="1" noChangeArrowheads="1"/>
          </p:cNvSpPr>
          <p:nvPr>
            <p:custDataLst>
              <p:tags r:id="rId17"/>
            </p:custDataLst>
          </p:nvPr>
        </p:nvSpPr>
        <p:spPr bwMode="gray">
          <a:xfrm>
            <a:off x="469900" y="57562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11</a:t>
            </a:fld>
            <a:endParaRPr lang="en-GB" noProof="0" dirty="0"/>
          </a:p>
        </p:txBody>
      </p:sp>
    </p:spTree>
    <p:extLst>
      <p:ext uri="{BB962C8B-B14F-4D97-AF65-F5344CB8AC3E}">
        <p14:creationId xmlns:p14="http://schemas.microsoft.com/office/powerpoint/2010/main" val="6940290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disclaimer and abbreviations</a:t>
            </a:r>
            <a:endParaRPr lang="en-GB" dirty="0"/>
          </a:p>
        </p:txBody>
      </p:sp>
      <p:sp>
        <p:nvSpPr>
          <p:cNvPr id="8" name="Content Placeholder 7"/>
          <p:cNvSpPr>
            <a:spLocks noGrp="1"/>
          </p:cNvSpPr>
          <p:nvPr>
            <p:ph idx="1"/>
          </p:nvPr>
        </p:nvSpPr>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r>
              <a:rPr lang="en-US" sz="1200" dirty="0"/>
              <a:t>Data for the cement sector were obtained from GNR (Get the Numbers Right) at </a:t>
            </a:r>
            <a:r>
              <a:rPr lang="en-GB" sz="1200" u="sng" dirty="0">
                <a:hlinkClick r:id="rId2"/>
              </a:rPr>
              <a:t>http://www.wbcsdcement.org/GNR-2014/index.html</a:t>
            </a:r>
            <a:r>
              <a:rPr lang="en-GB" sz="1200" dirty="0"/>
              <a:t> </a:t>
            </a:r>
          </a:p>
          <a:p>
            <a:pPr marL="0" indent="-180000">
              <a:lnSpc>
                <a:spcPct val="100000"/>
              </a:lnSpc>
              <a:buNone/>
            </a:pPr>
            <a:r>
              <a:rPr lang="en-GB" sz="1200" dirty="0"/>
              <a:t>D</a:t>
            </a:r>
            <a:r>
              <a:rPr lang="en-US" sz="1200" dirty="0" err="1"/>
              <a:t>ata</a:t>
            </a:r>
            <a:r>
              <a:rPr lang="en-US" sz="1200" dirty="0"/>
              <a:t> for the waste management were obtained from Eurostat at </a:t>
            </a:r>
            <a:r>
              <a:rPr lang="en-GB" sz="1200" u="sng" dirty="0">
                <a:hlinkClick r:id="rId3"/>
              </a:rPr>
              <a:t>http://ec.europa.eu/eurostat/data/database</a:t>
            </a:r>
            <a:endParaRPr lang="en-GB" sz="1200" u="sng" dirty="0"/>
          </a:p>
          <a:p>
            <a:pPr marL="0" indent="-180000">
              <a:lnSpc>
                <a:spcPct val="100000"/>
              </a:lnSpc>
              <a:buNone/>
            </a:pPr>
            <a:endParaRPr lang="en-GB" sz="1200" u="sng" dirty="0">
              <a:hlinkClick r:id="" action="ppaction://noaction"/>
            </a:endParaRPr>
          </a:p>
          <a:p>
            <a:pPr marL="0" indent="-180000">
              <a:lnSpc>
                <a:spcPct val="100000"/>
              </a:lnSpc>
              <a:buNone/>
            </a:pPr>
            <a:endParaRPr lang="en-GB" sz="1200" u="sng" dirty="0">
              <a:hlinkClick r:id="" action="ppaction://noaction"/>
            </a:endParaRPr>
          </a:p>
          <a:p>
            <a:pPr marL="0" indent="-180000">
              <a:lnSpc>
                <a:spcPct val="100000"/>
              </a:lnSpc>
              <a:buNone/>
            </a:pPr>
            <a:r>
              <a:rPr lang="en-US" sz="1200" dirty="0"/>
              <a:t>[1] Interview with Karin Comstedt Webb, Manager Climate and External Environment at HeidelbergCement Northern Europe and Anders Jansson, </a:t>
            </a:r>
            <a:r>
              <a:rPr lang="da-DK" sz="1200" dirty="0"/>
              <a:t>Marketing manager at HC Miljö AB, </a:t>
            </a:r>
            <a:r>
              <a:rPr lang="en-US" sz="1200" dirty="0"/>
              <a:t>01/Dec/2016.</a:t>
            </a:r>
          </a:p>
          <a:p>
            <a:pPr marL="0" indent="-180000">
              <a:lnSpc>
                <a:spcPct val="100000"/>
              </a:lnSpc>
              <a:buNone/>
            </a:pPr>
            <a:endParaRPr lang="en-US" sz="1200" dirty="0">
              <a:hlinkClick r:id="" action="ppaction://noaction"/>
            </a:endParaRPr>
          </a:p>
          <a:p>
            <a:pPr>
              <a:lnSpc>
                <a:spcPct val="100000"/>
              </a:lnSpc>
            </a:pPr>
            <a:endParaRPr lang="en-US" sz="1200" dirty="0"/>
          </a:p>
          <a:p>
            <a:pPr marL="0" indent="-180000">
              <a:lnSpc>
                <a:spcPct val="100000"/>
              </a:lnSpc>
              <a:buNone/>
            </a:pPr>
            <a:endParaRPr lang="en-US" sz="1200" b="1" dirty="0">
              <a:solidFill>
                <a:schemeClr val="accent1"/>
              </a:solidFill>
            </a:endParaRPr>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110</a:t>
            </a:fld>
            <a:endParaRPr lang="en-GB" noProof="0" dirty="0"/>
          </a:p>
        </p:txBody>
      </p:sp>
      <p:pic>
        <p:nvPicPr>
          <p:cNvPr id="9" name="Picture 6" descr="Flag of Sweden.sv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507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915174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17"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14" name="Rectangle 13">
            <a:hlinkClick r:id="rId21" action="ppaction://hlinksldjump"/>
          </p:cNvPr>
          <p:cNvSpPr>
            <a:spLocks noGrp="1" noChangeArrowheads="1"/>
          </p:cNvSpPr>
          <p:nvPr>
            <p:custDataLst>
              <p:tags r:id="rId4"/>
            </p:custDataLst>
          </p:nvPr>
        </p:nvSpPr>
        <p:spPr bwMode="gray">
          <a:xfrm>
            <a:off x="466724" y="1157288"/>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9" name="Rectangle 8">
            <a:hlinkClick r:id="rId22" action="ppaction://hlinksldjump"/>
          </p:cNvPr>
          <p:cNvSpPr>
            <a:spLocks noGrp="1" noChangeArrowheads="1"/>
          </p:cNvSpPr>
          <p:nvPr>
            <p:custDataLst>
              <p:tags r:id="rId5"/>
            </p:custDataLst>
          </p:nvPr>
        </p:nvSpPr>
        <p:spPr bwMode="gray">
          <a:xfrm>
            <a:off x="466724" y="1512888"/>
            <a:ext cx="8205788"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10" name="Rectangle 9">
            <a:hlinkClick r:id="rId23" action="ppaction://hlinksldjump"/>
          </p:cNvPr>
          <p:cNvSpPr>
            <a:spLocks noGrp="1" noChangeArrowheads="1"/>
          </p:cNvSpPr>
          <p:nvPr>
            <p:custDataLst>
              <p:tags r:id="rId6"/>
            </p:custDataLst>
          </p:nvPr>
        </p:nvSpPr>
        <p:spPr bwMode="gray">
          <a:xfrm>
            <a:off x="466724" y="1866900"/>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11" name="Rectangle 10">
            <a:hlinkClick r:id="rId24" action="ppaction://hlinksldjump"/>
          </p:cNvPr>
          <p:cNvSpPr>
            <a:spLocks noGrp="1" noChangeArrowheads="1"/>
          </p:cNvSpPr>
          <p:nvPr>
            <p:custDataLst>
              <p:tags r:id="rId7"/>
            </p:custDataLst>
          </p:nvPr>
        </p:nvSpPr>
        <p:spPr bwMode="gray">
          <a:xfrm>
            <a:off x="466724" y="2222500"/>
            <a:ext cx="8205788"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12" name="Rectangle 11">
            <a:hlinkClick r:id="rId25" action="ppaction://hlinksldjump"/>
          </p:cNvPr>
          <p:cNvSpPr>
            <a:spLocks noGrp="1" noChangeArrowheads="1"/>
          </p:cNvSpPr>
          <p:nvPr>
            <p:custDataLst>
              <p:tags r:id="rId8"/>
            </p:custDataLst>
          </p:nvPr>
        </p:nvSpPr>
        <p:spPr bwMode="gray">
          <a:xfrm>
            <a:off x="466724" y="2576513"/>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13" name="Rectangle 12">
            <a:hlinkClick r:id="rId26" action="ppaction://hlinksldjump"/>
          </p:cNvPr>
          <p:cNvSpPr>
            <a:spLocks noGrp="1" noChangeArrowheads="1"/>
          </p:cNvSpPr>
          <p:nvPr>
            <p:custDataLst>
              <p:tags r:id="rId9"/>
            </p:custDataLst>
          </p:nvPr>
        </p:nvSpPr>
        <p:spPr bwMode="gray">
          <a:xfrm>
            <a:off x="466724" y="2932113"/>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15" name="Rectangle 14">
            <a:hlinkClick r:id="rId27" action="ppaction://hlinksldjump"/>
          </p:cNvPr>
          <p:cNvSpPr>
            <a:spLocks noGrp="1" noChangeArrowheads="1"/>
          </p:cNvSpPr>
          <p:nvPr>
            <p:custDataLst>
              <p:tags r:id="rId10"/>
            </p:custDataLst>
          </p:nvPr>
        </p:nvSpPr>
        <p:spPr bwMode="gray">
          <a:xfrm>
            <a:off x="466724" y="3287713"/>
            <a:ext cx="8205788"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16" name="Rectangle 15">
            <a:hlinkClick r:id="rId28" action="ppaction://hlinksldjump"/>
          </p:cNvPr>
          <p:cNvSpPr>
            <a:spLocks noGrp="1" noChangeArrowheads="1"/>
          </p:cNvSpPr>
          <p:nvPr>
            <p:custDataLst>
              <p:tags r:id="rId11"/>
            </p:custDataLst>
          </p:nvPr>
        </p:nvSpPr>
        <p:spPr bwMode="gray">
          <a:xfrm>
            <a:off x="466724" y="3641725"/>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17" name="Rectangle 16">
            <a:hlinkClick r:id="rId29" action="ppaction://hlinksldjump"/>
          </p:cNvPr>
          <p:cNvSpPr>
            <a:spLocks noGrp="1" noChangeArrowheads="1"/>
          </p:cNvSpPr>
          <p:nvPr>
            <p:custDataLst>
              <p:tags r:id="rId12"/>
            </p:custDataLst>
          </p:nvPr>
        </p:nvSpPr>
        <p:spPr bwMode="gray">
          <a:xfrm>
            <a:off x="466724" y="3997325"/>
            <a:ext cx="8205788"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18" name="Rectangle 17">
            <a:hlinkClick r:id="rId30" action="ppaction://hlinksldjump"/>
          </p:cNvPr>
          <p:cNvSpPr>
            <a:spLocks noGrp="1" noChangeArrowheads="1"/>
          </p:cNvSpPr>
          <p:nvPr>
            <p:custDataLst>
              <p:tags r:id="rId13"/>
            </p:custDataLst>
          </p:nvPr>
        </p:nvSpPr>
        <p:spPr bwMode="gray">
          <a:xfrm>
            <a:off x="466724" y="4351338"/>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19" name="Rectangle 18">
            <a:hlinkClick r:id="rId31" action="ppaction://hlinksldjump"/>
          </p:cNvPr>
          <p:cNvSpPr>
            <a:spLocks noGrp="1" noChangeArrowheads="1"/>
          </p:cNvSpPr>
          <p:nvPr>
            <p:custDataLst>
              <p:tags r:id="rId14"/>
            </p:custDataLst>
          </p:nvPr>
        </p:nvSpPr>
        <p:spPr bwMode="gray">
          <a:xfrm>
            <a:off x="466724" y="4706938"/>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20" name="Rectangle 19">
            <a:hlinkClick r:id="rId32" action="ppaction://hlinksldjump"/>
          </p:cNvPr>
          <p:cNvSpPr>
            <a:spLocks noGrp="1" noChangeArrowheads="1"/>
          </p:cNvSpPr>
          <p:nvPr>
            <p:custDataLst>
              <p:tags r:id="rId15"/>
            </p:custDataLst>
          </p:nvPr>
        </p:nvSpPr>
        <p:spPr bwMode="gray">
          <a:xfrm>
            <a:off x="466724" y="5062538"/>
            <a:ext cx="8205788"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21" name="Rectangle 20">
            <a:hlinkClick r:id="rId33" action="ppaction://hlinksldjump"/>
          </p:cNvPr>
          <p:cNvSpPr>
            <a:spLocks noGrp="1" noChangeArrowheads="1"/>
          </p:cNvSpPr>
          <p:nvPr>
            <p:custDataLst>
              <p:tags r:id="rId16"/>
            </p:custDataLst>
          </p:nvPr>
        </p:nvSpPr>
        <p:spPr bwMode="gray">
          <a:xfrm>
            <a:off x="466724" y="5416550"/>
            <a:ext cx="8205788"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22" name="Rectangle 21"/>
          <p:cNvSpPr>
            <a:spLocks noGrp="1" noChangeArrowheads="1"/>
          </p:cNvSpPr>
          <p:nvPr>
            <p:custDataLst>
              <p:tags r:id="rId17"/>
            </p:custDataLst>
          </p:nvPr>
        </p:nvSpPr>
        <p:spPr bwMode="gray">
          <a:xfrm>
            <a:off x="466724" y="5772150"/>
            <a:ext cx="8205788"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111</a:t>
            </a:fld>
            <a:endParaRPr lang="en-GB" noProof="0" dirty="0"/>
          </a:p>
        </p:txBody>
      </p:sp>
    </p:spTree>
    <p:extLst>
      <p:ext uri="{BB962C8B-B14F-4D97-AF65-F5344CB8AC3E}">
        <p14:creationId xmlns:p14="http://schemas.microsoft.com/office/powerpoint/2010/main" val="17902348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4" name="think-cell Slide" r:id="rId30" imgW="270" imgH="270" progId="TCLayout.ActiveDocument.1">
                  <p:embed/>
                </p:oleObj>
              </mc:Choice>
              <mc:Fallback>
                <p:oleObj name="think-cell Slide" r:id="rId30" imgW="270" imgH="270" progId="TCLayout.ActiveDocument.1">
                  <p:embed/>
                  <p:pic>
                    <p:nvPicPr>
                      <p:cNvPr id="31" name="Object 30"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United Kingdom Summary</a:t>
            </a:r>
            <a:br>
              <a:rPr lang="en-US" sz="1800" b="1" dirty="0"/>
            </a:br>
            <a:r>
              <a:rPr lang="en-US" sz="1400" dirty="0"/>
              <a:t>An active cement sector ready to increase co-processing rates, if suitable incentives for co-processing are introduced</a:t>
            </a:r>
            <a:endParaRPr lang="en-GB" dirty="0"/>
          </a:p>
        </p:txBody>
      </p:sp>
      <p:sp>
        <p:nvSpPr>
          <p:cNvPr id="3" name="Content Placeholder 2"/>
          <p:cNvSpPr>
            <a:spLocks noGrp="1"/>
          </p:cNvSpPr>
          <p:nvPr>
            <p:ph sz="half" idx="1"/>
          </p:nvPr>
        </p:nvSpPr>
        <p:spPr>
          <a:xfrm>
            <a:off x="469389" y="1916074"/>
            <a:ext cx="4025900" cy="347168"/>
          </a:xfrm>
        </p:spPr>
        <p:txBody>
          <a:bodyPr/>
          <a:lstStyle/>
          <a:p>
            <a:pPr marL="0" indent="0">
              <a:buNone/>
            </a:pPr>
            <a:r>
              <a:rPr lang="en-US" sz="900" b="1" dirty="0"/>
              <a:t>BARRIERS </a:t>
            </a:r>
            <a:r>
              <a:rPr lang="en-US" sz="900" b="1" i="1" dirty="0"/>
              <a:t>Alternative Fuel availability, logistics and economics prevent faster growth of co-processing.</a:t>
            </a:r>
            <a:endParaRPr lang="en-GB" sz="900" b="1" i="1" dirty="0"/>
          </a:p>
        </p:txBody>
      </p:sp>
      <p:sp>
        <p:nvSpPr>
          <p:cNvPr id="8" name="Content Placeholder 7"/>
          <p:cNvSpPr>
            <a:spLocks noGrp="1"/>
          </p:cNvSpPr>
          <p:nvPr>
            <p:ph sz="half" idx="2"/>
          </p:nvPr>
        </p:nvSpPr>
        <p:spPr>
          <a:xfrm>
            <a:off x="4162425" y="1916074"/>
            <a:ext cx="4510086" cy="2160626"/>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Provides solid off take of waste based fuels and aim at reaching the technically feasible level of 80% alternative fuel use sooner than 2050</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Should positively recognize the recovery of materials by co-processing</a:t>
            </a:r>
          </a:p>
          <a:p>
            <a:pPr>
              <a:buFont typeface="Verdana" panose="020B0604030504040204" pitchFamily="34" charset="0"/>
              <a:buChar char="–"/>
            </a:pPr>
            <a:r>
              <a:rPr lang="en-US" sz="900" dirty="0">
                <a:latin typeface="+mj-lt"/>
              </a:rPr>
              <a:t>Are asked to introduce a level playing field on use of waste biomass </a:t>
            </a:r>
          </a:p>
          <a:p>
            <a:pPr>
              <a:buFont typeface="Verdana" panose="020B0604030504040204" pitchFamily="34" charset="0"/>
              <a:buChar char="–"/>
            </a:pPr>
            <a:r>
              <a:rPr lang="en-US" sz="900" dirty="0">
                <a:latin typeface="+mj-lt"/>
              </a:rPr>
              <a:t>Improve the industry’s position vs </a:t>
            </a:r>
            <a:r>
              <a:rPr lang="en-US" sz="900" dirty="0" err="1">
                <a:latin typeface="+mj-lt"/>
              </a:rPr>
              <a:t>WtE</a:t>
            </a:r>
            <a:r>
              <a:rPr lang="en-US" sz="900" dirty="0">
                <a:latin typeface="+mj-lt"/>
              </a:rPr>
              <a:t> and vs incinerators, especially regarding carbon emissions</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Should increase the volume of domestically produced quality fuels to fulfill the needs of the cement industry</a:t>
            </a:r>
            <a:endParaRPr lang="en-GB" sz="9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112</a:t>
            </a:fld>
            <a:endParaRPr lang="en-GB" noProof="0" dirty="0"/>
          </a:p>
        </p:txBody>
      </p:sp>
      <p:sp>
        <p:nvSpPr>
          <p:cNvPr id="9" name="Content Placeholder 2"/>
          <p:cNvSpPr txBox="1">
            <a:spLocks/>
          </p:cNvSpPr>
          <p:nvPr/>
        </p:nvSpPr>
        <p:spPr bwMode="auto">
          <a:xfrm>
            <a:off x="482641" y="1210519"/>
            <a:ext cx="8205787" cy="54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cement industry in the UK has taken major steps to enable increased use of alternative fuels, even after the industry was hit by a lower demand for cement. Higher substitution levels can be achieved with suitable incentives for investment, recognition of materials recovery through co-processing and a level playing field between cement and other sectors using waste or biomass as a fuel. </a:t>
            </a:r>
            <a:endParaRPr lang="en-GB" sz="900" b="0" kern="0" dirty="0"/>
          </a:p>
        </p:txBody>
      </p:sp>
      <p:graphicFrame>
        <p:nvGraphicFramePr>
          <p:cNvPr id="11" name="Table 10"/>
          <p:cNvGraphicFramePr>
            <a:graphicFrameLocks noGrp="1"/>
          </p:cNvGraphicFramePr>
          <p:nvPr>
            <p:extLst/>
          </p:nvPr>
        </p:nvGraphicFramePr>
        <p:xfrm>
          <a:off x="460375" y="2289898"/>
          <a:ext cx="3702049" cy="2119137"/>
        </p:xfrm>
        <a:graphic>
          <a:graphicData uri="http://schemas.openxmlformats.org/drawingml/2006/table">
            <a:tbl>
              <a:tblPr firstRow="1" bandRow="1">
                <a:tableStyleId>{2D5ABB26-0587-4C30-8999-92F81FD0307C}</a:tableStyleId>
              </a:tblPr>
              <a:tblGrid>
                <a:gridCol w="1181229">
                  <a:extLst>
                    <a:ext uri="{9D8B030D-6E8A-4147-A177-3AD203B41FA5}">
                      <a16:colId xmlns:a16="http://schemas.microsoft.com/office/drawing/2014/main" val="4241883226"/>
                    </a:ext>
                  </a:extLst>
                </a:gridCol>
                <a:gridCol w="689954">
                  <a:extLst>
                    <a:ext uri="{9D8B030D-6E8A-4147-A177-3AD203B41FA5}">
                      <a16:colId xmlns:a16="http://schemas.microsoft.com/office/drawing/2014/main" val="1094806953"/>
                    </a:ext>
                  </a:extLst>
                </a:gridCol>
                <a:gridCol w="1830866">
                  <a:extLst>
                    <a:ext uri="{9D8B030D-6E8A-4147-A177-3AD203B41FA5}">
                      <a16:colId xmlns:a16="http://schemas.microsoft.com/office/drawing/2014/main" val="899821140"/>
                    </a:ext>
                  </a:extLst>
                </a:gridCol>
              </a:tblGrid>
              <a:tr h="264299">
                <a:tc>
                  <a:txBody>
                    <a:bodyPr/>
                    <a:lstStyle/>
                    <a:p>
                      <a:r>
                        <a:rPr lang="en-US" sz="800" b="0" i="1" dirty="0"/>
                        <a:t>Waste</a:t>
                      </a:r>
                      <a:r>
                        <a:rPr lang="en-US" sz="800" b="0" i="1" baseline="0" dirty="0"/>
                        <a:t> market organization</a:t>
                      </a:r>
                      <a:endParaRPr lang="en-GB" sz="800" b="0" i="1" dirty="0"/>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73129">
                <a:tc>
                  <a:txBody>
                    <a:bodyPr/>
                    <a:lstStyle/>
                    <a:p>
                      <a:r>
                        <a:rPr lang="en-US" sz="800" b="0" i="1" dirty="0"/>
                        <a:t>Waste market</a:t>
                      </a:r>
                      <a:r>
                        <a:rPr lang="en-US" sz="800" b="0" i="1" baseline="0" dirty="0"/>
                        <a:t> situation</a:t>
                      </a:r>
                      <a:endParaRPr lang="en-GB" sz="800" b="0" i="1" dirty="0"/>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GB" sz="800" b="1" dirty="0"/>
                        <a:t>Market distortions </a:t>
                      </a:r>
                      <a:r>
                        <a:rPr lang="en-GB" sz="800" dirty="0"/>
                        <a:t>due</a:t>
                      </a:r>
                      <a:r>
                        <a:rPr lang="en-GB" sz="800" baseline="0" dirty="0"/>
                        <a:t> to </a:t>
                      </a:r>
                      <a:r>
                        <a:rPr lang="en-GB" sz="800" baseline="0" dirty="0" err="1"/>
                        <a:t>WtE</a:t>
                      </a:r>
                      <a:r>
                        <a:rPr lang="en-GB" sz="800" baseline="0" dirty="0"/>
                        <a:t> and Biomass related government support. </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209885">
                <a:tc>
                  <a:txBody>
                    <a:bodyPr/>
                    <a:lstStyle/>
                    <a:p>
                      <a:r>
                        <a:rPr lang="en-US" sz="800" b="0" i="1" dirty="0"/>
                        <a:t>Political environment</a:t>
                      </a:r>
                      <a:endParaRPr lang="en-GB" sz="800" b="0" i="1" dirty="0"/>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There are no significant regulatory barriers to co-processing.</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61318">
                <a:tc>
                  <a:txBody>
                    <a:bodyPr/>
                    <a:lstStyle/>
                    <a:p>
                      <a:r>
                        <a:rPr lang="en-US" sz="800" b="0" i="1" dirty="0"/>
                        <a:t>Societal perspective</a:t>
                      </a:r>
                      <a:endParaRPr lang="en-GB" sz="800" b="0" i="1" dirty="0"/>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264299">
                <a:tc>
                  <a:txBody>
                    <a:bodyPr/>
                    <a:lstStyle/>
                    <a:p>
                      <a:r>
                        <a:rPr lang="en-US" sz="800" b="0" i="1" dirty="0"/>
                        <a:t>Cement industry</a:t>
                      </a:r>
                      <a:endParaRPr lang="en-GB" sz="800" b="0" i="1" dirty="0"/>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
        <p:nvSpPr>
          <p:cNvPr id="12" name="Content Placeholder 2"/>
          <p:cNvSpPr txBox="1">
            <a:spLocks/>
          </p:cNvSpPr>
          <p:nvPr/>
        </p:nvSpPr>
        <p:spPr bwMode="auto">
          <a:xfrm>
            <a:off x="469389" y="4454268"/>
            <a:ext cx="3654425"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60% co-processing rate, the sector would avoid 1.5 </a:t>
            </a:r>
            <a:r>
              <a:rPr lang="en-US" sz="900" i="1" kern="0" dirty="0" err="1"/>
              <a:t>Mtonnes</a:t>
            </a:r>
            <a:r>
              <a:rPr lang="en-US" sz="900" i="1" kern="0" dirty="0"/>
              <a:t> of CO2, utilizing about 0.8 Mtonnes of waste annually.</a:t>
            </a:r>
            <a:endParaRPr lang="en-GB" sz="900" i="1" kern="0" dirty="0"/>
          </a:p>
        </p:txBody>
      </p:sp>
      <p:sp>
        <p:nvSpPr>
          <p:cNvPr id="44" name="Content Placeholder 7"/>
          <p:cNvSpPr txBox="1">
            <a:spLocks/>
          </p:cNvSpPr>
          <p:nvPr/>
        </p:nvSpPr>
        <p:spPr bwMode="auto">
          <a:xfrm>
            <a:off x="4162425" y="4454268"/>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latin typeface="+mj-lt"/>
              </a:rPr>
              <a:t>UNITED KINGDOM AT A GLANCE</a:t>
            </a:r>
            <a:endParaRPr lang="en-US" sz="900" b="0" i="1" kern="0" dirty="0">
              <a:latin typeface="+mj-lt"/>
            </a:endParaRPr>
          </a:p>
          <a:p>
            <a:endParaRPr lang="en-US" sz="900" b="0" i="1" kern="0" dirty="0">
              <a:latin typeface="+mj-lt"/>
            </a:endParaRPr>
          </a:p>
          <a:p>
            <a:pPr marL="0" indent="0">
              <a:buFont typeface="Verdana" pitchFamily="34" charset="0"/>
              <a:buNone/>
            </a:pPr>
            <a:endParaRPr lang="en-GB" sz="900" b="0" kern="0" dirty="0">
              <a:latin typeface="+mj-lt"/>
            </a:endParaRPr>
          </a:p>
        </p:txBody>
      </p:sp>
      <p:graphicFrame>
        <p:nvGraphicFramePr>
          <p:cNvPr id="24" name="Object 23"/>
          <p:cNvGraphicFramePr>
            <a:graphicFrameLocks/>
          </p:cNvGraphicFramePr>
          <p:nvPr>
            <p:custDataLst>
              <p:tags r:id="rId4"/>
            </p:custDataLst>
            <p:extLst/>
          </p:nvPr>
        </p:nvGraphicFramePr>
        <p:xfrm>
          <a:off x="457200" y="5067299"/>
          <a:ext cx="3667041" cy="1019130"/>
        </p:xfrm>
        <a:graphic>
          <a:graphicData uri="http://schemas.openxmlformats.org/presentationml/2006/ole">
            <mc:AlternateContent xmlns:mc="http://schemas.openxmlformats.org/markup-compatibility/2006">
              <mc:Choice xmlns:v="urn:schemas-microsoft-com:vml" Requires="v">
                <p:oleObj spid="_x0000_s101405" name="Chart" r:id="rId32" imgW="3667041" imgH="1019130" progId="MSGraph.Chart.8">
                  <p:embed followColorScheme="full"/>
                </p:oleObj>
              </mc:Choice>
              <mc:Fallback>
                <p:oleObj name="Chart" r:id="rId32" imgW="3667041" imgH="1019130" progId="MSGraph.Chart.8">
                  <p:embed followColorScheme="full"/>
                  <p:pic>
                    <p:nvPicPr>
                      <p:cNvPr id="24" name="Object 23"/>
                      <p:cNvPicPr/>
                      <p:nvPr/>
                    </p:nvPicPr>
                    <p:blipFill>
                      <a:blip r:embed="rId33"/>
                      <a:stretch>
                        <a:fillRect/>
                      </a:stretch>
                    </p:blipFill>
                    <p:spPr>
                      <a:xfrm>
                        <a:off x="457200" y="5067299"/>
                        <a:ext cx="3667041" cy="1019130"/>
                      </a:xfrm>
                      <a:prstGeom prst="rect">
                        <a:avLst/>
                      </a:prstGeom>
                    </p:spPr>
                  </p:pic>
                </p:oleObj>
              </mc:Fallback>
            </mc:AlternateContent>
          </a:graphicData>
        </a:graphic>
      </p:graphicFrame>
      <p:sp>
        <p:nvSpPr>
          <p:cNvPr id="78" name="Rectangle 77"/>
          <p:cNvSpPr>
            <a:spLocks noGrp="1" noChangeArrowheads="1"/>
          </p:cNvSpPr>
          <p:nvPr>
            <p:custDataLst>
              <p:tags r:id="rId5"/>
            </p:custDataLst>
          </p:nvPr>
        </p:nvSpPr>
        <p:spPr bwMode="gray">
          <a:xfrm>
            <a:off x="474663" y="53975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9D090F1-3A77-4893-8E3C-693862CAF167}" type="datetime'''''''''''''''''''''''2'''''''''''">
              <a:rPr lang="en-GB" altLang="en-US" sz="800" b="0">
                <a:sym typeface="+mn-lt"/>
              </a:rPr>
              <a:pPr marL="0" indent="0" algn="r">
                <a:lnSpc>
                  <a:spcPct val="100000"/>
                </a:lnSpc>
                <a:spcAft>
                  <a:spcPct val="0"/>
                </a:spcAft>
                <a:buNone/>
              </a:pPr>
              <a:t>2</a:t>
            </a:fld>
            <a:endParaRPr lang="en-GB" sz="800" b="0" dirty="0">
              <a:sym typeface="+mn-lt"/>
            </a:endParaRPr>
          </a:p>
        </p:txBody>
      </p:sp>
      <p:sp>
        <p:nvSpPr>
          <p:cNvPr id="73" name="Rectangle 72"/>
          <p:cNvSpPr>
            <a:spLocks noGrp="1" noChangeArrowheads="1"/>
          </p:cNvSpPr>
          <p:nvPr>
            <p:custDataLst>
              <p:tags r:id="rId6"/>
            </p:custDataLst>
          </p:nvPr>
        </p:nvSpPr>
        <p:spPr bwMode="gray">
          <a:xfrm>
            <a:off x="474663" y="56546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3658D4D-18C2-464A-9A88-117DB71983D2}" type="datetime'''''''''''''''''''''''''''''''''''''''''''''''''''1'''''''''">
              <a:rPr lang="en-GB" altLang="en-US" sz="800" b="0"/>
              <a:pPr/>
              <a:t>1</a:t>
            </a:fld>
            <a:endParaRPr lang="en-GB" sz="800" b="0" dirty="0">
              <a:sym typeface="+mn-lt"/>
            </a:endParaRPr>
          </a:p>
        </p:txBody>
      </p:sp>
      <p:sp>
        <p:nvSpPr>
          <p:cNvPr id="68" name="Rectangle 67"/>
          <p:cNvSpPr>
            <a:spLocks noGrp="1" noChangeArrowheads="1"/>
          </p:cNvSpPr>
          <p:nvPr>
            <p:custDataLst>
              <p:tags r:id="rId7"/>
            </p:custDataLst>
          </p:nvPr>
        </p:nvSpPr>
        <p:spPr bwMode="gray">
          <a:xfrm>
            <a:off x="474663" y="59213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71C04B7-F368-46C7-850A-382C1C70D886}" type="datetime'0'''''''''''''''''''''''''''''''''">
              <a:rPr lang="en-GB" altLang="en-US" sz="800" b="0"/>
              <a:pPr/>
              <a:t>0</a:t>
            </a:fld>
            <a:endParaRPr lang="en-GB" sz="800" b="0" dirty="0">
              <a:sym typeface="+mn-lt"/>
            </a:endParaRPr>
          </a:p>
        </p:txBody>
      </p:sp>
      <p:sp>
        <p:nvSpPr>
          <p:cNvPr id="46" name="Rectangle 45"/>
          <p:cNvSpPr>
            <a:spLocks noGrp="1" noChangeArrowheads="1"/>
          </p:cNvSpPr>
          <p:nvPr>
            <p:custDataLst>
              <p:tags r:id="rId8"/>
            </p:custDataLst>
          </p:nvPr>
        </p:nvSpPr>
        <p:spPr bwMode="gray">
          <a:xfrm>
            <a:off x="474663"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78A230A-6BD7-47D3-9EB4-D40A1E6AF8A9}" type="datetime'''''''''''''''''3'''''''''''''''''''''''''''''''''''''''''''''">
              <a:rPr lang="en-GB" altLang="en-US" sz="800" b="0">
                <a:sym typeface="+mn-lt"/>
              </a:rPr>
              <a:pPr marL="0" indent="0" algn="r">
                <a:lnSpc>
                  <a:spcPct val="100000"/>
                </a:lnSpc>
                <a:spcAft>
                  <a:spcPct val="0"/>
                </a:spcAft>
                <a:buNone/>
              </a:pPr>
              <a:t>3</a:t>
            </a:fld>
            <a:endParaRPr lang="en-GB" sz="800" b="0" dirty="0">
              <a:sym typeface="+mn-lt"/>
            </a:endParaRPr>
          </a:p>
        </p:txBody>
      </p:sp>
      <p:cxnSp>
        <p:nvCxnSpPr>
          <p:cNvPr id="28" name="Straight Connector 27"/>
          <p:cNvCxnSpPr>
            <a:cxnSpLocks/>
          </p:cNvCxnSpPr>
          <p:nvPr>
            <p:custDataLst>
              <p:tags r:id="rId9"/>
            </p:custDataLst>
          </p:nvPr>
        </p:nvCxnSpPr>
        <p:spPr bwMode="auto">
          <a:xfrm flipV="1">
            <a:off x="3590925" y="5753100"/>
            <a:ext cx="0" cy="1047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cxnSpLocks/>
          </p:cNvCxnSpPr>
          <p:nvPr>
            <p:custDataLst>
              <p:tags r:id="rId10"/>
            </p:custDataLst>
          </p:nvPr>
        </p:nvCxnSpPr>
        <p:spPr bwMode="auto">
          <a:xfrm flipV="1">
            <a:off x="2743200" y="5753100"/>
            <a:ext cx="0" cy="1047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cxnSpLocks/>
          </p:cNvCxnSpPr>
          <p:nvPr>
            <p:custDataLst>
              <p:tags r:id="rId11"/>
            </p:custDataLst>
          </p:nvPr>
        </p:nvCxnSpPr>
        <p:spPr bwMode="auto">
          <a:xfrm flipV="1">
            <a:off x="1895475" y="5686425"/>
            <a:ext cx="0" cy="1333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cxnSpLocks/>
          </p:cNvCxnSpPr>
          <p:nvPr>
            <p:custDataLst>
              <p:tags r:id="rId12"/>
            </p:custDataLst>
          </p:nvPr>
        </p:nvCxnSpPr>
        <p:spPr bwMode="auto">
          <a:xfrm flipV="1">
            <a:off x="1038225" y="5438775"/>
            <a:ext cx="0" cy="2476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Rectangle 75"/>
          <p:cNvSpPr>
            <a:spLocks noGrp="1" noChangeArrowheads="1"/>
          </p:cNvSpPr>
          <p:nvPr>
            <p:custDataLst>
              <p:tags r:id="rId13"/>
            </p:custDataLst>
          </p:nvPr>
        </p:nvSpPr>
        <p:spPr bwMode="gray">
          <a:xfrm>
            <a:off x="2655888" y="56308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47051EB-78D7-45A1-BA72-25EED3F70281}" type="datetime'''''0''''''''''''''''''''''''''''''''''.''''''''''7'''''">
              <a:rPr lang="en-GB" altLang="en-US" sz="700"/>
              <a:pPr/>
              <a:t>0.7</a:t>
            </a:fld>
            <a:endParaRPr lang="en-GB" sz="700" dirty="0">
              <a:sym typeface="+mn-lt"/>
            </a:endParaRPr>
          </a:p>
        </p:txBody>
      </p:sp>
      <p:sp>
        <p:nvSpPr>
          <p:cNvPr id="51" name="Rectangle 50"/>
          <p:cNvSpPr>
            <a:spLocks noGrp="1" noChangeArrowheads="1"/>
          </p:cNvSpPr>
          <p:nvPr>
            <p:custDataLst>
              <p:tags r:id="rId14"/>
            </p:custDataLst>
          </p:nvPr>
        </p:nvSpPr>
        <p:spPr bwMode="auto">
          <a:xfrm>
            <a:off x="3197225" y="604043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a:t>WtE investment avoided (EUR bn)</a:t>
            </a:fld>
            <a:endParaRPr lang="en-GB" sz="700" b="0" dirty="0">
              <a:sym typeface="+mn-lt"/>
            </a:endParaRPr>
          </a:p>
        </p:txBody>
      </p:sp>
      <p:sp>
        <p:nvSpPr>
          <p:cNvPr id="77" name="Rectangle 76"/>
          <p:cNvSpPr>
            <a:spLocks noGrp="1" noChangeArrowheads="1"/>
          </p:cNvSpPr>
          <p:nvPr>
            <p:custDataLst>
              <p:tags r:id="rId15"/>
            </p:custDataLst>
          </p:nvPr>
        </p:nvSpPr>
        <p:spPr bwMode="gray">
          <a:xfrm>
            <a:off x="3503613" y="56308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224F62F-859A-4A47-B9BB-F291ECBEA850}" type="datetime'''''''0''.''''''''''6'">
              <a:rPr lang="en-GB" altLang="en-US" sz="700"/>
              <a:pPr/>
              <a:t>0.6</a:t>
            </a:fld>
            <a:endParaRPr lang="en-GB" sz="700" dirty="0">
              <a:sym typeface="+mn-lt"/>
            </a:endParaRPr>
          </a:p>
        </p:txBody>
      </p:sp>
      <p:sp>
        <p:nvSpPr>
          <p:cNvPr id="52" name="Rectangle 51"/>
          <p:cNvSpPr>
            <a:spLocks noGrp="1" noChangeArrowheads="1"/>
          </p:cNvSpPr>
          <p:nvPr>
            <p:custDataLst>
              <p:tags r:id="rId16"/>
            </p:custDataLst>
          </p:nvPr>
        </p:nvSpPr>
        <p:spPr bwMode="auto">
          <a:xfrm>
            <a:off x="2389188" y="604043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a:t>Fossil fuels saved (Mtonnes of coal eqv.)</a:t>
            </a:fld>
            <a:endParaRPr lang="en-GB" sz="700" b="0" dirty="0">
              <a:sym typeface="+mn-lt"/>
            </a:endParaRPr>
          </a:p>
        </p:txBody>
      </p:sp>
      <p:sp>
        <p:nvSpPr>
          <p:cNvPr id="54" name="Rectangle 53"/>
          <p:cNvSpPr>
            <a:spLocks noGrp="1" noChangeArrowheads="1"/>
          </p:cNvSpPr>
          <p:nvPr>
            <p:custDataLst>
              <p:tags r:id="rId17"/>
            </p:custDataLst>
          </p:nvPr>
        </p:nvSpPr>
        <p:spPr bwMode="auto">
          <a:xfrm>
            <a:off x="1512888" y="604043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a:t>Waste processed (Mtonnes)</a:t>
            </a:fld>
            <a:endParaRPr lang="en-GB" sz="700" b="0" dirty="0">
              <a:sym typeface="+mn-lt"/>
            </a:endParaRPr>
          </a:p>
        </p:txBody>
      </p:sp>
      <p:sp>
        <p:nvSpPr>
          <p:cNvPr id="75" name="Rectangle 74"/>
          <p:cNvSpPr>
            <a:spLocks noGrp="1" noChangeArrowheads="1"/>
          </p:cNvSpPr>
          <p:nvPr>
            <p:custDataLst>
              <p:tags r:id="rId18"/>
            </p:custDataLst>
          </p:nvPr>
        </p:nvSpPr>
        <p:spPr bwMode="gray">
          <a:xfrm>
            <a:off x="1803400" y="55641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95A002D-989B-4F7B-A243-44A5CDBBF8D1}" type="datetime'''''''''''''0''''''''''''''''''''''.''''''''''''''8'''''''''''">
              <a:rPr lang="en-GB" altLang="en-US" sz="700"/>
              <a:pPr/>
              <a:t>0.8</a:t>
            </a:fld>
            <a:endParaRPr lang="en-GB" sz="700" dirty="0">
              <a:sym typeface="+mn-lt"/>
            </a:endParaRPr>
          </a:p>
        </p:txBody>
      </p:sp>
      <p:sp>
        <p:nvSpPr>
          <p:cNvPr id="53" name="Rectangle 52"/>
          <p:cNvSpPr>
            <a:spLocks noGrp="1" noChangeArrowheads="1"/>
          </p:cNvSpPr>
          <p:nvPr>
            <p:custDataLst>
              <p:tags r:id="rId19"/>
            </p:custDataLst>
          </p:nvPr>
        </p:nvSpPr>
        <p:spPr bwMode="auto">
          <a:xfrm>
            <a:off x="620713" y="604043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a:t>CO2 emissions avoided (Mtonnes)</a:t>
            </a:fld>
            <a:endParaRPr lang="en-GB" sz="700" b="0" dirty="0">
              <a:sym typeface="+mn-lt"/>
            </a:endParaRPr>
          </a:p>
        </p:txBody>
      </p:sp>
      <p:sp>
        <p:nvSpPr>
          <p:cNvPr id="67" name="Rectangle 66"/>
          <p:cNvSpPr>
            <a:spLocks noGrp="1" noChangeArrowheads="1"/>
          </p:cNvSpPr>
          <p:nvPr>
            <p:custDataLst>
              <p:tags r:id="rId20"/>
            </p:custDataLst>
          </p:nvPr>
        </p:nvSpPr>
        <p:spPr bwMode="gray">
          <a:xfrm>
            <a:off x="1066800" y="54403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D8BADDB-B038-470F-81E0-F01D20894A6B}" type="datetime'''''''''''''''''''''''''1''''''''''''''.''''5'''''''''''">
              <a:rPr lang="en-GB" altLang="en-US" sz="700"/>
              <a:pPr/>
              <a:t>1.5</a:t>
            </a:fld>
            <a:endParaRPr lang="en-GB" sz="700" dirty="0">
              <a:sym typeface="+mn-lt"/>
            </a:endParaRPr>
          </a:p>
        </p:txBody>
      </p:sp>
      <p:cxnSp>
        <p:nvCxnSpPr>
          <p:cNvPr id="57" name="Straight Connector 56"/>
          <p:cNvCxnSpPr/>
          <p:nvPr>
            <p:custDataLst>
              <p:tags r:id="rId21"/>
            </p:custDataLst>
          </p:nvPr>
        </p:nvCxnSpPr>
        <p:spPr bwMode="auto">
          <a:xfrm>
            <a:off x="2946400" y="5318125"/>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2"/>
            </p:custDataLst>
          </p:nvPr>
        </p:nvSpPr>
        <p:spPr bwMode="auto">
          <a:xfrm>
            <a:off x="2946400" y="51149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5" name="Straight Connector 54"/>
          <p:cNvCxnSpPr/>
          <p:nvPr>
            <p:custDataLst>
              <p:tags r:id="rId23"/>
            </p:custDataLst>
          </p:nvPr>
        </p:nvCxnSpPr>
        <p:spPr bwMode="auto">
          <a:xfrm>
            <a:off x="2946400" y="5003800"/>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4"/>
            </p:custDataLst>
          </p:nvPr>
        </p:nvCxnSpPr>
        <p:spPr bwMode="gray">
          <a:xfrm>
            <a:off x="2974975" y="5318125"/>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5"/>
            </p:custDataLst>
          </p:nvPr>
        </p:nvCxnSpPr>
        <p:spPr bwMode="auto">
          <a:xfrm>
            <a:off x="2974975" y="5003800"/>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a:spLocks noGrp="1" noChangeArrowheads="1"/>
          </p:cNvSpPr>
          <p:nvPr>
            <p:custDataLst>
              <p:tags r:id="rId26"/>
            </p:custDataLst>
          </p:nvPr>
        </p:nvSpPr>
        <p:spPr bwMode="auto">
          <a:xfrm>
            <a:off x="3122613" y="5268913"/>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62B960B-5908-49D0-861E-3AF3C4854D38}" type="datetime'''''''8''''0% ''''''''''''r''''a''''t''''''''e'''''">
              <a:rPr lang="en-GB" altLang="en-US" sz="700" b="0"/>
              <a:pPr/>
              <a:t>80% rate</a:t>
            </a:fld>
            <a:endParaRPr lang="en-GB" sz="700" b="0" dirty="0">
              <a:sym typeface="+mn-lt"/>
            </a:endParaRPr>
          </a:p>
        </p:txBody>
      </p:sp>
      <p:sp>
        <p:nvSpPr>
          <p:cNvPr id="61" name="Rectangle 60"/>
          <p:cNvSpPr>
            <a:spLocks noGrp="1" noChangeArrowheads="1"/>
          </p:cNvSpPr>
          <p:nvPr>
            <p:custDataLst>
              <p:tags r:id="rId27"/>
            </p:custDataLst>
          </p:nvPr>
        </p:nvSpPr>
        <p:spPr bwMode="auto">
          <a:xfrm>
            <a:off x="3122613" y="511175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44AAE0A-7651-4D61-87FB-94D50BA9E49E}" type="datetime'''6''''''0''''''''''''''''''% r''''ate'''''''''''">
              <a:rPr lang="en-GB" altLang="en-US" sz="700" b="0"/>
              <a:pPr/>
              <a:t>60% rate</a:t>
            </a:fld>
            <a:endParaRPr lang="en-GB" sz="700" b="0" dirty="0">
              <a:sym typeface="+mn-lt"/>
            </a:endParaRPr>
          </a:p>
        </p:txBody>
      </p:sp>
      <p:sp>
        <p:nvSpPr>
          <p:cNvPr id="60" name="Rectangle 59"/>
          <p:cNvSpPr>
            <a:spLocks noGrp="1" noChangeArrowheads="1"/>
          </p:cNvSpPr>
          <p:nvPr>
            <p:custDataLst>
              <p:tags r:id="rId28"/>
            </p:custDataLst>
          </p:nvPr>
        </p:nvSpPr>
        <p:spPr bwMode="auto">
          <a:xfrm>
            <a:off x="3122613" y="4954588"/>
            <a:ext cx="8874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8AB29BF-F31A-4E85-A352-C6840B0C9272}" type="datetime'''Cu''r''re''n''t r''ate (''2''''''''01''''''''''4'''''')'''''">
              <a:rPr lang="en-GB" altLang="en-US" sz="700" b="0"/>
              <a:pPr/>
              <a:t>Current rate (2014)</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646" name="Picture 94" descr="Afbeeldingsresultaat voor united kingdom fla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Chart 42"/>
          <p:cNvGraphicFramePr>
            <a:graphicFrameLocks/>
          </p:cNvGraphicFramePr>
          <p:nvPr>
            <p:extLst/>
          </p:nvPr>
        </p:nvGraphicFramePr>
        <p:xfrm>
          <a:off x="4892756" y="4850887"/>
          <a:ext cx="3363738" cy="1626234"/>
        </p:xfrm>
        <a:graphic>
          <a:graphicData uri="http://schemas.openxmlformats.org/drawingml/2006/chart">
            <c:chart xmlns:c="http://schemas.openxmlformats.org/drawingml/2006/chart" xmlns:r="http://schemas.openxmlformats.org/officeDocument/2006/relationships" r:id="rId35"/>
          </a:graphicData>
        </a:graphic>
      </p:graphicFrame>
    </p:spTree>
    <p:extLst>
      <p:ext uri="{BB962C8B-B14F-4D97-AF65-F5344CB8AC3E}">
        <p14:creationId xmlns:p14="http://schemas.microsoft.com/office/powerpoint/2010/main" val="886706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1" name="think-cell Slide" r:id="rId28" imgW="270" imgH="270" progId="TCLayout.ActiveDocument.1">
                  <p:embed/>
                </p:oleObj>
              </mc:Choice>
              <mc:Fallback>
                <p:oleObj name="think-cell Slide" r:id="rId28" imgW="270" imgH="270" progId="TCLayout.ActiveDocument.1">
                  <p:embed/>
                  <p:pic>
                    <p:nvPicPr>
                      <p:cNvPr id="31" name="Object 30"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dirty="0" err="1">
              <a:latin typeface="+mn-lt"/>
              <a:cs typeface="+mn-cs"/>
              <a:sym typeface="+mn-lt"/>
            </a:endParaRPr>
          </a:p>
        </p:txBody>
      </p:sp>
      <p:sp>
        <p:nvSpPr>
          <p:cNvPr id="2" name="Title 1"/>
          <p:cNvSpPr>
            <a:spLocks noGrp="1"/>
          </p:cNvSpPr>
          <p:nvPr>
            <p:ph type="title"/>
          </p:nvPr>
        </p:nvSpPr>
        <p:spPr>
          <a:xfrm>
            <a:off x="466725" y="0"/>
            <a:ext cx="7214235" cy="846138"/>
          </a:xfrm>
        </p:spPr>
        <p:txBody>
          <a:bodyPr/>
          <a:lstStyle/>
          <a:p>
            <a:r>
              <a:rPr lang="en-US" sz="1800" b="1" dirty="0"/>
              <a:t>United Kingdom Cement Sector</a:t>
            </a:r>
            <a:br>
              <a:rPr lang="en-US" sz="1800" b="1" dirty="0"/>
            </a:br>
            <a:r>
              <a:rPr lang="en-US" sz="1400" dirty="0"/>
              <a:t>The cement market is slowly improving due to high housing demand and coming infrastructure investments</a:t>
            </a:r>
            <a:endParaRPr lang="en-GB" dirty="0"/>
          </a:p>
        </p:txBody>
      </p:sp>
      <p:sp>
        <p:nvSpPr>
          <p:cNvPr id="3" name="Content Placeholder 2"/>
          <p:cNvSpPr>
            <a:spLocks noGrp="1"/>
          </p:cNvSpPr>
          <p:nvPr>
            <p:ph sz="half" idx="1"/>
          </p:nvPr>
        </p:nvSpPr>
        <p:spPr>
          <a:xfrm>
            <a:off x="466724" y="1924462"/>
            <a:ext cx="3713122" cy="527089"/>
          </a:xfrm>
        </p:spPr>
        <p:txBody>
          <a:bodyPr/>
          <a:lstStyle/>
          <a:p>
            <a:pPr marL="0" indent="0">
              <a:buNone/>
            </a:pPr>
            <a:r>
              <a:rPr lang="en-US" sz="800" b="1" dirty="0"/>
              <a:t>CO-PROCESSING </a:t>
            </a:r>
            <a:r>
              <a:rPr lang="en-US" sz="800" b="1" i="1" dirty="0"/>
              <a:t>The UK substitution rate is above the EU average with 44 % of thermal energy coming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At present there are 5 cement producers in the UK,  4 of these are global cement multinationals. </a:t>
            </a:r>
            <a:r>
              <a:rPr lang="en-US" sz="900" dirty="0">
                <a:solidFill>
                  <a:schemeClr val="bg2"/>
                </a:solidFill>
                <a:latin typeface="+mj-lt"/>
              </a:rPr>
              <a:t>[1]</a:t>
            </a:r>
            <a:r>
              <a:rPr lang="en-US" sz="900" dirty="0">
                <a:latin typeface="+mj-lt"/>
              </a:rPr>
              <a:t> </a:t>
            </a:r>
            <a:r>
              <a:rPr lang="en-US" sz="900" dirty="0">
                <a:solidFill>
                  <a:schemeClr val="bg2"/>
                </a:solidFill>
                <a:latin typeface="+mj-lt"/>
              </a:rPr>
              <a:t>[3]</a:t>
            </a:r>
          </a:p>
          <a:p>
            <a:pPr>
              <a:buFont typeface="Verdana" panose="020B0604030504040204" pitchFamily="34" charset="0"/>
              <a:buChar char="–"/>
            </a:pPr>
            <a:r>
              <a:rPr lang="en-US" sz="900" dirty="0">
                <a:latin typeface="+mj-lt"/>
              </a:rPr>
              <a:t>Cement consumption in Great Britain peaked in 2007 at 13 Mtonnes followed by a low in 2009 at 8.7 Mtonnes, in 2014 cement sales were 10.6 Mtonnes. </a:t>
            </a:r>
            <a:r>
              <a:rPr lang="en-US" sz="900" dirty="0">
                <a:solidFill>
                  <a:schemeClr val="bg2"/>
                </a:solidFill>
                <a:latin typeface="+mj-lt"/>
              </a:rPr>
              <a:t>[2] </a:t>
            </a:r>
          </a:p>
          <a:p>
            <a:pPr>
              <a:buFont typeface="Verdana" panose="020B0604030504040204" pitchFamily="34" charset="0"/>
              <a:buChar char="–"/>
            </a:pPr>
            <a:r>
              <a:rPr lang="en-US" sz="900" dirty="0">
                <a:latin typeface="+mj-lt"/>
              </a:rPr>
              <a:t>Cement imports accounted for 17.2% of sales in 2014, export of cement and clinker was virtually nonexistent. </a:t>
            </a:r>
            <a:r>
              <a:rPr lang="en-US" sz="900" dirty="0">
                <a:solidFill>
                  <a:schemeClr val="bg2"/>
                </a:solidFill>
                <a:latin typeface="+mj-lt"/>
              </a:rPr>
              <a:t>[2] </a:t>
            </a:r>
            <a:endParaRPr lang="en-US" sz="900" dirty="0">
              <a:latin typeface="+mj-lt"/>
            </a:endParaRPr>
          </a:p>
          <a:p>
            <a:pPr>
              <a:buFont typeface="Verdana" panose="020B0604030504040204" pitchFamily="34" charset="0"/>
              <a:buChar char="–"/>
            </a:pPr>
            <a:r>
              <a:rPr lang="en-US" sz="900" dirty="0">
                <a:latin typeface="+mj-lt"/>
              </a:rPr>
              <a:t>In 2014, clinker production in the UK was 7.2 Mtonnes. </a:t>
            </a:r>
            <a:r>
              <a:rPr lang="en-US" sz="900" dirty="0">
                <a:solidFill>
                  <a:schemeClr val="bg2"/>
                </a:solidFill>
                <a:latin typeface="+mj-lt"/>
              </a:rPr>
              <a:t>[2] </a:t>
            </a:r>
          </a:p>
          <a:p>
            <a:pPr>
              <a:buFont typeface="Verdana" panose="020B0604030504040204" pitchFamily="34" charset="0"/>
              <a:buChar char="–"/>
            </a:pPr>
            <a:r>
              <a:rPr lang="en-US" sz="900" dirty="0">
                <a:latin typeface="+mj-lt"/>
              </a:rPr>
              <a:t>The current co-processing rate (44%) is above the EU average, co-processing started in the 1990’s. </a:t>
            </a:r>
            <a:r>
              <a:rPr lang="en-US" sz="900" dirty="0">
                <a:solidFill>
                  <a:schemeClr val="bg2"/>
                </a:solidFill>
                <a:latin typeface="+mj-lt"/>
              </a:rPr>
              <a:t>[1]</a:t>
            </a:r>
          </a:p>
          <a:p>
            <a:pPr>
              <a:buFont typeface="Verdana" panose="020B0604030504040204" pitchFamily="34" charset="0"/>
              <a:buChar char="–"/>
            </a:pPr>
            <a:r>
              <a:rPr lang="en-US" sz="900" dirty="0">
                <a:latin typeface="+mj-lt"/>
              </a:rPr>
              <a:t>It is expected that incremental growth could bring the cement industry to around 50% fuel substitution by 2020. </a:t>
            </a:r>
            <a:r>
              <a:rPr lang="en-US" sz="900" dirty="0">
                <a:solidFill>
                  <a:schemeClr val="bg2"/>
                </a:solidFill>
                <a:latin typeface="+mj-lt"/>
              </a:rPr>
              <a:t>[1]</a:t>
            </a:r>
          </a:p>
          <a:p>
            <a:pPr>
              <a:buFont typeface="Verdana" panose="020B0604030504040204" pitchFamily="34" charset="0"/>
              <a:buChar char="–"/>
            </a:pPr>
            <a:r>
              <a:rPr lang="en-US" sz="900" dirty="0">
                <a:latin typeface="+mj-lt"/>
              </a:rPr>
              <a:t>Further improvement in kiln process control and investment in waste to fuel processing is required to significantly increase co-processing. </a:t>
            </a:r>
            <a:r>
              <a:rPr lang="en-US" sz="900" dirty="0">
                <a:solidFill>
                  <a:schemeClr val="bg2"/>
                </a:solidFill>
                <a:latin typeface="+mj-lt"/>
              </a:rPr>
              <a:t>[1] </a:t>
            </a:r>
          </a:p>
          <a:p>
            <a:pPr>
              <a:buFont typeface="Verdana" panose="020B0604030504040204" pitchFamily="34" charset="0"/>
              <a:buChar char="–"/>
            </a:pPr>
            <a:r>
              <a:rPr lang="en-US" sz="900" dirty="0">
                <a:latin typeface="+mj-lt"/>
              </a:rPr>
              <a:t>Burning a large proportion of waste fuels has been accompanied by significant investments in the industry. </a:t>
            </a:r>
            <a:r>
              <a:rPr lang="en-US" sz="900" dirty="0">
                <a:solidFill>
                  <a:schemeClr val="bg2"/>
                </a:solidFill>
                <a:latin typeface="+mj-lt"/>
              </a:rPr>
              <a:t>[5]</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113</a:t>
            </a:fld>
            <a:endParaRPr lang="en-GB" noProof="0" dirty="0"/>
          </a:p>
        </p:txBody>
      </p:sp>
      <p:sp>
        <p:nvSpPr>
          <p:cNvPr id="9" name="Content Placeholder 2"/>
          <p:cNvSpPr txBox="1">
            <a:spLocks/>
          </p:cNvSpPr>
          <p:nvPr/>
        </p:nvSpPr>
        <p:spPr bwMode="auto">
          <a:xfrm>
            <a:off x="466724" y="1200602"/>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domestic demand has been slowly increasing, after a drop of consumption in 2007/2008, still cement consumption in 2014 is still 25% below 2007 levels. Co-processing rate was slightly above EU average at 44 % in 2014. </a:t>
            </a:r>
            <a:endParaRPr lang="en-GB" sz="900" b="0" kern="0" dirty="0"/>
          </a:p>
        </p:txBody>
      </p:sp>
      <p:graphicFrame>
        <p:nvGraphicFramePr>
          <p:cNvPr id="7" name="Object 6"/>
          <p:cNvGraphicFramePr>
            <a:graphicFrameLocks/>
          </p:cNvGraphicFramePr>
          <p:nvPr>
            <p:custDataLst>
              <p:tags r:id="rId4"/>
            </p:custDataLst>
            <p:extLst/>
          </p:nvPr>
        </p:nvGraphicFramePr>
        <p:xfrm>
          <a:off x="685800" y="2705100"/>
          <a:ext cx="2790943" cy="1752676"/>
        </p:xfrm>
        <a:graphic>
          <a:graphicData uri="http://schemas.openxmlformats.org/presentationml/2006/ole">
            <mc:AlternateContent xmlns:mc="http://schemas.openxmlformats.org/markup-compatibility/2006">
              <mc:Choice xmlns:v="urn:schemas-microsoft-com:vml" Requires="v">
                <p:oleObj spid="_x0000_s102442" name="Chart" r:id="rId30" imgW="2790943" imgH="1752676" progId="MSGraph.Chart.8">
                  <p:embed followColorScheme="full"/>
                </p:oleObj>
              </mc:Choice>
              <mc:Fallback>
                <p:oleObj name="Chart" r:id="rId30" imgW="2790943" imgH="1752676" progId="MSGraph.Chart.8">
                  <p:embed followColorScheme="full"/>
                  <p:pic>
                    <p:nvPicPr>
                      <p:cNvPr id="7" name="Object 6"/>
                      <p:cNvPicPr/>
                      <p:nvPr/>
                    </p:nvPicPr>
                    <p:blipFill>
                      <a:blip r:embed="rId31"/>
                      <a:stretch>
                        <a:fillRect/>
                      </a:stretch>
                    </p:blipFill>
                    <p:spPr>
                      <a:xfrm>
                        <a:off x="685800" y="2705100"/>
                        <a:ext cx="2790943" cy="1752676"/>
                      </a:xfrm>
                      <a:prstGeom prst="rect">
                        <a:avLst/>
                      </a:prstGeom>
                    </p:spPr>
                  </p:pic>
                </p:oleObj>
              </mc:Fallback>
            </mc:AlternateContent>
          </a:graphicData>
        </a:graphic>
      </p:graphicFrame>
      <p:sp>
        <p:nvSpPr>
          <p:cNvPr id="59" name="Rectangle 58"/>
          <p:cNvSpPr>
            <a:spLocks noGrp="1" noChangeArrowheads="1"/>
          </p:cNvSpPr>
          <p:nvPr>
            <p:custDataLst>
              <p:tags r:id="rId5"/>
            </p:custDataLst>
          </p:nvPr>
        </p:nvSpPr>
        <p:spPr bwMode="gray">
          <a:xfrm>
            <a:off x="528638" y="33782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BFFF0BB-2CCA-483A-906E-0F52DFBB1A6E}"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56" name="Rectangle 55"/>
          <p:cNvSpPr>
            <a:spLocks noGrp="1" noChangeArrowheads="1"/>
          </p:cNvSpPr>
          <p:nvPr>
            <p:custDataLst>
              <p:tags r:id="rId6"/>
            </p:custDataLst>
          </p:nvPr>
        </p:nvSpPr>
        <p:spPr bwMode="gray">
          <a:xfrm>
            <a:off x="528638" y="39878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13A63B3-BE88-46D3-81DA-3410A0EC6C3B}"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55" name="Rectangle 54"/>
          <p:cNvSpPr>
            <a:spLocks noGrp="1" noChangeArrowheads="1"/>
          </p:cNvSpPr>
          <p:nvPr>
            <p:custDataLst>
              <p:tags r:id="rId7"/>
            </p:custDataLst>
          </p:nvPr>
        </p:nvSpPr>
        <p:spPr bwMode="gray">
          <a:xfrm>
            <a:off x="593725" y="42926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A30FA0A-1A1B-4E11-8487-BB84B7B70560}"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61" name="Rectangle 60"/>
          <p:cNvSpPr>
            <a:spLocks noGrp="1" noChangeArrowheads="1"/>
          </p:cNvSpPr>
          <p:nvPr>
            <p:custDataLst>
              <p:tags r:id="rId8"/>
            </p:custDataLst>
          </p:nvPr>
        </p:nvSpPr>
        <p:spPr bwMode="gray">
          <a:xfrm>
            <a:off x="463550" y="27686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D71E7A5-E3CB-463A-8BCC-D70722BBFF68}"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60" name="Rectangle 59"/>
          <p:cNvSpPr>
            <a:spLocks noGrp="1" noChangeArrowheads="1"/>
          </p:cNvSpPr>
          <p:nvPr>
            <p:custDataLst>
              <p:tags r:id="rId9"/>
            </p:custDataLst>
          </p:nvPr>
        </p:nvSpPr>
        <p:spPr bwMode="gray">
          <a:xfrm>
            <a:off x="528638" y="30734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F32F63F-D01D-407D-BF4F-F734ABEDEC86}"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57" name="Rectangle 56"/>
          <p:cNvSpPr>
            <a:spLocks noGrp="1" noChangeArrowheads="1"/>
          </p:cNvSpPr>
          <p:nvPr>
            <p:custDataLst>
              <p:tags r:id="rId10"/>
            </p:custDataLst>
          </p:nvPr>
        </p:nvSpPr>
        <p:spPr bwMode="gray">
          <a:xfrm>
            <a:off x="528638" y="36830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123FE2F-0FA6-4653-A414-4334ABD16DF9}"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40" name="Rectangle 39"/>
          <p:cNvSpPr>
            <a:spLocks noGrp="1" noChangeArrowheads="1"/>
          </p:cNvSpPr>
          <p:nvPr>
            <p:custDataLst>
              <p:tags r:id="rId11"/>
            </p:custDataLst>
          </p:nvPr>
        </p:nvSpPr>
        <p:spPr bwMode="auto">
          <a:xfrm>
            <a:off x="1060450" y="4411663"/>
            <a:ext cx="8318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202AA35-F362-4E5F-A76A-FF5ABE65F908}" type="datetime'U''n''i''''''''''''t''''e''d'' K''''''''''i''n''gd''''o''m'">
              <a:rPr lang="en-GB" altLang="en-US" sz="800" b="0"/>
              <a:pPr/>
              <a:t>United Kingdom</a:t>
            </a:fld>
            <a:endParaRPr lang="en-GB" sz="800" b="0" dirty="0">
              <a:sym typeface="+mn-lt"/>
            </a:endParaRPr>
          </a:p>
        </p:txBody>
      </p:sp>
      <p:sp>
        <p:nvSpPr>
          <p:cNvPr id="38" name="Rectangle 37"/>
          <p:cNvSpPr>
            <a:spLocks noGrp="1" noChangeArrowheads="1"/>
          </p:cNvSpPr>
          <p:nvPr>
            <p:custDataLst>
              <p:tags r:id="rId12"/>
            </p:custDataLst>
          </p:nvPr>
        </p:nvSpPr>
        <p:spPr bwMode="gray">
          <a:xfrm>
            <a:off x="1362075" y="3392488"/>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EFCAB3E-E1A6-4445-B5AA-F22F31D383F0}" type="datetime'''''''''''''''6''''''''''''''''''''''''''''''''''%'''''''">
              <a:rPr lang="en-GB" altLang="en-US" sz="800">
                <a:solidFill>
                  <a:schemeClr val="bg1"/>
                </a:solidFill>
                <a:sym typeface="+mn-lt"/>
              </a:rPr>
              <a:pPr marL="0" indent="0" algn="ctr">
                <a:lnSpc>
                  <a:spcPct val="100000"/>
                </a:lnSpc>
                <a:spcAft>
                  <a:spcPct val="0"/>
                </a:spcAft>
                <a:buNone/>
              </a:pPr>
              <a:t>6%</a:t>
            </a:fld>
            <a:endParaRPr lang="en-GB" sz="800" dirty="0">
              <a:solidFill>
                <a:schemeClr val="bg1"/>
              </a:solidFill>
              <a:sym typeface="+mn-lt"/>
            </a:endParaRPr>
          </a:p>
        </p:txBody>
      </p:sp>
      <p:sp>
        <p:nvSpPr>
          <p:cNvPr id="58" name="Rectangle 57"/>
          <p:cNvSpPr>
            <a:spLocks noGrp="1" noChangeArrowheads="1"/>
          </p:cNvSpPr>
          <p:nvPr>
            <p:custDataLst>
              <p:tags r:id="rId13"/>
            </p:custDataLst>
          </p:nvPr>
        </p:nvSpPr>
        <p:spPr bwMode="auto">
          <a:xfrm>
            <a:off x="2422525" y="4411663"/>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800" b="0"/>
              <a:pPr/>
              <a:t>EU average </a:t>
            </a:fld>
            <a:endParaRPr lang="en-GB" sz="800" b="0" dirty="0">
              <a:sym typeface="+mn-lt"/>
            </a:endParaRPr>
          </a:p>
        </p:txBody>
      </p:sp>
      <p:sp>
        <p:nvSpPr>
          <p:cNvPr id="87" name="Rectangle 86"/>
          <p:cNvSpPr>
            <a:spLocks noGrp="1" noChangeArrowheads="1"/>
          </p:cNvSpPr>
          <p:nvPr>
            <p:custDataLst>
              <p:tags r:id="rId14"/>
            </p:custDataLst>
          </p:nvPr>
        </p:nvSpPr>
        <p:spPr bwMode="auto">
          <a:xfrm>
            <a:off x="463551" y="2474913"/>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145" name="Rectangle 144"/>
          <p:cNvSpPr/>
          <p:nvPr>
            <p:custDataLst>
              <p:tags r:id="rId15"/>
            </p:custDataLst>
          </p:nvPr>
        </p:nvSpPr>
        <p:spPr bwMode="auto">
          <a:xfrm>
            <a:off x="3228975" y="31400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16"/>
            </p:custDataLst>
          </p:nvPr>
        </p:nvSpPr>
        <p:spPr bwMode="auto">
          <a:xfrm>
            <a:off x="3228975" y="28765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17"/>
            </p:custDataLst>
          </p:nvPr>
        </p:nvSpPr>
        <p:spPr bwMode="auto">
          <a:xfrm>
            <a:off x="3228975" y="329723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18"/>
            </p:custDataLst>
          </p:nvPr>
        </p:nvSpPr>
        <p:spPr bwMode="auto">
          <a:xfrm>
            <a:off x="3405188" y="3294063"/>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a:t>Fossil fuels</a:t>
            </a:fld>
            <a:endParaRPr lang="en-GB" sz="700" b="0" dirty="0">
              <a:sym typeface="+mn-lt"/>
            </a:endParaRPr>
          </a:p>
        </p:txBody>
      </p:sp>
      <p:sp>
        <p:nvSpPr>
          <p:cNvPr id="45" name="Rectangle 44"/>
          <p:cNvSpPr>
            <a:spLocks noGrp="1" noChangeArrowheads="1"/>
          </p:cNvSpPr>
          <p:nvPr>
            <p:custDataLst>
              <p:tags r:id="rId19"/>
            </p:custDataLst>
          </p:nvPr>
        </p:nvSpPr>
        <p:spPr bwMode="auto">
          <a:xfrm>
            <a:off x="3405188" y="2873375"/>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a:t>Alternative
fossil fuels</a:t>
            </a:fld>
            <a:endParaRPr lang="en-GB" sz="700" b="0" dirty="0">
              <a:sym typeface="+mn-lt"/>
            </a:endParaRPr>
          </a:p>
        </p:txBody>
      </p:sp>
      <p:sp>
        <p:nvSpPr>
          <p:cNvPr id="46" name="Rectangle 45"/>
          <p:cNvSpPr>
            <a:spLocks noGrp="1" noChangeArrowheads="1"/>
          </p:cNvSpPr>
          <p:nvPr>
            <p:custDataLst>
              <p:tags r:id="rId20"/>
            </p:custDataLst>
          </p:nvPr>
        </p:nvSpPr>
        <p:spPr bwMode="auto">
          <a:xfrm>
            <a:off x="3405188" y="3136900"/>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a:t>Waste biomass</a:t>
            </a:fld>
            <a:endParaRPr lang="en-GB" sz="700" b="0" dirty="0">
              <a:sym typeface="+mn-lt"/>
            </a:endParaRPr>
          </a:p>
        </p:txBody>
      </p:sp>
      <p:pic>
        <p:nvPicPr>
          <p:cNvPr id="36" name="Picture 94" descr="Afbeeldingsresultaat voor united kingdom flag"/>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bwMode="auto">
          <a:xfrm>
            <a:off x="466724" y="4605530"/>
            <a:ext cx="3713122"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Per capita clinker production in the UK is well below the European average at 117 kg/capita</a:t>
            </a:r>
            <a:r>
              <a:rPr lang="en-US" sz="700" i="1" kern="0" dirty="0"/>
              <a:t>.</a:t>
            </a:r>
            <a:endParaRPr lang="en-GB" sz="700" i="1" kern="0" dirty="0"/>
          </a:p>
        </p:txBody>
      </p:sp>
      <p:graphicFrame>
        <p:nvGraphicFramePr>
          <p:cNvPr id="44" name="Object 36"/>
          <p:cNvGraphicFramePr>
            <a:graphicFrameLocks/>
          </p:cNvGraphicFramePr>
          <p:nvPr>
            <p:custDataLst>
              <p:tags r:id="rId21"/>
            </p:custDataLst>
            <p:extLst/>
          </p:nvPr>
        </p:nvGraphicFramePr>
        <p:xfrm>
          <a:off x="342900" y="5181600"/>
          <a:ext cx="3819641" cy="1114305"/>
        </p:xfrm>
        <a:graphic>
          <a:graphicData uri="http://schemas.openxmlformats.org/presentationml/2006/ole">
            <mc:AlternateContent xmlns:mc="http://schemas.openxmlformats.org/markup-compatibility/2006">
              <mc:Choice xmlns:v="urn:schemas-microsoft-com:vml" Requires="v">
                <p:oleObj spid="_x0000_s102443" name="Chart" r:id="rId33" imgW="3819441" imgH="1114504" progId="MSGraph.Chart.8">
                  <p:embed followColorScheme="full"/>
                </p:oleObj>
              </mc:Choice>
              <mc:Fallback>
                <p:oleObj name="Chart" r:id="rId33" imgW="3819441" imgH="1114504" progId="MSGraph.Chart.8">
                  <p:embed followColorScheme="full"/>
                  <p:pic>
                    <p:nvPicPr>
                      <p:cNvPr id="44" name="Object 36"/>
                      <p:cNvPicPr/>
                      <p:nvPr/>
                    </p:nvPicPr>
                    <p:blipFill>
                      <a:blip r:embed="rId34"/>
                      <a:stretch>
                        <a:fillRect/>
                      </a:stretch>
                    </p:blipFill>
                    <p:spPr>
                      <a:xfrm>
                        <a:off x="342900" y="5181600"/>
                        <a:ext cx="3819641" cy="1114305"/>
                      </a:xfrm>
                      <a:prstGeom prst="rect">
                        <a:avLst/>
                      </a:prstGeom>
                    </p:spPr>
                  </p:pic>
                </p:oleObj>
              </mc:Fallback>
            </mc:AlternateContent>
          </a:graphicData>
        </a:graphic>
      </p:graphicFrame>
      <p:sp>
        <p:nvSpPr>
          <p:cNvPr id="53" name="Rectangle 38"/>
          <p:cNvSpPr>
            <a:spLocks noGrp="1" noChangeArrowheads="1"/>
          </p:cNvSpPr>
          <p:nvPr>
            <p:custDataLst>
              <p:tags r:id="rId22"/>
            </p:custDataLst>
          </p:nvPr>
        </p:nvSpPr>
        <p:spPr bwMode="auto">
          <a:xfrm>
            <a:off x="458788" y="517207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sp>
        <p:nvSpPr>
          <p:cNvPr id="49" name="Rectangle 40"/>
          <p:cNvSpPr>
            <a:spLocks noGrp="1" noChangeArrowheads="1"/>
          </p:cNvSpPr>
          <p:nvPr>
            <p:custDataLst>
              <p:tags r:id="rId23"/>
            </p:custDataLst>
          </p:nvPr>
        </p:nvSpPr>
        <p:spPr bwMode="auto">
          <a:xfrm>
            <a:off x="3498850" y="6116638"/>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D67EB5C-DF20-4D9D-B738-791AE6BB14CB}" type="datetime'''E''''''U''2''''''''''''''''''8'''">
              <a:rPr lang="en-GB" altLang="en-US" sz="800" b="0"/>
              <a:pPr/>
              <a:t>EU28</a:t>
            </a:fld>
            <a:endParaRPr lang="en-GB" sz="800" b="0" dirty="0">
              <a:sym typeface="+mn-lt"/>
            </a:endParaRPr>
          </a:p>
        </p:txBody>
      </p:sp>
      <p:sp>
        <p:nvSpPr>
          <p:cNvPr id="48" name="Rectangle 49"/>
          <p:cNvSpPr>
            <a:spLocks noGrp="1" noChangeArrowheads="1"/>
          </p:cNvSpPr>
          <p:nvPr>
            <p:custDataLst>
              <p:tags r:id="rId24"/>
            </p:custDataLst>
          </p:nvPr>
        </p:nvSpPr>
        <p:spPr bwMode="auto">
          <a:xfrm>
            <a:off x="911225" y="6116638"/>
            <a:ext cx="46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9FB2903-E6A9-43F2-BF1E-A8EFB7DC010D}" type="datetime'''U''''n''''''''it''e''d ''Ki''''''''n''g''''''dom'''''''''''">
              <a:rPr lang="en-GB" altLang="en-US" sz="800" b="0"/>
              <a:pPr/>
              <a:t>United Kingdom</a:t>
            </a:fld>
            <a:endParaRPr lang="en-GB" sz="800" b="0" dirty="0">
              <a:sym typeface="+mn-lt"/>
            </a:endParaRPr>
          </a:p>
        </p:txBody>
      </p:sp>
      <p:sp>
        <p:nvSpPr>
          <p:cNvPr id="54" name="Rectangle 50"/>
          <p:cNvSpPr>
            <a:spLocks noGrp="1" noChangeArrowheads="1"/>
          </p:cNvSpPr>
          <p:nvPr>
            <p:custDataLst>
              <p:tags r:id="rId25"/>
            </p:custDataLst>
          </p:nvPr>
        </p:nvSpPr>
        <p:spPr bwMode="auto">
          <a:xfrm>
            <a:off x="2633663" y="6116638"/>
            <a:ext cx="352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C20E231-F901-46B0-8953-904DD31B3525}" type="datetime'F''ra''''''''''''''''''''''''''n''''''''''''''''c''e'">
              <a:rPr lang="en-GB" altLang="en-US" sz="800" b="0"/>
              <a:pPr/>
              <a:t>France</a:t>
            </a:fld>
            <a:endParaRPr lang="en-GB" sz="800" b="0" dirty="0">
              <a:sym typeface="+mn-lt"/>
            </a:endParaRPr>
          </a:p>
        </p:txBody>
      </p:sp>
      <p:sp>
        <p:nvSpPr>
          <p:cNvPr id="62" name="Rectangle 51"/>
          <p:cNvSpPr>
            <a:spLocks noGrp="1" noChangeArrowheads="1"/>
          </p:cNvSpPr>
          <p:nvPr>
            <p:custDataLst>
              <p:tags r:id="rId26"/>
            </p:custDataLst>
          </p:nvPr>
        </p:nvSpPr>
        <p:spPr bwMode="auto">
          <a:xfrm>
            <a:off x="1789113" y="6116638"/>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AE1F87E-4F0A-41F7-B100-8D86DE60026E}" type="datetime'''''''''Ir''''''''''e''l''''''a''''n''''''''''''''''''d'''''">
              <a:rPr lang="en-GB" altLang="en-US" sz="800" b="0"/>
              <a:pPr/>
              <a:t>Ireland</a:t>
            </a:fld>
            <a:endParaRPr lang="en-GB" sz="800" b="0" dirty="0">
              <a:sym typeface="+mn-lt"/>
            </a:endParaRPr>
          </a:p>
        </p:txBody>
      </p:sp>
    </p:spTree>
    <p:extLst>
      <p:ext uri="{BB962C8B-B14F-4D97-AF65-F5344CB8AC3E}">
        <p14:creationId xmlns:p14="http://schemas.microsoft.com/office/powerpoint/2010/main" val="28121403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5" name="think-cell Slide" r:id="rId33" imgW="270" imgH="270" progId="TCLayout.ActiveDocument.1">
                  <p:embed/>
                </p:oleObj>
              </mc:Choice>
              <mc:Fallback>
                <p:oleObj name="think-cell Slide" r:id="rId33" imgW="270" imgH="270" progId="TCLayout.ActiveDocument.1">
                  <p:embed/>
                  <p:pic>
                    <p:nvPicPr>
                      <p:cNvPr id="31" name="Object 30" hidden="1"/>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334474" cy="846138"/>
          </a:xfrm>
        </p:spPr>
        <p:txBody>
          <a:bodyPr/>
          <a:lstStyle/>
          <a:p>
            <a:r>
              <a:rPr lang="en-US" sz="1800" b="1" dirty="0"/>
              <a:t>United Kingdom Waste Management</a:t>
            </a:r>
            <a:br>
              <a:rPr lang="en-US" sz="1800" b="1" dirty="0"/>
            </a:br>
            <a:r>
              <a:rPr lang="en-US" sz="1400" dirty="0"/>
              <a:t>Availability of quality alternative fuel, suitable incentives and recognition of benefits all play a role to increase co-processing. </a:t>
            </a:r>
            <a:endParaRPr lang="en-GB" dirty="0"/>
          </a:p>
        </p:txBody>
      </p:sp>
      <p:sp>
        <p:nvSpPr>
          <p:cNvPr id="3" name="Content Placeholder 2"/>
          <p:cNvSpPr>
            <a:spLocks noGrp="1"/>
          </p:cNvSpPr>
          <p:nvPr>
            <p:ph sz="half" idx="1"/>
          </p:nvPr>
        </p:nvSpPr>
        <p:spPr>
          <a:xfrm>
            <a:off x="469389" y="1916073"/>
            <a:ext cx="4025900" cy="509496"/>
          </a:xfrm>
        </p:spPr>
        <p:txBody>
          <a:bodyPr/>
          <a:lstStyle/>
          <a:p>
            <a:pPr marL="0" indent="0">
              <a:buNone/>
            </a:pPr>
            <a:r>
              <a:rPr lang="en-US" sz="800" b="1" dirty="0"/>
              <a:t>WASTE TREATMENT </a:t>
            </a:r>
            <a:r>
              <a:rPr lang="en-US" sz="800" b="1" i="1" dirty="0"/>
              <a:t>Landfilling waste in the UK has dropped significantly over the past few years, export of recovered waste has grown while </a:t>
            </a:r>
            <a:r>
              <a:rPr lang="en-US" sz="800" b="1" i="1" dirty="0" err="1"/>
              <a:t>WtE</a:t>
            </a:r>
            <a:r>
              <a:rPr lang="en-US" sz="800" b="1" i="1" dirty="0"/>
              <a:t> capacity is slowly coming online. </a:t>
            </a:r>
            <a:endParaRPr lang="en-GB" sz="700" b="1" dirty="0"/>
          </a:p>
        </p:txBody>
      </p:sp>
      <p:sp>
        <p:nvSpPr>
          <p:cNvPr id="8" name="Content Placeholder 7"/>
          <p:cNvSpPr>
            <a:spLocks noGrp="1"/>
          </p:cNvSpPr>
          <p:nvPr>
            <p:ph sz="half" idx="2"/>
          </p:nvPr>
        </p:nvSpPr>
        <p:spPr>
          <a:xfrm>
            <a:off x="4645022" y="1916073"/>
            <a:ext cx="4098928" cy="4424402"/>
          </a:xfrm>
        </p:spPr>
        <p:txBody>
          <a:bodyPr/>
          <a:lstStyle/>
          <a:p>
            <a:pPr marL="0" indent="0">
              <a:buNone/>
            </a:pPr>
            <a:r>
              <a:rPr lang="en-US" sz="900" b="1" dirty="0"/>
              <a:t>AT A GLANCE</a:t>
            </a:r>
          </a:p>
          <a:p>
            <a:pPr>
              <a:buFont typeface="Verdana" panose="020B0604030504040204" pitchFamily="34" charset="0"/>
              <a:buChar char="–"/>
            </a:pPr>
            <a:r>
              <a:rPr lang="en-US" sz="900" dirty="0"/>
              <a:t>The Government (Defra and UK Regulators) is positive on co-processing, there are no specific legislative or regulatory hurdles for the use of alternative fuels in cement production. </a:t>
            </a:r>
            <a:r>
              <a:rPr lang="en-US" sz="900" dirty="0">
                <a:solidFill>
                  <a:schemeClr val="bg2"/>
                </a:solidFill>
              </a:rPr>
              <a:t>[1] </a:t>
            </a:r>
            <a:endParaRPr lang="en-US" sz="900" dirty="0"/>
          </a:p>
          <a:p>
            <a:pPr>
              <a:buFont typeface="Verdana" panose="020B0604030504040204" pitchFamily="34" charset="0"/>
              <a:buChar char="–"/>
            </a:pPr>
            <a:r>
              <a:rPr lang="en-US" sz="900" dirty="0"/>
              <a:t>The industry association (MPA) took the initiative to develop the "Code of Practice for the Use of Waste Materials“, which has been adopted by all UK Regulators and helped provide a consistent approach at cement plants when using alternative fuels. </a:t>
            </a:r>
            <a:r>
              <a:rPr lang="en-US" sz="900" dirty="0">
                <a:solidFill>
                  <a:schemeClr val="bg2"/>
                </a:solidFill>
              </a:rPr>
              <a:t>[1] [4] </a:t>
            </a:r>
            <a:endParaRPr lang="en-US" sz="900" dirty="0"/>
          </a:p>
          <a:p>
            <a:pPr>
              <a:buFont typeface="Verdana" panose="020B0604030504040204" pitchFamily="34" charset="0"/>
              <a:buChar char="–"/>
            </a:pPr>
            <a:r>
              <a:rPr lang="en-US" sz="900" dirty="0"/>
              <a:t>Co-processing is seen as a viable solution for treatment of especially commercial &amp; industrial wastes (solid / liquid), </a:t>
            </a:r>
            <a:r>
              <a:rPr lang="en-US" sz="900" dirty="0" err="1"/>
              <a:t>tyres</a:t>
            </a:r>
            <a:r>
              <a:rPr lang="en-US" sz="900" dirty="0"/>
              <a:t> and less for processed Municipal Solid Waste (MSW). </a:t>
            </a:r>
            <a:r>
              <a:rPr lang="en-US" sz="900" dirty="0">
                <a:solidFill>
                  <a:schemeClr val="bg2"/>
                </a:solidFill>
              </a:rPr>
              <a:t>[7]</a:t>
            </a:r>
          </a:p>
          <a:p>
            <a:pPr>
              <a:buFont typeface="Verdana" panose="020B0604030504040204" pitchFamily="34" charset="0"/>
              <a:buChar char="–"/>
            </a:pPr>
            <a:r>
              <a:rPr lang="en-US" sz="900" dirty="0"/>
              <a:t>Co-processing is not fully recognized as a value-adding waste treatment solution and the industry receives no incentives for co-processing</a:t>
            </a:r>
            <a:r>
              <a:rPr lang="en-US" sz="900" dirty="0">
                <a:solidFill>
                  <a:schemeClr val="bg2"/>
                </a:solidFill>
              </a:rPr>
              <a:t>. [7] </a:t>
            </a:r>
            <a:r>
              <a:rPr lang="en-US" sz="900" dirty="0"/>
              <a:t>Similarly no credit for material recovery of the fuels ashes is given to the cement industry.</a:t>
            </a:r>
            <a:r>
              <a:rPr lang="en-US" sz="900" dirty="0">
                <a:solidFill>
                  <a:schemeClr val="bg2"/>
                </a:solidFill>
              </a:rPr>
              <a:t> [1] </a:t>
            </a:r>
            <a:endParaRPr lang="en-US" sz="900" dirty="0"/>
          </a:p>
          <a:p>
            <a:pPr>
              <a:buFont typeface="Verdana" panose="020B0604030504040204" pitchFamily="34" charset="0"/>
              <a:buChar char="–"/>
            </a:pPr>
            <a:r>
              <a:rPr lang="en-US" sz="900" dirty="0"/>
              <a:t>Recycling policy is devolved to the administrations of Scotland, Northern Ireland and Wales, who set their own targets. </a:t>
            </a:r>
            <a:r>
              <a:rPr lang="en-US" sz="900" dirty="0">
                <a:solidFill>
                  <a:schemeClr val="bg2"/>
                </a:solidFill>
              </a:rPr>
              <a:t>[6]</a:t>
            </a:r>
          </a:p>
          <a:p>
            <a:pPr>
              <a:buFont typeface="Verdana" panose="020B0604030504040204" pitchFamily="34" charset="0"/>
              <a:buChar char="–"/>
            </a:pPr>
            <a:r>
              <a:rPr lang="en-US" sz="900" dirty="0"/>
              <a:t>The waste sector is slow in investing in more advanced waste processing of solid fuels, and AF are sometimes of poor quality </a:t>
            </a:r>
            <a:r>
              <a:rPr lang="en-US" sz="900" dirty="0">
                <a:solidFill>
                  <a:schemeClr val="bg2"/>
                </a:solidFill>
              </a:rPr>
              <a:t>[1] </a:t>
            </a:r>
            <a:endParaRPr lang="en-US" sz="900" dirty="0"/>
          </a:p>
          <a:p>
            <a:pPr>
              <a:buFont typeface="Verdana" panose="020B0604030504040204" pitchFamily="34" charset="0"/>
              <a:buChar char="–"/>
            </a:pPr>
            <a:r>
              <a:rPr lang="en-US" sz="900" dirty="0"/>
              <a:t>The position of clinker plants vs. incineration with or without  energy recovery is disadvantaged, due to differences in GHG accounting.</a:t>
            </a:r>
            <a:r>
              <a:rPr lang="en-US" sz="900" dirty="0">
                <a:solidFill>
                  <a:schemeClr val="bg2"/>
                </a:solidFill>
              </a:rPr>
              <a:t> [1] </a:t>
            </a:r>
            <a:endParaRPr lang="en-US" sz="900" dirty="0"/>
          </a:p>
          <a:p>
            <a:pPr>
              <a:buFont typeface="Verdana" panose="020B0604030504040204" pitchFamily="34" charset="0"/>
              <a:buChar char="–"/>
            </a:pPr>
            <a:r>
              <a:rPr lang="en-US" sz="900" dirty="0"/>
              <a:t>Logistics are an important factor in co-processing economics, as some plants are far away from the main urban regions. </a:t>
            </a:r>
            <a:r>
              <a:rPr lang="en-US" sz="900" dirty="0">
                <a:solidFill>
                  <a:schemeClr val="bg2"/>
                </a:solidFill>
              </a:rPr>
              <a:t>[1] </a:t>
            </a:r>
          </a:p>
          <a:p>
            <a:pPr>
              <a:buFont typeface="Verdana" panose="020B0604030504040204" pitchFamily="34" charset="0"/>
              <a:buChar char="–"/>
            </a:pPr>
            <a:endParaRPr lang="en-US"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114</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quadrupling of the landfill tax standard rate between 2006 (£21 /t) and 2014 (£80/t) has led to increased recycling of waste and higher availability of RDF for </a:t>
            </a:r>
            <a:r>
              <a:rPr lang="en-US" sz="900" b="0" kern="0" dirty="0" err="1"/>
              <a:t>WtE</a:t>
            </a:r>
            <a:r>
              <a:rPr lang="en-US" sz="900" b="0" kern="0" dirty="0"/>
              <a:t> applications. Policy support for additional processing of such streams could provide the cement industry with more alternative fuel. </a:t>
            </a:r>
            <a:endParaRPr lang="en-GB" sz="900" b="0" kern="0" dirty="0"/>
          </a:p>
        </p:txBody>
      </p:sp>
      <p:sp>
        <p:nvSpPr>
          <p:cNvPr id="56" name="Rectangle 55"/>
          <p:cNvSpPr>
            <a:spLocks noGrp="1" noChangeArrowheads="1"/>
          </p:cNvSpPr>
          <p:nvPr>
            <p:custDataLst>
              <p:tags r:id="rId4"/>
            </p:custDataLst>
          </p:nvPr>
        </p:nvSpPr>
        <p:spPr bwMode="gray">
          <a:xfrm>
            <a:off x="1922463" y="3218180"/>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AA948CF-35AA-44F8-B58C-9BF7F903416D}" type="datetime'''''''''''3''''''''''''''4''''''''''%'''">
              <a:rPr lang="en-GB" altLang="en-US" sz="800">
                <a:solidFill>
                  <a:schemeClr val="bg1"/>
                </a:solidFill>
              </a:rPr>
              <a:pPr/>
              <a:t>34%</a:t>
            </a:fld>
            <a:endParaRPr lang="en-GB" sz="800" dirty="0">
              <a:solidFill>
                <a:schemeClr val="bg1"/>
              </a:solidFill>
              <a:sym typeface="+mn-lt"/>
            </a:endParaRPr>
          </a:p>
        </p:txBody>
      </p:sp>
      <p:sp>
        <p:nvSpPr>
          <p:cNvPr id="57" name="Rectangle 56"/>
          <p:cNvSpPr>
            <a:spLocks noGrp="1" noChangeArrowheads="1"/>
          </p:cNvSpPr>
          <p:nvPr>
            <p:custDataLst>
              <p:tags r:id="rId5"/>
            </p:custDataLst>
          </p:nvPr>
        </p:nvSpPr>
        <p:spPr bwMode="gray">
          <a:xfrm>
            <a:off x="630238" y="3589655"/>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50DC1DA-1E8F-4AE0-BAD2-FCF4118AD769}" type="datetime'''''''''''''''''''''''''''''''''''''''5''''''''''2''%'">
              <a:rPr lang="en-GB" altLang="en-US" sz="800">
                <a:solidFill>
                  <a:schemeClr val="bg1"/>
                </a:solidFill>
              </a:rPr>
              <a:pPr/>
              <a:t>52%</a:t>
            </a:fld>
            <a:endParaRPr lang="en-GB" sz="800" dirty="0">
              <a:solidFill>
                <a:schemeClr val="bg1"/>
              </a:solidFill>
              <a:sym typeface="+mn-lt"/>
            </a:endParaRPr>
          </a:p>
        </p:txBody>
      </p:sp>
      <p:sp>
        <p:nvSpPr>
          <p:cNvPr id="61" name="Rectangle 60"/>
          <p:cNvSpPr>
            <a:spLocks noGrp="1" noChangeArrowheads="1"/>
          </p:cNvSpPr>
          <p:nvPr>
            <p:custDataLst>
              <p:tags r:id="rId6"/>
            </p:custDataLst>
          </p:nvPr>
        </p:nvSpPr>
        <p:spPr bwMode="gray">
          <a:xfrm>
            <a:off x="1746250" y="4104005"/>
            <a:ext cx="303213"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ADD9D9-8C72-4A82-A124-9A7C0B5D9915}" type="datetime'''''1''''''''1%'''''''''''''''''''''''''''">
              <a:rPr lang="en-GB" altLang="en-US" sz="800">
                <a:solidFill>
                  <a:schemeClr val="bg1"/>
                </a:solidFill>
              </a:rPr>
              <a:pPr/>
              <a:t>11%</a:t>
            </a:fld>
            <a:endParaRPr lang="en-GB" sz="800" dirty="0">
              <a:solidFill>
                <a:schemeClr val="bg1"/>
              </a:solidFill>
              <a:sym typeface="+mn-lt"/>
            </a:endParaRPr>
          </a:p>
        </p:txBody>
      </p:sp>
      <p:sp>
        <p:nvSpPr>
          <p:cNvPr id="72" name="Content Placeholder 2"/>
          <p:cNvSpPr txBox="1">
            <a:spLocks/>
          </p:cNvSpPr>
          <p:nvPr/>
        </p:nvSpPr>
        <p:spPr bwMode="auto">
          <a:xfrm>
            <a:off x="454992" y="2474647"/>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sp>
        <p:nvSpPr>
          <p:cNvPr id="36" name="Content Placeholder 2"/>
          <p:cNvSpPr txBox="1">
            <a:spLocks/>
          </p:cNvSpPr>
          <p:nvPr/>
        </p:nvSpPr>
        <p:spPr bwMode="auto">
          <a:xfrm>
            <a:off x="469389" y="4505325"/>
            <a:ext cx="4025900"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Overall there is enough volume of available combustible wastes, but there are regional differences leading to export or limited local availability.</a:t>
            </a:r>
            <a:endParaRPr lang="en-GB" sz="800" i="1" kern="0" dirty="0"/>
          </a:p>
        </p:txBody>
      </p:sp>
      <p:graphicFrame>
        <p:nvGraphicFramePr>
          <p:cNvPr id="37" name="Object 36"/>
          <p:cNvGraphicFramePr>
            <a:graphicFrameLocks/>
          </p:cNvGraphicFramePr>
          <p:nvPr>
            <p:custDataLst>
              <p:tags r:id="rId7"/>
            </p:custDataLst>
            <p:extLst/>
          </p:nvPr>
        </p:nvGraphicFramePr>
        <p:xfrm>
          <a:off x="-1" y="5257800"/>
          <a:ext cx="4067194" cy="1143080"/>
        </p:xfrm>
        <a:graphic>
          <a:graphicData uri="http://schemas.openxmlformats.org/presentationml/2006/ole">
            <mc:AlternateContent xmlns:mc="http://schemas.openxmlformats.org/markup-compatibility/2006">
              <mc:Choice xmlns:v="urn:schemas-microsoft-com:vml" Requires="v">
                <p:oleObj spid="_x0000_s103466" name="Chart" r:id="rId35" imgW="4067057" imgH="1142873" progId="MSGraph.Chart.8">
                  <p:embed followColorScheme="full"/>
                </p:oleObj>
              </mc:Choice>
              <mc:Fallback>
                <p:oleObj name="Chart" r:id="rId35" imgW="4067057" imgH="1142873" progId="MSGraph.Chart.8">
                  <p:embed followColorScheme="full"/>
                  <p:pic>
                    <p:nvPicPr>
                      <p:cNvPr id="37" name="Object 36"/>
                      <p:cNvPicPr/>
                      <p:nvPr/>
                    </p:nvPicPr>
                    <p:blipFill>
                      <a:blip r:embed="rId36"/>
                      <a:stretch>
                        <a:fillRect/>
                      </a:stretch>
                    </p:blipFill>
                    <p:spPr>
                      <a:xfrm>
                        <a:off x="-1" y="5257800"/>
                        <a:ext cx="4067194" cy="1143080"/>
                      </a:xfrm>
                      <a:prstGeom prst="rect">
                        <a:avLst/>
                      </a:prstGeom>
                    </p:spPr>
                  </p:pic>
                </p:oleObj>
              </mc:Fallback>
            </mc:AlternateContent>
          </a:graphicData>
        </a:graphic>
      </p:graphicFrame>
      <p:sp>
        <p:nvSpPr>
          <p:cNvPr id="38" name="Rectangle 37"/>
          <p:cNvSpPr>
            <a:spLocks noGrp="1" noChangeArrowheads="1"/>
          </p:cNvSpPr>
          <p:nvPr>
            <p:custDataLst>
              <p:tags r:id="rId8"/>
            </p:custDataLst>
          </p:nvPr>
        </p:nvSpPr>
        <p:spPr bwMode="auto">
          <a:xfrm>
            <a:off x="463550" y="510222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55" name="Rectangle 54"/>
          <p:cNvSpPr>
            <a:spLocks noGrp="1" noChangeArrowheads="1"/>
          </p:cNvSpPr>
          <p:nvPr>
            <p:custDataLst>
              <p:tags r:id="rId9"/>
            </p:custDataLst>
          </p:nvPr>
        </p:nvSpPr>
        <p:spPr bwMode="gray">
          <a:xfrm>
            <a:off x="1497013" y="59626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E16654C-10B5-47FA-BCC3-4C28846CB157}" type="datetime'''''4''''''''''''''7''''''''%'''''''''''">
              <a:rPr lang="en-GB" altLang="en-US" sz="700">
                <a:solidFill>
                  <a:schemeClr val="bg1"/>
                </a:solidFill>
                <a:sym typeface="+mn-lt"/>
              </a:rPr>
              <a:pPr marL="0" indent="0" algn="ctr">
                <a:lnSpc>
                  <a:spcPct val="100000"/>
                </a:lnSpc>
                <a:spcAft>
                  <a:spcPct val="0"/>
                </a:spcAft>
                <a:buNone/>
              </a:pPr>
              <a:t>47%</a:t>
            </a:fld>
            <a:endParaRPr lang="en-GB" sz="700" dirty="0">
              <a:solidFill>
                <a:schemeClr val="bg1"/>
              </a:solidFill>
              <a:sym typeface="+mn-lt"/>
            </a:endParaRPr>
          </a:p>
        </p:txBody>
      </p:sp>
      <p:sp>
        <p:nvSpPr>
          <p:cNvPr id="63" name="Rectangle 62"/>
          <p:cNvSpPr>
            <a:spLocks noGrp="1" noChangeArrowheads="1"/>
          </p:cNvSpPr>
          <p:nvPr>
            <p:custDataLst>
              <p:tags r:id="rId10"/>
            </p:custDataLst>
          </p:nvPr>
        </p:nvSpPr>
        <p:spPr bwMode="gray">
          <a:xfrm>
            <a:off x="3054350" y="55864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F53060E-4DC7-4A20-A179-94A6CB700B4C}"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58" name="Rectangle 57"/>
          <p:cNvSpPr>
            <a:spLocks noGrp="1" noChangeArrowheads="1"/>
          </p:cNvSpPr>
          <p:nvPr>
            <p:custDataLst>
              <p:tags r:id="rId11"/>
            </p:custDataLst>
          </p:nvPr>
        </p:nvSpPr>
        <p:spPr bwMode="gray">
          <a:xfrm>
            <a:off x="1497013" y="56102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2101566-4A3A-4309-83E0-DC875C32CE05}" type="datetime'''5''''''''''''''''''''''''''''''''''''''''''''3%'''''''''">
              <a:rPr lang="en-GB" altLang="en-US" sz="700">
                <a:solidFill>
                  <a:schemeClr val="bg1"/>
                </a:solidFill>
                <a:sym typeface="+mn-lt"/>
              </a:rPr>
              <a:pPr marL="0" indent="0" algn="ctr">
                <a:lnSpc>
                  <a:spcPct val="100000"/>
                </a:lnSpc>
                <a:spcAft>
                  <a:spcPct val="0"/>
                </a:spcAft>
                <a:buNone/>
              </a:pPr>
              <a:t>53%</a:t>
            </a:fld>
            <a:endParaRPr lang="en-GB" sz="700" dirty="0">
              <a:solidFill>
                <a:schemeClr val="bg1"/>
              </a:solidFill>
              <a:sym typeface="+mn-lt"/>
            </a:endParaRPr>
          </a:p>
        </p:txBody>
      </p:sp>
      <p:sp>
        <p:nvSpPr>
          <p:cNvPr id="62" name="Rectangle 61"/>
          <p:cNvSpPr>
            <a:spLocks noGrp="1" noChangeArrowheads="1"/>
          </p:cNvSpPr>
          <p:nvPr>
            <p:custDataLst>
              <p:tags r:id="rId12"/>
            </p:custDataLst>
          </p:nvPr>
        </p:nvSpPr>
        <p:spPr bwMode="gray">
          <a:xfrm>
            <a:off x="3054350" y="59388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3280E13-C229-486C-A690-1A65F265D15A}"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0" name="Rectangle 39"/>
          <p:cNvSpPr>
            <a:spLocks noGrp="1" noChangeArrowheads="1"/>
          </p:cNvSpPr>
          <p:nvPr>
            <p:custDataLst>
              <p:tags r:id="rId13"/>
            </p:custDataLst>
          </p:nvPr>
        </p:nvSpPr>
        <p:spPr bwMode="auto">
          <a:xfrm>
            <a:off x="1266825" y="6240464"/>
            <a:ext cx="723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9F00084-B7EE-400A-8EAA-03CD7F8821EC}" type="datetime'Un''''''i''te''d ''''''''''Ki''''ng''''''''''''d''o''m'''">
              <a:rPr lang="en-GB" altLang="en-US" sz="700" b="0"/>
              <a:pPr/>
              <a:t>United Kingdom</a:t>
            </a:fld>
            <a:endParaRPr lang="en-GB" sz="700" b="0" dirty="0">
              <a:sym typeface="+mn-lt"/>
            </a:endParaRPr>
          </a:p>
        </p:txBody>
      </p:sp>
      <p:sp>
        <p:nvSpPr>
          <p:cNvPr id="39" name="Rectangle 38"/>
          <p:cNvSpPr>
            <a:spLocks noGrp="1" noChangeArrowheads="1"/>
          </p:cNvSpPr>
          <p:nvPr>
            <p:custDataLst>
              <p:tags r:id="rId14"/>
            </p:custDataLst>
          </p:nvPr>
        </p:nvSpPr>
        <p:spPr bwMode="auto">
          <a:xfrm>
            <a:off x="2908300" y="624046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542AA9A-8550-4206-9930-2BAF4A5A621C}" type="datetime'''''''''''''''EU ''''''a''''v''''era''''''g''''''''e'' '''">
              <a:rPr lang="en-GB" altLang="en-US" sz="700" b="0"/>
              <a:pPr/>
              <a:t>EU average </a:t>
            </a:fld>
            <a:endParaRPr lang="en-GB" sz="700" b="0" dirty="0">
              <a:sym typeface="+mn-lt"/>
            </a:endParaRPr>
          </a:p>
        </p:txBody>
      </p:sp>
      <p:sp>
        <p:nvSpPr>
          <p:cNvPr id="41" name="Rectangle 40"/>
          <p:cNvSpPr/>
          <p:nvPr>
            <p:custDataLst>
              <p:tags r:id="rId15"/>
            </p:custDataLst>
          </p:nvPr>
        </p:nvSpPr>
        <p:spPr bwMode="auto">
          <a:xfrm>
            <a:off x="2901950" y="52308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2" name="Rectangle 41"/>
          <p:cNvSpPr/>
          <p:nvPr>
            <p:custDataLst>
              <p:tags r:id="rId16"/>
            </p:custDataLst>
          </p:nvPr>
        </p:nvSpPr>
        <p:spPr bwMode="auto">
          <a:xfrm>
            <a:off x="2901950" y="50736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3" name="Rectangle 42"/>
          <p:cNvSpPr>
            <a:spLocks noGrp="1" noChangeArrowheads="1"/>
          </p:cNvSpPr>
          <p:nvPr>
            <p:custDataLst>
              <p:tags r:id="rId17"/>
            </p:custDataLst>
          </p:nvPr>
        </p:nvSpPr>
        <p:spPr bwMode="auto">
          <a:xfrm>
            <a:off x="3078163" y="522763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C659FF0-FF90-4E3A-B154-AC250AB2A23D}" type="datetime'''''Non''-c''''''o''m''''bustibl''e'''' ''w''a''''st''''e'">
              <a:rPr lang="en-GB" altLang="en-US" sz="700" b="0"/>
              <a:pPr/>
              <a:t>Non-combustible waste</a:t>
            </a:fld>
            <a:endParaRPr lang="en-GB" sz="700" b="0" dirty="0">
              <a:sym typeface="+mn-lt"/>
            </a:endParaRPr>
          </a:p>
        </p:txBody>
      </p:sp>
      <p:sp>
        <p:nvSpPr>
          <p:cNvPr id="44" name="Rectangle 43"/>
          <p:cNvSpPr>
            <a:spLocks noGrp="1" noChangeArrowheads="1"/>
          </p:cNvSpPr>
          <p:nvPr>
            <p:custDataLst>
              <p:tags r:id="rId18"/>
            </p:custDataLst>
          </p:nvPr>
        </p:nvSpPr>
        <p:spPr bwMode="auto">
          <a:xfrm>
            <a:off x="3078163" y="507047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967C517-AAF6-4DAA-BA58-5DC4E2FAFEBB}" type="datetime'''''''C''o''''''''m''''''b''u''''''''s''t''''''ible waste'''">
              <a:rPr lang="en-GB" altLang="en-US" sz="700" b="0"/>
              <a:pPr/>
              <a:t>Combustible waste</a:t>
            </a:fld>
            <a:endParaRPr lang="en-GB" sz="700" b="0" dirty="0">
              <a:sym typeface="+mn-lt"/>
            </a:endParaRPr>
          </a:p>
        </p:txBody>
      </p:sp>
      <p:pic>
        <p:nvPicPr>
          <p:cNvPr id="45" name="Picture 94" descr="Afbeeldingsresultaat voor united kingdom flag"/>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Object 34"/>
          <p:cNvGraphicFramePr>
            <a:graphicFrameLocks/>
          </p:cNvGraphicFramePr>
          <p:nvPr>
            <p:custDataLst>
              <p:tags r:id="rId19"/>
            </p:custDataLst>
            <p:extLst/>
          </p:nvPr>
        </p:nvGraphicFramePr>
        <p:xfrm>
          <a:off x="419100" y="2705099"/>
          <a:ext cx="1771672" cy="1762098"/>
        </p:xfrm>
        <a:graphic>
          <a:graphicData uri="http://schemas.openxmlformats.org/presentationml/2006/ole">
            <mc:AlternateContent xmlns:mc="http://schemas.openxmlformats.org/markup-compatibility/2006">
              <mc:Choice xmlns:v="urn:schemas-microsoft-com:vml" Requires="v">
                <p:oleObj spid="_x0000_s103467" name="Chart" r:id="rId38" imgW="1771616" imgH="1762132" progId="MSGraph.Chart.8">
                  <p:embed followColorScheme="full"/>
                </p:oleObj>
              </mc:Choice>
              <mc:Fallback>
                <p:oleObj name="Chart" r:id="rId38" imgW="1771616" imgH="1762132" progId="MSGraph.Chart.8">
                  <p:embed followColorScheme="full"/>
                  <p:pic>
                    <p:nvPicPr>
                      <p:cNvPr id="35" name="Object 34"/>
                      <p:cNvPicPr/>
                      <p:nvPr/>
                    </p:nvPicPr>
                    <p:blipFill>
                      <a:blip r:embed="rId39"/>
                      <a:stretch>
                        <a:fillRect/>
                      </a:stretch>
                    </p:blipFill>
                    <p:spPr>
                      <a:xfrm>
                        <a:off x="419100" y="2705099"/>
                        <a:ext cx="1771672" cy="1762098"/>
                      </a:xfrm>
                      <a:prstGeom prst="rect">
                        <a:avLst/>
                      </a:prstGeom>
                    </p:spPr>
                  </p:pic>
                </p:oleObj>
              </mc:Fallback>
            </mc:AlternateContent>
          </a:graphicData>
        </a:graphic>
      </p:graphicFrame>
      <p:sp>
        <p:nvSpPr>
          <p:cNvPr id="49" name="Rectangle 48"/>
          <p:cNvSpPr>
            <a:spLocks noGrp="1" noChangeArrowheads="1"/>
          </p:cNvSpPr>
          <p:nvPr>
            <p:custDataLst>
              <p:tags r:id="rId20"/>
            </p:custDataLst>
          </p:nvPr>
        </p:nvSpPr>
        <p:spPr bwMode="gray">
          <a:xfrm>
            <a:off x="565150" y="35814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2C7B11C-326E-47CB-83FF-B62DEE039B3F}" type="datetime'''''''''''''''5''''2''''''''''''''''''%'''''''''''''''">
              <a:rPr lang="en-GB" altLang="en-US" sz="700">
                <a:solidFill>
                  <a:schemeClr val="bg1"/>
                </a:solidFill>
              </a:rPr>
              <a:pPr/>
              <a:t>52%</a:t>
            </a:fld>
            <a:endParaRPr lang="en-GB" sz="700" dirty="0">
              <a:solidFill>
                <a:schemeClr val="bg1"/>
              </a:solidFill>
              <a:sym typeface="+mn-lt"/>
            </a:endParaRPr>
          </a:p>
        </p:txBody>
      </p:sp>
      <p:sp>
        <p:nvSpPr>
          <p:cNvPr id="48" name="Rectangle 47"/>
          <p:cNvSpPr>
            <a:spLocks noGrp="1" noChangeArrowheads="1"/>
          </p:cNvSpPr>
          <p:nvPr>
            <p:custDataLst>
              <p:tags r:id="rId21"/>
            </p:custDataLst>
          </p:nvPr>
        </p:nvSpPr>
        <p:spPr bwMode="gray">
          <a:xfrm>
            <a:off x="1730375" y="3246438"/>
            <a:ext cx="265113" cy="106363"/>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9E88770-62B7-4D72-AB29-164431A16D38}" type="datetime'''''''3''''''''''''''''''4''''''''''''%'''''''''">
              <a:rPr lang="en-GB" altLang="en-US" sz="700">
                <a:solidFill>
                  <a:schemeClr val="bg1"/>
                </a:solidFill>
              </a:rPr>
              <a:pPr/>
              <a:t>34%</a:t>
            </a:fld>
            <a:endParaRPr lang="en-GB" sz="700" dirty="0">
              <a:solidFill>
                <a:schemeClr val="bg1"/>
              </a:solidFill>
              <a:sym typeface="+mn-lt"/>
            </a:endParaRPr>
          </a:p>
        </p:txBody>
      </p:sp>
      <p:sp>
        <p:nvSpPr>
          <p:cNvPr id="46" name="Rectangle 45"/>
          <p:cNvSpPr>
            <a:spLocks noGrp="1" noChangeArrowheads="1"/>
          </p:cNvSpPr>
          <p:nvPr>
            <p:custDataLst>
              <p:tags r:id="rId22"/>
            </p:custDataLst>
          </p:nvPr>
        </p:nvSpPr>
        <p:spPr bwMode="gray">
          <a:xfrm>
            <a:off x="1362075" y="4203700"/>
            <a:ext cx="201613" cy="106363"/>
          </a:xfrm>
          <a:prstGeom prst="rect">
            <a:avLst/>
          </a:prstGeom>
          <a:solidFill>
            <a:srgbClr val="8A8D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A8BB2CE-310D-462B-B533-049F15D2CADD}" type="datetime'''''3''''''''''''''''''''''''''''''''%'''''''''''''''">
              <a:rPr lang="en-GB" altLang="en-US" sz="700">
                <a:solidFill>
                  <a:schemeClr val="bg1"/>
                </a:solidFill>
              </a:rPr>
              <a:pPr/>
              <a:t>3%</a:t>
            </a:fld>
            <a:endParaRPr lang="en-GB" sz="700" dirty="0">
              <a:solidFill>
                <a:schemeClr val="bg1"/>
              </a:solidFill>
              <a:sym typeface="+mn-lt"/>
            </a:endParaRPr>
          </a:p>
        </p:txBody>
      </p:sp>
      <p:sp>
        <p:nvSpPr>
          <p:cNvPr id="47" name="Rectangle 46"/>
          <p:cNvSpPr>
            <a:spLocks noGrp="1" noChangeArrowheads="1"/>
          </p:cNvSpPr>
          <p:nvPr>
            <p:custDataLst>
              <p:tags r:id="rId23"/>
            </p:custDataLst>
          </p:nvPr>
        </p:nvSpPr>
        <p:spPr bwMode="gray">
          <a:xfrm>
            <a:off x="1571625" y="4046538"/>
            <a:ext cx="265113" cy="106363"/>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995081C-18AC-4CE0-9B45-E5970426E24D}" type="datetime'''''''''''''''''''1''''''''''''''''1''''''''''''''%'">
              <a:rPr lang="en-GB" altLang="en-US" sz="700">
                <a:solidFill>
                  <a:schemeClr val="bg1"/>
                </a:solidFill>
              </a:rPr>
              <a:pPr/>
              <a:t>11%</a:t>
            </a:fld>
            <a:endParaRPr lang="en-GB" sz="700" dirty="0">
              <a:solidFill>
                <a:schemeClr val="bg1"/>
              </a:solidFill>
              <a:sym typeface="+mn-lt"/>
            </a:endParaRPr>
          </a:p>
        </p:txBody>
      </p:sp>
      <p:sp>
        <p:nvSpPr>
          <p:cNvPr id="52" name="Rectangle 51"/>
          <p:cNvSpPr/>
          <p:nvPr>
            <p:custDataLst>
              <p:tags r:id="rId24"/>
            </p:custDataLst>
          </p:nvPr>
        </p:nvSpPr>
        <p:spPr bwMode="auto">
          <a:xfrm>
            <a:off x="2249488" y="3179763"/>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3" name="Rectangle 52"/>
          <p:cNvSpPr/>
          <p:nvPr>
            <p:custDataLst>
              <p:tags r:id="rId25"/>
            </p:custDataLst>
          </p:nvPr>
        </p:nvSpPr>
        <p:spPr bwMode="auto">
          <a:xfrm>
            <a:off x="2249488" y="3336925"/>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6"/>
            </p:custDataLst>
          </p:nvPr>
        </p:nvSpPr>
        <p:spPr bwMode="auto">
          <a:xfrm>
            <a:off x="2249488" y="302260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1" name="Rectangle 50"/>
          <p:cNvSpPr/>
          <p:nvPr>
            <p:custDataLst>
              <p:tags r:id="rId27"/>
            </p:custDataLst>
          </p:nvPr>
        </p:nvSpPr>
        <p:spPr bwMode="auto">
          <a:xfrm>
            <a:off x="2249488" y="2865438"/>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7" name="Rectangle 66"/>
          <p:cNvSpPr>
            <a:spLocks noGrp="1" noChangeArrowheads="1"/>
          </p:cNvSpPr>
          <p:nvPr>
            <p:custDataLst>
              <p:tags r:id="rId28"/>
            </p:custDataLst>
          </p:nvPr>
        </p:nvSpPr>
        <p:spPr bwMode="auto">
          <a:xfrm>
            <a:off x="2425700" y="3333750"/>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7BFDAAC1-A359-4B95-9917-C61093A2F1CC}" type="datetime'Recover''y other ''th''an'' ''energy'''' ''''''''''recovery '">
              <a:rPr lang="en-GB" altLang="en-US" sz="700" b="0"/>
              <a:pPr/>
              <a:t>Recovery other than energy recovery </a:t>
            </a:fld>
            <a:endParaRPr lang="en-GB" sz="700" b="0" dirty="0">
              <a:sym typeface="+mn-lt"/>
            </a:endParaRPr>
          </a:p>
        </p:txBody>
      </p:sp>
      <p:sp>
        <p:nvSpPr>
          <p:cNvPr id="54" name="Rectangle 53"/>
          <p:cNvSpPr>
            <a:spLocks noGrp="1" noChangeArrowheads="1"/>
          </p:cNvSpPr>
          <p:nvPr>
            <p:custDataLst>
              <p:tags r:id="rId29"/>
            </p:custDataLst>
          </p:nvPr>
        </p:nvSpPr>
        <p:spPr bwMode="auto">
          <a:xfrm>
            <a:off x="2425700" y="3176588"/>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7F0F8D9A-7E40-41B8-B9A5-B6D5A0B3C9CF}" type="datetime'Incine''ra''ti''o''n/ener''g''''''y rec''ov''''er''y (''R''1)'">
              <a:rPr lang="en-GB" altLang="en-US" sz="700" b="0"/>
              <a:pPr/>
              <a:t>Incineration/energy recovery (R1)</a:t>
            </a:fld>
            <a:endParaRPr lang="en-GB" sz="700" b="0" dirty="0">
              <a:sym typeface="+mn-lt"/>
            </a:endParaRPr>
          </a:p>
        </p:txBody>
      </p:sp>
      <p:sp>
        <p:nvSpPr>
          <p:cNvPr id="59" name="Rectangle 58"/>
          <p:cNvSpPr>
            <a:spLocks noGrp="1" noChangeArrowheads="1"/>
          </p:cNvSpPr>
          <p:nvPr>
            <p:custDataLst>
              <p:tags r:id="rId30"/>
            </p:custDataLst>
          </p:nvPr>
        </p:nvSpPr>
        <p:spPr bwMode="auto">
          <a:xfrm>
            <a:off x="2425700" y="3019425"/>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7F4EA5DF-C753-4598-A931-560C53EA779C}" type="datetime'''Inc''''''''inerat''''i''on/d''isp''o''sa''l ''(D''1''0) '">
              <a:rPr lang="en-GB" altLang="en-US" sz="700" b="0"/>
              <a:pPr/>
              <a:t>Incineration/disposal (D10) </a:t>
            </a:fld>
            <a:endParaRPr lang="en-GB" sz="700" b="0" dirty="0">
              <a:sym typeface="+mn-lt"/>
            </a:endParaRPr>
          </a:p>
        </p:txBody>
      </p:sp>
      <p:sp>
        <p:nvSpPr>
          <p:cNvPr id="60" name="Rectangle 59"/>
          <p:cNvSpPr>
            <a:spLocks noGrp="1" noChangeArrowheads="1"/>
          </p:cNvSpPr>
          <p:nvPr>
            <p:custDataLst>
              <p:tags r:id="rId31"/>
            </p:custDataLst>
          </p:nvPr>
        </p:nvSpPr>
        <p:spPr bwMode="auto">
          <a:xfrm>
            <a:off x="2425700" y="2862263"/>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B5A355C-D6FE-47C2-8871-73B98BF14DBB}" type="datetime'Land''fill/di''sposal ''''''''''(''''''D1-D''''7'''','' D12)'">
              <a:rPr lang="en-GB" altLang="en-US" sz="700" b="0"/>
              <a:pPr/>
              <a:t>Landfill/disposal (D1-D7, D12)</a:t>
            </a:fld>
            <a:endParaRPr lang="en-GB" sz="700" b="0" dirty="0">
              <a:sym typeface="+mn-lt"/>
            </a:endParaRPr>
          </a:p>
        </p:txBody>
      </p:sp>
    </p:spTree>
    <p:extLst>
      <p:ext uri="{BB962C8B-B14F-4D97-AF65-F5344CB8AC3E}">
        <p14:creationId xmlns:p14="http://schemas.microsoft.com/office/powerpoint/2010/main" val="4259032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63"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United Kingdom Barriers and Opportunities</a:t>
            </a:r>
            <a:br>
              <a:rPr lang="en-US" sz="1800" b="1" dirty="0"/>
            </a:br>
            <a:r>
              <a:rPr lang="en-US" sz="1400" dirty="0"/>
              <a:t>Availability of quality alternative fuels and recognition of co-processing in policies can lead to increased fuel substitution.</a:t>
            </a:r>
            <a:endParaRPr lang="en-GB" b="1" dirty="0"/>
          </a:p>
        </p:txBody>
      </p:sp>
      <p:sp>
        <p:nvSpPr>
          <p:cNvPr id="40" name="Content Placeholder 2"/>
          <p:cNvSpPr>
            <a:spLocks noGrp="1"/>
          </p:cNvSpPr>
          <p:nvPr>
            <p:ph sz="half" idx="1"/>
          </p:nvPr>
        </p:nvSpPr>
        <p:spPr>
          <a:xfrm>
            <a:off x="482641" y="1886920"/>
            <a:ext cx="4086976" cy="534766"/>
          </a:xfrm>
        </p:spPr>
        <p:txBody>
          <a:bodyPr/>
          <a:lstStyle/>
          <a:p>
            <a:pPr marL="0" indent="0">
              <a:buNone/>
            </a:pPr>
            <a:r>
              <a:rPr lang="en-US" sz="800" b="1" dirty="0"/>
              <a:t>BARRIERS </a:t>
            </a:r>
            <a:r>
              <a:rPr lang="en-US" sz="800" b="1" i="1" dirty="0"/>
              <a:t>Economics dictate the increased use of AF; a lack of policy based incentives, logistics challenges and availability of the volume of quality alternative fuel are the main barriers.</a:t>
            </a:r>
          </a:p>
        </p:txBody>
      </p:sp>
      <p:sp>
        <p:nvSpPr>
          <p:cNvPr id="10" name="Content Placeholder 2"/>
          <p:cNvSpPr>
            <a:spLocks noGrp="1"/>
          </p:cNvSpPr>
          <p:nvPr>
            <p:ph sz="half" idx="2"/>
          </p:nvPr>
        </p:nvSpPr>
        <p:spPr>
          <a:xfrm>
            <a:off x="4660106" y="1886920"/>
            <a:ext cx="4025900" cy="673984"/>
          </a:xfrm>
        </p:spPr>
        <p:txBody>
          <a:bodyPr/>
          <a:lstStyle/>
          <a:p>
            <a:pPr marL="0" indent="0">
              <a:buNone/>
            </a:pPr>
            <a:r>
              <a:rPr lang="en-US" sz="800" b="1" dirty="0"/>
              <a:t>DRIVERS AND OPPORTUNITY</a:t>
            </a:r>
            <a:r>
              <a:rPr lang="en-US" sz="800" b="1" i="1" dirty="0"/>
              <a:t> If properly supported AF use can increase; via incentives for UK investment, recognition of materials recovery status, a level playing field between cement and electricity/heat uses. </a:t>
            </a:r>
            <a:endParaRPr lang="en-GB" sz="7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115</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UK cement sector is in a good position to further increase the use of alternative fuels. Permits and technology are in place and there are no regulatory barriers to co-processing. Recognition for material recovery and level playing field between </a:t>
            </a:r>
            <a:r>
              <a:rPr lang="en-US" sz="900" b="0" dirty="0" err="1"/>
              <a:t>WtE</a:t>
            </a:r>
            <a:r>
              <a:rPr lang="en-US" sz="900" b="0" dirty="0"/>
              <a:t>, biomass users and the cement sector can provide a boost. </a:t>
            </a:r>
            <a:endParaRPr lang="en-GB" sz="900" b="0" kern="0" dirty="0"/>
          </a:p>
        </p:txBody>
      </p:sp>
      <p:graphicFrame>
        <p:nvGraphicFramePr>
          <p:cNvPr id="38" name="Table 37"/>
          <p:cNvGraphicFramePr>
            <a:graphicFrameLocks noGrp="1"/>
          </p:cNvGraphicFramePr>
          <p:nvPr>
            <p:extLst/>
          </p:nvPr>
        </p:nvGraphicFramePr>
        <p:xfrm>
          <a:off x="482641" y="2540123"/>
          <a:ext cx="4005755" cy="3784209"/>
        </p:xfrm>
        <a:graphic>
          <a:graphicData uri="http://schemas.openxmlformats.org/drawingml/2006/table">
            <a:tbl>
              <a:tblPr firstRow="1" bandRow="1">
                <a:tableStyleId>{2D5ABB26-0587-4C30-8999-92F81FD0307C}</a:tableStyleId>
              </a:tblPr>
              <a:tblGrid>
                <a:gridCol w="1236654">
                  <a:extLst>
                    <a:ext uri="{9D8B030D-6E8A-4147-A177-3AD203B41FA5}">
                      <a16:colId xmlns:a16="http://schemas.microsoft.com/office/drawing/2014/main" val="4241883226"/>
                    </a:ext>
                  </a:extLst>
                </a:gridCol>
                <a:gridCol w="692275">
                  <a:extLst>
                    <a:ext uri="{9D8B030D-6E8A-4147-A177-3AD203B41FA5}">
                      <a16:colId xmlns:a16="http://schemas.microsoft.com/office/drawing/2014/main" val="1094806953"/>
                    </a:ext>
                  </a:extLst>
                </a:gridCol>
                <a:gridCol w="2076826">
                  <a:extLst>
                    <a:ext uri="{9D8B030D-6E8A-4147-A177-3AD203B41FA5}">
                      <a16:colId xmlns:a16="http://schemas.microsoft.com/office/drawing/2014/main" val="899821140"/>
                    </a:ext>
                  </a:extLst>
                </a:gridCol>
              </a:tblGrid>
              <a:tr h="651305">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837558">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GB" sz="800" b="1" dirty="0"/>
                        <a:t>Market distortions </a:t>
                      </a:r>
                      <a:r>
                        <a:rPr lang="en-GB" sz="800" dirty="0"/>
                        <a:t>due</a:t>
                      </a:r>
                      <a:r>
                        <a:rPr lang="en-GB" sz="800" baseline="0" dirty="0"/>
                        <a:t> to </a:t>
                      </a:r>
                      <a:r>
                        <a:rPr lang="en-GB" sz="800" baseline="0" dirty="0" err="1"/>
                        <a:t>WtE</a:t>
                      </a:r>
                      <a:r>
                        <a:rPr lang="en-GB" sz="800" baseline="0" dirty="0"/>
                        <a:t> and Biomass related government support</a:t>
                      </a:r>
                      <a:r>
                        <a:rPr lang="de-DE" sz="800" baseline="0" dirty="0"/>
                        <a:t>.</a:t>
                      </a:r>
                      <a:endParaRPr lang="en-US" sz="800" baseline="0"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17325">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There are no significant regulatory barriers to co-processing.</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947238">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430783">
                <a:tc>
                  <a:txBody>
                    <a:bodyPr/>
                    <a:lstStyle/>
                    <a:p>
                      <a:r>
                        <a:rPr lang="en-US" sz="800" b="0" i="1" dirty="0"/>
                        <a:t>Cement industry</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5" name="Table 44"/>
          <p:cNvGraphicFramePr>
            <a:graphicFrameLocks noGrp="1"/>
          </p:cNvGraphicFramePr>
          <p:nvPr>
            <p:extLst/>
          </p:nvPr>
        </p:nvGraphicFramePr>
        <p:xfrm>
          <a:off x="4673600" y="2540123"/>
          <a:ext cx="3998911" cy="3784208"/>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1">
                  <a:extLst>
                    <a:ext uri="{9D8B030D-6E8A-4147-A177-3AD203B41FA5}">
                      <a16:colId xmlns:a16="http://schemas.microsoft.com/office/drawing/2014/main" val="899821140"/>
                    </a:ext>
                  </a:extLst>
                </a:gridCol>
              </a:tblGrid>
              <a:tr h="1025293">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Use of alternative fuels is</a:t>
                      </a:r>
                      <a:r>
                        <a:rPr lang="en-US" sz="800" baseline="0" dirty="0"/>
                        <a:t> accepted by industry and plants can incrementally increase co-processing levels, as permits are in place.</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Plants are technically ready for incremental increase in AF use, up to about 50%.</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High landfill taxes promote AF use.</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570195">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Government to incentivize the use of alternative fuels and recognize material recovery.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Level the playing field on GHG accounting between the cement industry and incinerators.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Balance the development between </a:t>
                      </a:r>
                      <a:r>
                        <a:rPr lang="en-US" sz="800" baseline="0" dirty="0" err="1"/>
                        <a:t>WtE</a:t>
                      </a:r>
                      <a:r>
                        <a:rPr lang="en-US" sz="800" baseline="0" dirty="0"/>
                        <a:t>/biomass using power plants and co-processing  clinker plants to avoid local overcapacities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The cement industry should continue providing a guaranteed uptake of waste based fuels by.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The waste sector should increase the quantity and quality of domestically produced alternative fuels, to suit the needs of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870628">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Decreased share of landfilling or waste export by energy and material recovery in cement.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More circular economy, as low value waste transforms to high quality and durable product within the value chain.</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More competitive local cement industry and more local options for waste recovery.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Lowering of greenhouse gases emissions of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5" name="Picture 94" descr="Afbeeldingsresultaat voor united kingdom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823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116</a:t>
            </a:fld>
            <a:endParaRPr lang="en-GB" noProof="0" dirty="0"/>
          </a:p>
        </p:txBody>
      </p:sp>
      <p:pic>
        <p:nvPicPr>
          <p:cNvPr id="9" name="Picture 94" descr="Afbeeldingsresultaat voor united kingdom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848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117</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94" descr="Afbeeldingsresultaat voor united kingdom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84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GB" sz="1200" dirty="0"/>
              <a:t>Waste data we use in this study come from Eurostat, however we do acknowledge that Eurostat and Defra figures differ. </a:t>
            </a:r>
          </a:p>
          <a:p>
            <a:r>
              <a:rPr lang="en-GB" sz="1200" dirty="0"/>
              <a:t>For figures on the cement sector in the UK, we use national data provided by MPA as GNR data do not have a full coverage of the industry in the country (&lt;10% of the total clinker production is not covered by the GNR, therefore our threshold to use rather national data was reached).</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r>
              <a:rPr lang="en-US" sz="1200" dirty="0"/>
              <a:t>[1] Interview with Dr. Rebecca Hooper and Dr. Richard Leese (Mineral Products Association - MPA)</a:t>
            </a:r>
          </a:p>
          <a:p>
            <a:pPr marL="0" indent="-180000">
              <a:lnSpc>
                <a:spcPct val="100000"/>
              </a:lnSpc>
              <a:buNone/>
            </a:pPr>
            <a:r>
              <a:rPr lang="en-US" sz="1200" dirty="0"/>
              <a:t>[2] MPA Cement Statistics ANNUAL 1 Apr – 15 http://cement.mineralproducts.org/downloads/industry_statistics.php  </a:t>
            </a:r>
          </a:p>
          <a:p>
            <a:pPr marL="0" indent="-180000">
              <a:lnSpc>
                <a:spcPct val="100000"/>
              </a:lnSpc>
              <a:buNone/>
            </a:pPr>
            <a:r>
              <a:rPr lang="en-US" sz="1200" dirty="0"/>
              <a:t>[3] The UK cement industry in 2015 – 2016, Edwin Trout, Global cement, Cement Industry Suppliers Forum, June 2016 </a:t>
            </a:r>
          </a:p>
          <a:p>
            <a:pPr marL="0" indent="0">
              <a:buNone/>
            </a:pPr>
            <a:r>
              <a:rPr lang="en-US" sz="1200" dirty="0"/>
              <a:t>[4] MPA Code of practice for the use of waste materials in cement and dolomitic </a:t>
            </a:r>
            <a:r>
              <a:rPr lang="en-GB" sz="1200" dirty="0"/>
              <a:t>lime manufacture, MPA, May 2013</a:t>
            </a:r>
            <a:endParaRPr lang="en-US" sz="1200" dirty="0"/>
          </a:p>
          <a:p>
            <a:pPr marL="0" indent="-180000">
              <a:lnSpc>
                <a:spcPct val="100000"/>
              </a:lnSpc>
              <a:buNone/>
            </a:pPr>
            <a:r>
              <a:rPr lang="en-GB" sz="1200" dirty="0"/>
              <a:t>[5]  Industrial Decarbonisation &amp; Energy Efficiency Roadmaps to 2050, Cement, WSP and Parsons Brinckerhoff and DNV GL, for DECC, March 2015</a:t>
            </a:r>
            <a:endParaRPr lang="en-US" sz="1200" dirty="0"/>
          </a:p>
          <a:p>
            <a:pPr marL="0" indent="-180000">
              <a:lnSpc>
                <a:spcPct val="100000"/>
              </a:lnSpc>
              <a:buNone/>
            </a:pPr>
            <a:r>
              <a:rPr lang="en-US" sz="1200" dirty="0"/>
              <a:t>[6]  Municipal Waste Management in the United Kingdom, Paul Watson (CRI), for EEA  2013</a:t>
            </a:r>
          </a:p>
          <a:p>
            <a:pPr marL="0" indent="-180000">
              <a:lnSpc>
                <a:spcPct val="100000"/>
              </a:lnSpc>
              <a:buNone/>
            </a:pPr>
            <a:r>
              <a:rPr lang="en-US" sz="1200" dirty="0"/>
              <a:t>[7] MPA, MPA Cement Sustainable Development Report 2014, December 2015</a:t>
            </a:r>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118</a:t>
            </a:fld>
            <a:endParaRPr lang="en-GB" noProof="0" dirty="0"/>
          </a:p>
        </p:txBody>
      </p:sp>
      <p:pic>
        <p:nvPicPr>
          <p:cNvPr id="9" name="Picture 94" descr="Afbeeldingsresultaat voor united kingdom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0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80" name="think-cell Slide" r:id="rId29" imgW="360" imgH="360" progId="TCLayout.ActiveDocument.1">
                  <p:embed/>
                </p:oleObj>
              </mc:Choice>
              <mc:Fallback>
                <p:oleObj name="think-cell Slide" r:id="rId29" imgW="360" imgH="360" progId="TCLayout.ActiveDocument.1">
                  <p:embed/>
                  <p:pic>
                    <p:nvPicPr>
                      <p:cNvPr id="31" name="Object 3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Bulgaria Summary</a:t>
            </a:r>
            <a:br>
              <a:rPr lang="en-US" sz="1800" b="1" dirty="0"/>
            </a:br>
            <a:r>
              <a:rPr lang="en-US" sz="1400" dirty="0"/>
              <a:t>The cement sector is well prepared to increase its use of alternative fuels if country’s waste management is improved</a:t>
            </a:r>
            <a:endParaRPr lang="en-GB" dirty="0"/>
          </a:p>
        </p:txBody>
      </p:sp>
      <p:sp>
        <p:nvSpPr>
          <p:cNvPr id="3" name="Content Placeholder 2"/>
          <p:cNvSpPr>
            <a:spLocks noGrp="1"/>
          </p:cNvSpPr>
          <p:nvPr>
            <p:ph sz="half" idx="1"/>
          </p:nvPr>
        </p:nvSpPr>
        <p:spPr>
          <a:xfrm>
            <a:off x="466724" y="1815406"/>
            <a:ext cx="4025900" cy="347168"/>
          </a:xfrm>
        </p:spPr>
        <p:txBody>
          <a:bodyPr/>
          <a:lstStyle/>
          <a:p>
            <a:pPr marL="0" indent="0">
              <a:buNone/>
            </a:pPr>
            <a:r>
              <a:rPr lang="en-US" sz="900" b="1" dirty="0"/>
              <a:t>BARRIERS </a:t>
            </a:r>
            <a:r>
              <a:rPr lang="en-US" sz="900" b="1" i="1" dirty="0"/>
              <a:t>RDF quality and low landfill taxes remain amongst the other barriers preventing faster uptake of AF.</a:t>
            </a:r>
            <a:endParaRPr lang="en-GB" sz="900" b="1" i="1" dirty="0"/>
          </a:p>
        </p:txBody>
      </p:sp>
      <p:sp>
        <p:nvSpPr>
          <p:cNvPr id="8" name="Content Placeholder 7"/>
          <p:cNvSpPr>
            <a:spLocks noGrp="1"/>
          </p:cNvSpPr>
          <p:nvPr>
            <p:ph sz="half" idx="2"/>
          </p:nvPr>
        </p:nvSpPr>
        <p:spPr>
          <a:xfrm>
            <a:off x="4645023" y="1815406"/>
            <a:ext cx="4027488" cy="2160626"/>
          </a:xfrm>
        </p:spPr>
        <p:txBody>
          <a:bodyPr/>
          <a:lstStyle/>
          <a:p>
            <a:pPr marL="0" indent="0">
              <a:buNone/>
            </a:pPr>
            <a:r>
              <a:rPr lang="en-US" sz="900" b="1" dirty="0"/>
              <a:t>ACTIONS FOR STAKEHOLDERS</a:t>
            </a:r>
          </a:p>
          <a:p>
            <a:pPr marL="0" indent="0">
              <a:buNone/>
            </a:pPr>
            <a:r>
              <a:rPr lang="en-US" sz="900" i="1" dirty="0"/>
              <a:t>Policy makers</a:t>
            </a:r>
            <a:endParaRPr lang="en-US" sz="900" dirty="0"/>
          </a:p>
          <a:p>
            <a:pPr>
              <a:buFont typeface="Verdana" panose="020B0604030504040204" pitchFamily="34" charset="0"/>
              <a:buChar char="–"/>
            </a:pPr>
            <a:r>
              <a:rPr lang="en-US" sz="900" dirty="0"/>
              <a:t>Ensure prudent enforcement of the national waste management law </a:t>
            </a:r>
          </a:p>
          <a:p>
            <a:pPr>
              <a:buFont typeface="Verdana" panose="020B0604030504040204" pitchFamily="34" charset="0"/>
              <a:buChar char="–"/>
            </a:pPr>
            <a:r>
              <a:rPr lang="en-US" sz="900" dirty="0"/>
              <a:t>Limit illegal discharge of waste and apply stricter control over volume and type of landfilled wastes</a:t>
            </a:r>
          </a:p>
          <a:p>
            <a:pPr marL="0" indent="0">
              <a:buNone/>
            </a:pPr>
            <a:r>
              <a:rPr lang="en-US" sz="900" i="1" dirty="0"/>
              <a:t>The cement industry</a:t>
            </a:r>
          </a:p>
          <a:p>
            <a:pPr>
              <a:buFont typeface="Verdana" panose="020B0604030504040204" pitchFamily="34" charset="0"/>
              <a:buChar char="–"/>
            </a:pPr>
            <a:r>
              <a:rPr lang="en-US" sz="900" dirty="0"/>
              <a:t>Support the domestic waste management industry in the development of expertise required to produce pre-processed waste of sufficient quality </a:t>
            </a:r>
          </a:p>
          <a:p>
            <a:pPr marL="0" indent="0">
              <a:buNone/>
            </a:pPr>
            <a:r>
              <a:rPr lang="en-US" sz="900" i="1" dirty="0"/>
              <a:t>The waste management industry </a:t>
            </a:r>
          </a:p>
          <a:p>
            <a:pPr>
              <a:buFont typeface="Verdana" panose="020B0604030504040204" pitchFamily="34" charset="0"/>
              <a:buChar char="–"/>
            </a:pPr>
            <a:r>
              <a:rPr lang="en-US" sz="900" dirty="0"/>
              <a:t>Provide training to enable operational excellence at sorting facilities</a:t>
            </a:r>
          </a:p>
          <a:p>
            <a:pPr>
              <a:buFont typeface="Verdana" panose="020B0604030504040204" pitchFamily="34" charset="0"/>
              <a:buChar char="–"/>
            </a:pPr>
            <a:r>
              <a:rPr lang="en-US" sz="900" dirty="0"/>
              <a:t>Ensure that pre-processed waste is of sufficient quality</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12</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cement industry has taken major steps to enable increased use of alternative fuels, even after the industry was hit by lower cement demand. Higher substitution levels can be achieved if infrastructural issues in the waste sector can be solved efficiently. </a:t>
            </a:r>
          </a:p>
        </p:txBody>
      </p:sp>
      <p:sp>
        <p:nvSpPr>
          <p:cNvPr id="12" name="Content Placeholder 2"/>
          <p:cNvSpPr txBox="1">
            <a:spLocks/>
          </p:cNvSpPr>
          <p:nvPr/>
        </p:nvSpPr>
        <p:spPr bwMode="auto">
          <a:xfrm>
            <a:off x="466724" y="4564826"/>
            <a:ext cx="3902159"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40% co-processing rate, the sector could annually mitigate some 0.3 Mtonnes of CO</a:t>
            </a:r>
            <a:r>
              <a:rPr lang="en-US" sz="900" i="1" kern="0" baseline="-25000" dirty="0"/>
              <a:t>2</a:t>
            </a:r>
            <a:r>
              <a:rPr lang="en-US" sz="900" i="1" kern="0" dirty="0"/>
              <a:t>, while utilizing 0.2 Mtonnes of waste. </a:t>
            </a:r>
            <a:endParaRPr lang="en-GB" sz="900" i="1" kern="0" dirty="0"/>
          </a:p>
        </p:txBody>
      </p:sp>
      <p:sp>
        <p:nvSpPr>
          <p:cNvPr id="44" name="Content Placeholder 7"/>
          <p:cNvSpPr txBox="1">
            <a:spLocks/>
          </p:cNvSpPr>
          <p:nvPr/>
        </p:nvSpPr>
        <p:spPr bwMode="auto">
          <a:xfrm>
            <a:off x="4645023" y="4564826"/>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BULGARIA AT A GLANCE</a:t>
            </a: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19" name="Object 18"/>
          <p:cNvGraphicFramePr>
            <a:graphicFrameLocks/>
          </p:cNvGraphicFramePr>
          <p:nvPr>
            <p:custDataLst>
              <p:tags r:id="rId4"/>
            </p:custDataLst>
            <p:extLst/>
          </p:nvPr>
        </p:nvGraphicFramePr>
        <p:xfrm>
          <a:off x="457200" y="5067301"/>
          <a:ext cx="3647899" cy="1009637"/>
        </p:xfrm>
        <a:graphic>
          <a:graphicData uri="http://schemas.openxmlformats.org/presentationml/2006/ole">
            <mc:AlternateContent xmlns:mc="http://schemas.openxmlformats.org/markup-compatibility/2006">
              <mc:Choice xmlns:v="urn:schemas-microsoft-com:vml" Requires="v">
                <p:oleObj spid="_x0000_s113681" name="Chart" r:id="rId31" imgW="3647899" imgH="1009637" progId="MSGraph.Chart.8">
                  <p:embed followColorScheme="full"/>
                </p:oleObj>
              </mc:Choice>
              <mc:Fallback>
                <p:oleObj name="Chart" r:id="rId31" imgW="3647899" imgH="1009637" progId="MSGraph.Chart.8">
                  <p:embed followColorScheme="full"/>
                  <p:pic>
                    <p:nvPicPr>
                      <p:cNvPr id="19" name="Object 18"/>
                      <p:cNvPicPr>
                        <a:picLocks noChangeArrowheads="1"/>
                      </p:cNvPicPr>
                      <p:nvPr/>
                    </p:nvPicPr>
                    <p:blipFill>
                      <a:blip r:embed="rId32"/>
                      <a:srcRect/>
                      <a:stretch>
                        <a:fillRect/>
                      </a:stretch>
                    </p:blipFill>
                    <p:spPr bwMode="auto">
                      <a:xfrm>
                        <a:off x="457200" y="5067301"/>
                        <a:ext cx="3647899" cy="10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Rectangle 68"/>
          <p:cNvSpPr>
            <a:spLocks noGrp="1" noChangeArrowheads="1"/>
          </p:cNvSpPr>
          <p:nvPr>
            <p:custDataLst>
              <p:tags r:id="rId5"/>
            </p:custDataLst>
          </p:nvPr>
        </p:nvSpPr>
        <p:spPr bwMode="gray">
          <a:xfrm>
            <a:off x="465138"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9FD1571-708F-459F-8306-504A501BFC99}" type="datetime'''''''''''''''''''''''''''''''''''''''''''''''1'''''''''''''">
              <a:rPr lang="en-GB" altLang="en-US" sz="800" b="0">
                <a:sym typeface="+mn-lt"/>
              </a:rPr>
              <a:pPr marL="0" indent="0" algn="r">
                <a:lnSpc>
                  <a:spcPct val="100000"/>
                </a:lnSpc>
                <a:spcAft>
                  <a:spcPct val="0"/>
                </a:spcAft>
                <a:buNone/>
              </a:pPr>
              <a:t>1</a:t>
            </a:fld>
            <a:endParaRPr lang="en-GB" sz="800" b="0" dirty="0">
              <a:sym typeface="+mn-lt"/>
            </a:endParaRPr>
          </a:p>
        </p:txBody>
      </p:sp>
      <p:sp>
        <p:nvSpPr>
          <p:cNvPr id="64" name="Rectangle 63"/>
          <p:cNvSpPr>
            <a:spLocks noGrp="1" noChangeArrowheads="1"/>
          </p:cNvSpPr>
          <p:nvPr>
            <p:custDataLst>
              <p:tags r:id="rId6"/>
            </p:custDataLst>
          </p:nvPr>
        </p:nvSpPr>
        <p:spPr bwMode="gray">
          <a:xfrm>
            <a:off x="465138" y="5911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8FA5A5E-818B-471B-B5E8-E1B7CD64F73F}" type="datetime'''0'''''''''''''''''''''''''''''''''''''''''''''''''''''">
              <a:rPr lang="en-GB" altLang="en-US" sz="800" b="0"/>
              <a:pPr marL="0" indent="0" algn="r">
                <a:lnSpc>
                  <a:spcPct val="100000"/>
                </a:lnSpc>
                <a:spcAft>
                  <a:spcPct val="0"/>
                </a:spcAft>
                <a:buNone/>
              </a:pPr>
              <a:t>0</a:t>
            </a:fld>
            <a:endParaRPr lang="en-GB" sz="800" b="0" dirty="0">
              <a:sym typeface="+mn-lt"/>
            </a:endParaRPr>
          </a:p>
        </p:txBody>
      </p:sp>
      <p:cxnSp>
        <p:nvCxnSpPr>
          <p:cNvPr id="18" name="Straight Connector 17"/>
          <p:cNvCxnSpPr/>
          <p:nvPr>
            <p:custDataLst>
              <p:tags r:id="rId7"/>
            </p:custDataLst>
          </p:nvPr>
        </p:nvCxnSpPr>
        <p:spPr bwMode="auto">
          <a:xfrm>
            <a:off x="3562350" y="5838825"/>
            <a:ext cx="0" cy="762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custDataLst>
              <p:tags r:id="rId8"/>
            </p:custDataLst>
          </p:nvPr>
        </p:nvCxnSpPr>
        <p:spPr bwMode="auto">
          <a:xfrm>
            <a:off x="2724150" y="5848350"/>
            <a:ext cx="0" cy="762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custDataLst>
              <p:tags r:id="rId9"/>
            </p:custDataLst>
          </p:nvPr>
        </p:nvCxnSpPr>
        <p:spPr bwMode="auto">
          <a:xfrm>
            <a:off x="1876425" y="5800725"/>
            <a:ext cx="0" cy="1047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custDataLst>
              <p:tags r:id="rId10"/>
            </p:custDataLst>
          </p:nvPr>
        </p:nvCxnSpPr>
        <p:spPr bwMode="auto">
          <a:xfrm>
            <a:off x="1028700" y="5686425"/>
            <a:ext cx="0" cy="1714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a:spLocks noGrp="1" noChangeArrowheads="1"/>
          </p:cNvSpPr>
          <p:nvPr>
            <p:custDataLst>
              <p:tags r:id="rId11"/>
            </p:custDataLst>
          </p:nvPr>
        </p:nvSpPr>
        <p:spPr bwMode="auto">
          <a:xfrm>
            <a:off x="3163888" y="60309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p:nvSpPr>
          <p:cNvPr id="43" name="Rectangle 42"/>
          <p:cNvSpPr>
            <a:spLocks noGrp="1" noChangeArrowheads="1"/>
          </p:cNvSpPr>
          <p:nvPr>
            <p:custDataLst>
              <p:tags r:id="rId12"/>
            </p:custDataLst>
          </p:nvPr>
        </p:nvSpPr>
        <p:spPr bwMode="gray">
          <a:xfrm>
            <a:off x="1784350" y="56784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0279395-C9FF-425D-BECB-ADBE591E13BB}" type="datetime'0''''''''''''.''''''''''''''''''2'''''''''''''''''">
              <a:rPr lang="en-GB" altLang="en-US" sz="700"/>
              <a:pPr marL="0" indent="0" algn="ctr">
                <a:lnSpc>
                  <a:spcPct val="100000"/>
                </a:lnSpc>
                <a:spcAft>
                  <a:spcPct val="0"/>
                </a:spcAft>
                <a:buNone/>
              </a:pPr>
              <a:t>0.2</a:t>
            </a:fld>
            <a:endParaRPr lang="en-GB" sz="700" dirty="0">
              <a:sym typeface="+mn-lt"/>
            </a:endParaRPr>
          </a:p>
        </p:txBody>
      </p:sp>
      <p:sp>
        <p:nvSpPr>
          <p:cNvPr id="53" name="Rectangle 52"/>
          <p:cNvSpPr>
            <a:spLocks noGrp="1" noChangeArrowheads="1"/>
          </p:cNvSpPr>
          <p:nvPr>
            <p:custDataLst>
              <p:tags r:id="rId13"/>
            </p:custDataLst>
          </p:nvPr>
        </p:nvSpPr>
        <p:spPr bwMode="auto">
          <a:xfrm>
            <a:off x="606425" y="60309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p:nvSpPr>
          <p:cNvPr id="37" name="Rectangle 36"/>
          <p:cNvSpPr>
            <a:spLocks noGrp="1" noChangeArrowheads="1"/>
          </p:cNvSpPr>
          <p:nvPr>
            <p:custDataLst>
              <p:tags r:id="rId14"/>
            </p:custDataLst>
          </p:nvPr>
        </p:nvSpPr>
        <p:spPr bwMode="gray">
          <a:xfrm>
            <a:off x="936625" y="55641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5E3230E-41AB-42F4-A5B9-CCF42EFE1789}" type="datetime'''''''''''''''''''''''0''''''''''''''''.''''''''''3'''">
              <a:rPr lang="en-GB" altLang="en-US" sz="700"/>
              <a:pPr marL="0" indent="0" algn="ctr">
                <a:lnSpc>
                  <a:spcPct val="100000"/>
                </a:lnSpc>
                <a:spcAft>
                  <a:spcPct val="0"/>
                </a:spcAft>
                <a:buNone/>
              </a:pPr>
              <a:t>0.3</a:t>
            </a:fld>
            <a:endParaRPr lang="en-GB" sz="700" dirty="0">
              <a:sym typeface="+mn-lt"/>
            </a:endParaRPr>
          </a:p>
        </p:txBody>
      </p:sp>
      <p:sp>
        <p:nvSpPr>
          <p:cNvPr id="45" name="Rectangle 44"/>
          <p:cNvSpPr>
            <a:spLocks noGrp="1" noChangeArrowheads="1"/>
          </p:cNvSpPr>
          <p:nvPr>
            <p:custDataLst>
              <p:tags r:id="rId15"/>
            </p:custDataLst>
          </p:nvPr>
        </p:nvSpPr>
        <p:spPr bwMode="gray">
          <a:xfrm>
            <a:off x="3470275" y="57165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2617A52-E3DD-40F2-A875-AAA954178860}" type="datetime'''''''''''''''''0''''''''''.1'''''''''''''">
              <a:rPr lang="en-GB" altLang="en-US" sz="700"/>
              <a:pPr marL="0" indent="0" algn="ctr">
                <a:lnSpc>
                  <a:spcPct val="100000"/>
                </a:lnSpc>
                <a:spcAft>
                  <a:spcPct val="0"/>
                </a:spcAft>
                <a:buNone/>
              </a:pPr>
              <a:t>0.1</a:t>
            </a:fld>
            <a:endParaRPr lang="en-GB" sz="700" dirty="0">
              <a:sym typeface="+mn-lt"/>
            </a:endParaRPr>
          </a:p>
        </p:txBody>
      </p:sp>
      <p:sp>
        <p:nvSpPr>
          <p:cNvPr id="52" name="Rectangle 51"/>
          <p:cNvSpPr>
            <a:spLocks noGrp="1" noChangeArrowheads="1"/>
          </p:cNvSpPr>
          <p:nvPr>
            <p:custDataLst>
              <p:tags r:id="rId16"/>
            </p:custDataLst>
          </p:nvPr>
        </p:nvSpPr>
        <p:spPr bwMode="auto">
          <a:xfrm>
            <a:off x="2360613" y="60309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63" name="Rectangle 62"/>
          <p:cNvSpPr>
            <a:spLocks noGrp="1" noChangeArrowheads="1"/>
          </p:cNvSpPr>
          <p:nvPr>
            <p:custDataLst>
              <p:tags r:id="rId17"/>
            </p:custDataLst>
          </p:nvPr>
        </p:nvSpPr>
        <p:spPr bwMode="gray">
          <a:xfrm>
            <a:off x="2627313" y="57261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8F5AAD7-34F3-4F93-BBE2-7FF904F0F577}" type="datetime'''0''''''''''.''''''''''1'''''''''''''''''''''''''''''">
              <a:rPr lang="en-GB" altLang="en-US" sz="700"/>
              <a:pPr marL="0" indent="0" algn="ctr">
                <a:lnSpc>
                  <a:spcPct val="100000"/>
                </a:lnSpc>
                <a:spcAft>
                  <a:spcPct val="0"/>
                </a:spcAft>
                <a:buNone/>
              </a:pPr>
              <a:t>0.1</a:t>
            </a:fld>
            <a:endParaRPr lang="en-GB" sz="700" dirty="0">
              <a:sym typeface="+mn-lt"/>
            </a:endParaRPr>
          </a:p>
        </p:txBody>
      </p:sp>
      <p:sp>
        <p:nvSpPr>
          <p:cNvPr id="54" name="Rectangle 53"/>
          <p:cNvSpPr>
            <a:spLocks noGrp="1" noChangeArrowheads="1"/>
          </p:cNvSpPr>
          <p:nvPr>
            <p:custDataLst>
              <p:tags r:id="rId18"/>
            </p:custDataLst>
          </p:nvPr>
        </p:nvSpPr>
        <p:spPr bwMode="auto">
          <a:xfrm>
            <a:off x="1493838" y="60309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56" name="Rectangle 55"/>
          <p:cNvSpPr/>
          <p:nvPr>
            <p:custDataLst>
              <p:tags r:id="rId19"/>
            </p:custDataLst>
          </p:nvPr>
        </p:nvSpPr>
        <p:spPr bwMode="auto">
          <a:xfrm>
            <a:off x="2676525" y="51466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7" name="Straight Connector 56"/>
          <p:cNvCxnSpPr/>
          <p:nvPr>
            <p:custDataLst>
              <p:tags r:id="rId20"/>
            </p:custDataLst>
          </p:nvPr>
        </p:nvCxnSpPr>
        <p:spPr bwMode="auto">
          <a:xfrm>
            <a:off x="2676525" y="5349875"/>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custDataLst>
              <p:tags r:id="rId21"/>
            </p:custDataLst>
          </p:nvPr>
        </p:nvCxnSpPr>
        <p:spPr bwMode="auto">
          <a:xfrm>
            <a:off x="2676525" y="5035550"/>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2"/>
            </p:custDataLst>
          </p:nvPr>
        </p:nvCxnSpPr>
        <p:spPr bwMode="gray">
          <a:xfrm>
            <a:off x="2705100" y="5349875"/>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3"/>
            </p:custDataLst>
          </p:nvPr>
        </p:nvCxnSpPr>
        <p:spPr bwMode="auto">
          <a:xfrm>
            <a:off x="2705100" y="5035550"/>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a:spLocks noGrp="1" noChangeArrowheads="1"/>
          </p:cNvSpPr>
          <p:nvPr>
            <p:custDataLst>
              <p:tags r:id="rId24"/>
            </p:custDataLst>
          </p:nvPr>
        </p:nvSpPr>
        <p:spPr bwMode="auto">
          <a:xfrm>
            <a:off x="2852738" y="4986338"/>
            <a:ext cx="1168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629DF485-87C5-462D-AFBA-ACEF05F6A6A1}" type="datetime'''C''''''''ur''re''''nt'' ''r''at''e ''''(20%''; 201''''''3)'">
              <a:rPr lang="en-GB" altLang="en-US" sz="700" b="0"/>
              <a:pPr/>
              <a:t>Current rate (20%; 2013)</a:t>
            </a:fld>
            <a:endParaRPr lang="en-GB" sz="700" b="0" dirty="0">
              <a:sym typeface="+mn-lt"/>
            </a:endParaRPr>
          </a:p>
        </p:txBody>
      </p:sp>
      <p:sp>
        <p:nvSpPr>
          <p:cNvPr id="61" name="Rectangle 60"/>
          <p:cNvSpPr>
            <a:spLocks noGrp="1" noChangeArrowheads="1"/>
          </p:cNvSpPr>
          <p:nvPr>
            <p:custDataLst>
              <p:tags r:id="rId25"/>
            </p:custDataLst>
          </p:nvPr>
        </p:nvSpPr>
        <p:spPr bwMode="auto">
          <a:xfrm>
            <a:off x="2852738" y="514350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F5E3266-7D53-4170-88A5-0ED0D08CEE47}" type="datetime'40''''''''% r''''''a''''''''''''''t''''e'''''''''''''''''''">
              <a:rPr lang="en-GB" altLang="en-US" sz="700" b="0"/>
              <a:pPr marL="0" indent="0">
                <a:lnSpc>
                  <a:spcPct val="100000"/>
                </a:lnSpc>
                <a:spcAft>
                  <a:spcPct val="0"/>
                </a:spcAft>
                <a:buNone/>
              </a:pPr>
              <a:t>40% rate</a:t>
            </a:fld>
            <a:endParaRPr lang="en-GB" sz="700" b="0" dirty="0">
              <a:sym typeface="+mn-lt"/>
            </a:endParaRPr>
          </a:p>
        </p:txBody>
      </p:sp>
      <p:sp>
        <p:nvSpPr>
          <p:cNvPr id="62" name="Rectangle 61"/>
          <p:cNvSpPr>
            <a:spLocks noGrp="1" noChangeArrowheads="1"/>
          </p:cNvSpPr>
          <p:nvPr>
            <p:custDataLst>
              <p:tags r:id="rId26"/>
            </p:custDataLst>
          </p:nvPr>
        </p:nvSpPr>
        <p:spPr bwMode="auto">
          <a:xfrm>
            <a:off x="2852738" y="5300663"/>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87090B55-1756-4F5E-8119-1639F4C6E336}" type="datetime'''''5''''''''''''''0''%'''''' ''r''''''''at''e'''''''''">
              <a:rPr lang="en-GB" altLang="en-US" sz="700" b="0"/>
              <a:pPr marL="0" indent="0">
                <a:lnSpc>
                  <a:spcPct val="100000"/>
                </a:lnSpc>
                <a:spcAft>
                  <a:spcPct val="0"/>
                </a:spcAft>
                <a:buNone/>
              </a:pPr>
              <a:t>50%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6" name="Picture 35"/>
          <p:cNvPicPr>
            <a:picLocks/>
          </p:cNvPicPr>
          <p:nvPr/>
        </p:nvPicPr>
        <p:blipFill>
          <a:blip r:embed="rId33" cstate="print"/>
          <a:stretch>
            <a:fillRect/>
          </a:stretch>
        </p:blipFill>
        <p:spPr>
          <a:xfrm>
            <a:off x="7801200" y="68400"/>
            <a:ext cx="1080000" cy="712800"/>
          </a:xfrm>
          <a:prstGeom prst="rect">
            <a:avLst/>
          </a:prstGeom>
        </p:spPr>
      </p:pic>
      <p:graphicFrame>
        <p:nvGraphicFramePr>
          <p:cNvPr id="42" name="Chart 41"/>
          <p:cNvGraphicFramePr>
            <a:graphicFrameLocks/>
          </p:cNvGraphicFramePr>
          <p:nvPr>
            <p:extLst/>
          </p:nvPr>
        </p:nvGraphicFramePr>
        <p:xfrm>
          <a:off x="4818147" y="4751742"/>
          <a:ext cx="3578224" cy="1843636"/>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6" name="Table 45"/>
          <p:cNvGraphicFramePr>
            <a:graphicFrameLocks noGrp="1"/>
          </p:cNvGraphicFramePr>
          <p:nvPr>
            <p:extLst/>
          </p:nvPr>
        </p:nvGraphicFramePr>
        <p:xfrm>
          <a:off x="482641" y="2289897"/>
          <a:ext cx="3889418" cy="1977828"/>
        </p:xfrm>
        <a:graphic>
          <a:graphicData uri="http://schemas.openxmlformats.org/drawingml/2006/table">
            <a:tbl>
              <a:tblPr firstRow="1" bandRow="1">
                <a:tableStyleId>{2D5ABB26-0587-4C30-8999-92F81FD0307C}</a:tableStyleId>
              </a:tblPr>
              <a:tblGrid>
                <a:gridCol w="1081681">
                  <a:extLst>
                    <a:ext uri="{9D8B030D-6E8A-4147-A177-3AD203B41FA5}">
                      <a16:colId xmlns:a16="http://schemas.microsoft.com/office/drawing/2014/main" val="4241883226"/>
                    </a:ext>
                  </a:extLst>
                </a:gridCol>
                <a:gridCol w="691761">
                  <a:extLst>
                    <a:ext uri="{9D8B030D-6E8A-4147-A177-3AD203B41FA5}">
                      <a16:colId xmlns:a16="http://schemas.microsoft.com/office/drawing/2014/main" val="1094806953"/>
                    </a:ext>
                  </a:extLst>
                </a:gridCol>
                <a:gridCol w="2115976">
                  <a:extLst>
                    <a:ext uri="{9D8B030D-6E8A-4147-A177-3AD203B41FA5}">
                      <a16:colId xmlns:a16="http://schemas.microsoft.com/office/drawing/2014/main" val="899821140"/>
                    </a:ext>
                  </a:extLst>
                </a:gridCol>
              </a:tblGrid>
              <a:tr h="568712">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Waste processing industry is not well-developed</a:t>
                      </a:r>
                      <a:endParaRPr lang="en-US" sz="8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73726">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kern="1200" baseline="0" dirty="0">
                          <a:solidFill>
                            <a:schemeClr val="tx1"/>
                          </a:solidFill>
                          <a:latin typeface="+mn-lt"/>
                          <a:ea typeface="+mn-ea"/>
                          <a:cs typeface="+mn-cs"/>
                        </a:rPr>
                        <a:t>Landfill taxes too low</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256707">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 </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50055">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350055">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73777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1" name="think-cell Slide" r:id="rId31" imgW="360" imgH="360" progId="TCLayout.ActiveDocument.1">
                  <p:embed/>
                </p:oleObj>
              </mc:Choice>
              <mc:Fallback>
                <p:oleObj name="think-cell Slide" r:id="rId31" imgW="360" imgH="360" progId="TCLayout.ActiveDocument.1">
                  <p:embed/>
                  <p:pic>
                    <p:nvPicPr>
                      <p:cNvPr id="31" name="Object 30"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5" y="0"/>
            <a:ext cx="7214235" cy="846138"/>
          </a:xfrm>
        </p:spPr>
        <p:txBody>
          <a:bodyPr/>
          <a:lstStyle/>
          <a:p>
            <a:r>
              <a:rPr lang="en-US" sz="1800" b="1" dirty="0"/>
              <a:t>Bulgaria Cement Sector</a:t>
            </a:r>
            <a:br>
              <a:rPr lang="en-US" sz="1800" b="1" dirty="0"/>
            </a:br>
            <a:r>
              <a:rPr lang="en-US" sz="1400" dirty="0"/>
              <a:t>Domestic production of cement is expected to rise in the near future and so is the co-processing of waste</a:t>
            </a:r>
            <a:endParaRPr lang="en-GB" sz="1400" dirty="0"/>
          </a:p>
        </p:txBody>
      </p:sp>
      <p:sp>
        <p:nvSpPr>
          <p:cNvPr id="3" name="Content Placeholder 2"/>
          <p:cNvSpPr>
            <a:spLocks noGrp="1"/>
          </p:cNvSpPr>
          <p:nvPr>
            <p:ph sz="half" idx="1"/>
          </p:nvPr>
        </p:nvSpPr>
        <p:spPr>
          <a:xfrm>
            <a:off x="466724" y="1916073"/>
            <a:ext cx="4025900" cy="347168"/>
          </a:xfrm>
        </p:spPr>
        <p:txBody>
          <a:bodyPr/>
          <a:lstStyle/>
          <a:p>
            <a:pPr marL="0" indent="0">
              <a:buNone/>
            </a:pPr>
            <a:r>
              <a:rPr lang="en-US" sz="800" b="1" dirty="0"/>
              <a:t>CO-PROCESSING </a:t>
            </a:r>
            <a:r>
              <a:rPr lang="en-US" sz="800" b="1" i="1" dirty="0"/>
              <a:t>Bulgaria co-processing rate is well below EU average; 20.1% of thermal energy is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Bulgaria had 3 operational cement plants in 2013, all of them owned by large international players.</a:t>
            </a:r>
            <a:endParaRPr lang="en-US" sz="900" dirty="0">
              <a:solidFill>
                <a:schemeClr val="bg2"/>
              </a:solidFill>
              <a:latin typeface="Verdana (Body)"/>
            </a:endParaRPr>
          </a:p>
          <a:p>
            <a:pPr>
              <a:buFont typeface="Verdana" panose="020B0604030504040204" pitchFamily="34" charset="0"/>
              <a:buChar char="–"/>
            </a:pPr>
            <a:r>
              <a:rPr lang="en-US" sz="900" dirty="0">
                <a:latin typeface="Verdana (Body)"/>
              </a:rPr>
              <a:t>The production of grey clinker has been decreasing since 2008 due to low demand in the construction industry, however it is expected to pick up again in the near future. </a:t>
            </a:r>
            <a:r>
              <a:rPr lang="en-US" sz="900" dirty="0">
                <a:solidFill>
                  <a:schemeClr val="bg2"/>
                </a:solidFill>
                <a:latin typeface="Verdana (Body)"/>
              </a:rPr>
              <a:t>[1] </a:t>
            </a:r>
          </a:p>
          <a:p>
            <a:pPr>
              <a:buFont typeface="Verdana" panose="020B0604030504040204" pitchFamily="34" charset="0"/>
              <a:buChar char="–"/>
            </a:pPr>
            <a:r>
              <a:rPr lang="en-US" sz="900" dirty="0">
                <a:latin typeface="Verdana (Body)"/>
              </a:rPr>
              <a:t>In 2013, 1.68 Mtonnes of clinker was produced, of which 14% was exported. About 20% of the domestically consumed cement is currently being imported, mainly from Turkey. </a:t>
            </a:r>
            <a:r>
              <a:rPr lang="en-US" sz="900" dirty="0">
                <a:solidFill>
                  <a:schemeClr val="bg2"/>
                </a:solidFill>
                <a:latin typeface="Verdana (Body)"/>
              </a:rPr>
              <a:t>[2] </a:t>
            </a:r>
            <a:r>
              <a:rPr lang="en-US" sz="900" dirty="0">
                <a:latin typeface="Verdana (Body)"/>
              </a:rPr>
              <a:t>The current co-processing rate (20.1%) was well below the EU average of 38.2% in 2013. </a:t>
            </a:r>
          </a:p>
          <a:p>
            <a:pPr>
              <a:buFont typeface="Verdana" panose="020B0604030504040204" pitchFamily="34" charset="0"/>
              <a:buChar char="–"/>
            </a:pPr>
            <a:r>
              <a:rPr lang="en-US" sz="900" dirty="0">
                <a:latin typeface="Verdana (Body)"/>
              </a:rPr>
              <a:t>However, a new, state-of-the-art cement kiln was recently opened ready to potentially co-processes large volumes of waste. Similarly, technical improvements have been made in the other plants to allow for increased waste uptake </a:t>
            </a:r>
            <a:r>
              <a:rPr lang="en-US" sz="900" dirty="0">
                <a:solidFill>
                  <a:schemeClr val="bg2"/>
                </a:solidFill>
                <a:latin typeface="Verdana (Body)"/>
              </a:rPr>
              <a:t>[3] </a:t>
            </a:r>
            <a:endParaRPr lang="en-US" sz="900" dirty="0">
              <a:latin typeface="Verdana (Body)"/>
            </a:endParaRPr>
          </a:p>
          <a:p>
            <a:pPr>
              <a:buFont typeface="Verdana" panose="020B0604030504040204" pitchFamily="34" charset="0"/>
              <a:buChar char="–"/>
            </a:pPr>
            <a:r>
              <a:rPr lang="en-US" sz="900" dirty="0">
                <a:latin typeface="Verdana (Body)"/>
              </a:rPr>
              <a:t>The amount of waste available to the cement sector is limited as industrial waste is scarce and number of pre-processing facilities is inadequate. </a:t>
            </a:r>
            <a:r>
              <a:rPr lang="en-US" sz="900" dirty="0">
                <a:solidFill>
                  <a:schemeClr val="bg2"/>
                </a:solidFill>
                <a:latin typeface="Verdana (Body)"/>
              </a:rPr>
              <a:t>[4]</a:t>
            </a:r>
          </a:p>
          <a:p>
            <a:pPr>
              <a:buFont typeface="Verdana" panose="020B0604030504040204" pitchFamily="34" charset="0"/>
              <a:buChar char="–"/>
            </a:pPr>
            <a:r>
              <a:rPr lang="en-US" sz="900" dirty="0">
                <a:latin typeface="Verdana (Body)"/>
              </a:rPr>
              <a:t>Some of the cement plants have pre-processing facilities to ensure quality of waste they use. However, the industry is still partially dependent on imports of processed wastes. </a:t>
            </a:r>
            <a:r>
              <a:rPr lang="en-US" sz="900" dirty="0">
                <a:solidFill>
                  <a:schemeClr val="bg2"/>
                </a:solidFill>
                <a:latin typeface="Verdana (Body)"/>
              </a:rPr>
              <a:t>[1]</a:t>
            </a:r>
          </a:p>
          <a:p>
            <a:pPr>
              <a:buFont typeface="Verdana" panose="020B0604030504040204" pitchFamily="34" charset="0"/>
              <a:buChar char="–"/>
            </a:pP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13</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domestic production has slowed down since 2008 due to recession in the construction sector and the country still imports about 20% of its cement consumption. Current waste uptake is low, but technology investments open up the opportunity to quickly increase co-processing rate in the industry. </a:t>
            </a:r>
            <a:endParaRPr lang="en-GB" sz="900" b="0" kern="0" dirty="0"/>
          </a:p>
        </p:txBody>
      </p:sp>
      <p:sp>
        <p:nvSpPr>
          <p:cNvPr id="12" name="Content Placeholder 2"/>
          <p:cNvSpPr txBox="1">
            <a:spLocks/>
          </p:cNvSpPr>
          <p:nvPr/>
        </p:nvSpPr>
        <p:spPr bwMode="auto">
          <a:xfrm>
            <a:off x="466724" y="4597141"/>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Bulgaria is at clinker production level close to EU average, ~14% of its production was exported in 2013. </a:t>
            </a:r>
            <a:endParaRPr lang="en-GB" sz="800" i="1" kern="0" dirty="0"/>
          </a:p>
        </p:txBody>
      </p:sp>
      <p:graphicFrame>
        <p:nvGraphicFramePr>
          <p:cNvPr id="116" name="Object 115"/>
          <p:cNvGraphicFramePr>
            <a:graphicFrameLocks/>
          </p:cNvGraphicFramePr>
          <p:nvPr>
            <p:custDataLst>
              <p:tags r:id="rId4"/>
            </p:custDataLst>
            <p:extLst/>
          </p:nvPr>
        </p:nvGraphicFramePr>
        <p:xfrm>
          <a:off x="381000" y="5029200"/>
          <a:ext cx="3810000" cy="1285800"/>
        </p:xfrm>
        <a:graphic>
          <a:graphicData uri="http://schemas.openxmlformats.org/presentationml/2006/ole">
            <mc:AlternateContent xmlns:mc="http://schemas.openxmlformats.org/markup-compatibility/2006">
              <mc:Choice xmlns:v="urn:schemas-microsoft-com:vml" Requires="v">
                <p:oleObj spid="_x0000_s114712" name="Chart" r:id="rId33" imgW="3810000" imgH="1285800" progId="MSGraph.Chart.8">
                  <p:embed followColorScheme="full"/>
                </p:oleObj>
              </mc:Choice>
              <mc:Fallback>
                <p:oleObj name="Chart" r:id="rId33" imgW="3810000" imgH="1285800" progId="MSGraph.Chart.8">
                  <p:embed followColorScheme="full"/>
                  <p:pic>
                    <p:nvPicPr>
                      <p:cNvPr id="116" name="Object 115"/>
                      <p:cNvPicPr>
                        <a:picLocks noChangeArrowheads="1"/>
                      </p:cNvPicPr>
                      <p:nvPr/>
                    </p:nvPicPr>
                    <p:blipFill>
                      <a:blip r:embed="rId34"/>
                      <a:srcRect/>
                      <a:stretch>
                        <a:fillRect/>
                      </a:stretch>
                    </p:blipFill>
                    <p:spPr bwMode="auto">
                      <a:xfrm>
                        <a:off x="381000" y="5029200"/>
                        <a:ext cx="3810000" cy="12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Rectangle 142"/>
          <p:cNvSpPr>
            <a:spLocks noGrp="1" noChangeArrowheads="1"/>
          </p:cNvSpPr>
          <p:nvPr>
            <p:custDataLst>
              <p:tags r:id="rId5"/>
            </p:custDataLst>
          </p:nvPr>
        </p:nvSpPr>
        <p:spPr bwMode="auto">
          <a:xfrm>
            <a:off x="477838" y="5019675"/>
            <a:ext cx="23463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a:t>
            </a:r>
            <a:r>
              <a:rPr lang="en-GB" altLang="en-US" sz="700" dirty="0" err="1">
                <a:sym typeface="+mn-lt"/>
              </a:rPr>
              <a:t>Nr</a:t>
            </a:r>
            <a:r>
              <a:rPr lang="en-GB" altLang="en-US" sz="700" dirty="0">
                <a:sym typeface="+mn-lt"/>
              </a:rPr>
              <a:t>)</a:t>
            </a:r>
            <a:endParaRPr lang="en-GB" sz="700" dirty="0">
              <a:sym typeface="+mn-lt"/>
            </a:endParaRPr>
          </a:p>
        </p:txBody>
      </p:sp>
      <p:sp>
        <p:nvSpPr>
          <p:cNvPr id="137" name="Rectangle 136"/>
          <p:cNvSpPr>
            <a:spLocks noGrp="1" noChangeArrowheads="1"/>
          </p:cNvSpPr>
          <p:nvPr>
            <p:custDataLst>
              <p:tags r:id="rId6"/>
            </p:custDataLst>
          </p:nvPr>
        </p:nvSpPr>
        <p:spPr bwMode="auto">
          <a:xfrm>
            <a:off x="3497263" y="6135688"/>
            <a:ext cx="3206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297968B-27E2-4BF0-8366-D8A2E6A32A06}" type="datetime'E''''''U28''''''&#10;''''''''''''(20''1''''''''4'''')'''''''''''''">
              <a:rPr lang="en-GB" altLang="en-US" sz="700" b="0" smtClean="0"/>
              <a:pPr/>
              <a:t>EU28
(2014)</a:t>
            </a:fld>
            <a:endParaRPr lang="en-GB" sz="700" b="0" dirty="0">
              <a:sym typeface="+mn-lt"/>
            </a:endParaRPr>
          </a:p>
        </p:txBody>
      </p:sp>
      <p:sp>
        <p:nvSpPr>
          <p:cNvPr id="46" name="Rectangle 45"/>
          <p:cNvSpPr>
            <a:spLocks noGrp="1" noChangeArrowheads="1"/>
          </p:cNvSpPr>
          <p:nvPr>
            <p:custDataLst>
              <p:tags r:id="rId7"/>
            </p:custDataLst>
          </p:nvPr>
        </p:nvSpPr>
        <p:spPr bwMode="gray">
          <a:xfrm>
            <a:off x="3559175" y="56975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9A5081-FBD5-4469-8629-7C3878D01639}"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136" name="Rectangle 135"/>
          <p:cNvSpPr>
            <a:spLocks noGrp="1" noChangeArrowheads="1"/>
          </p:cNvSpPr>
          <p:nvPr>
            <p:custDataLst>
              <p:tags r:id="rId8"/>
            </p:custDataLst>
          </p:nvPr>
        </p:nvSpPr>
        <p:spPr bwMode="auto">
          <a:xfrm>
            <a:off x="2489200" y="6135688"/>
            <a:ext cx="6810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DD40209-5EE1-4C03-A065-A1C3DA36988F}" type="datetime'C''zech'' ''R''''epu''''b''li''c''''&#10;''''(20''14'''')'''''''">
              <a:rPr lang="en-US" altLang="en-US" sz="700" b="0" smtClean="0"/>
              <a:pPr/>
              <a:t>Czech Republic
(2014)</a:t>
            </a:fld>
            <a:endParaRPr lang="en-GB" sz="700" b="0" dirty="0">
              <a:sym typeface="+mn-lt"/>
            </a:endParaRPr>
          </a:p>
        </p:txBody>
      </p:sp>
      <p:sp>
        <p:nvSpPr>
          <p:cNvPr id="45" name="Rectangle 44"/>
          <p:cNvSpPr>
            <a:spLocks noGrp="1" noChangeArrowheads="1"/>
          </p:cNvSpPr>
          <p:nvPr>
            <p:custDataLst>
              <p:tags r:id="rId9"/>
            </p:custDataLst>
          </p:nvPr>
        </p:nvSpPr>
        <p:spPr bwMode="gray">
          <a:xfrm>
            <a:off x="2730500" y="56784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1D255B6-4E5E-4F29-8FC5-E8FE6F61B5FB}" type="datetime'''''''''''''''''''''''2''''''6''''''''''''''''''6'''''''''">
              <a:rPr lang="en-GB" altLang="en-US" sz="700" b="0">
                <a:sym typeface="+mn-lt"/>
              </a:rPr>
              <a:pPr marL="0" indent="0" algn="ctr">
                <a:lnSpc>
                  <a:spcPct val="100000"/>
                </a:lnSpc>
                <a:spcAft>
                  <a:spcPct val="0"/>
                </a:spcAft>
                <a:buNone/>
              </a:pPr>
              <a:t>266</a:t>
            </a:fld>
            <a:endParaRPr lang="en-GB" sz="700" b="0" dirty="0">
              <a:sym typeface="+mn-lt"/>
            </a:endParaRPr>
          </a:p>
        </p:txBody>
      </p:sp>
      <p:sp>
        <p:nvSpPr>
          <p:cNvPr id="36" name="Rectangle 35"/>
          <p:cNvSpPr>
            <a:spLocks noGrp="1" noChangeArrowheads="1"/>
          </p:cNvSpPr>
          <p:nvPr>
            <p:custDataLst>
              <p:tags r:id="rId10"/>
            </p:custDataLst>
          </p:nvPr>
        </p:nvSpPr>
        <p:spPr bwMode="auto">
          <a:xfrm>
            <a:off x="1835150" y="6135688"/>
            <a:ext cx="322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9E1E3D4-2C34-4A7C-99CB-5E30AA42CE43}" type="datetime'Gr''e''e''c''''''''''''''''e&#10;(''''2''0''''1''''4)'''''''''">
              <a:rPr lang="en-GB" altLang="en-US" sz="700" b="0"/>
              <a:pPr/>
              <a:t>Greece
(2014)</a:t>
            </a:fld>
            <a:endParaRPr lang="en-GB" sz="700" b="0" dirty="0">
              <a:sym typeface="+mn-lt"/>
            </a:endParaRPr>
          </a:p>
        </p:txBody>
      </p:sp>
      <p:sp>
        <p:nvSpPr>
          <p:cNvPr id="134" name="Rectangle 133"/>
          <p:cNvSpPr>
            <a:spLocks noGrp="1" noChangeArrowheads="1"/>
          </p:cNvSpPr>
          <p:nvPr>
            <p:custDataLst>
              <p:tags r:id="rId11"/>
            </p:custDataLst>
          </p:nvPr>
        </p:nvSpPr>
        <p:spPr bwMode="auto">
          <a:xfrm>
            <a:off x="973138" y="6135688"/>
            <a:ext cx="3778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C21A3FD-7187-4F65-B49F-847ADE29ED86}" type="datetime'B''''''''''''''''''ul''''g''ari''''''a''''''''&#10;(''2013'')'">
              <a:rPr lang="en-GB" altLang="en-US" sz="700" b="0" smtClean="0"/>
              <a:pPr/>
              <a:t>Bulgaria
(2013)</a:t>
            </a:fld>
            <a:endParaRPr lang="en-GB" sz="700" b="0" dirty="0">
              <a:sym typeface="+mn-lt"/>
            </a:endParaRPr>
          </a:p>
        </p:txBody>
      </p:sp>
      <p:sp>
        <p:nvSpPr>
          <p:cNvPr id="40" name="Rectangle 39"/>
          <p:cNvSpPr>
            <a:spLocks noGrp="1" noChangeArrowheads="1"/>
          </p:cNvSpPr>
          <p:nvPr>
            <p:custDataLst>
              <p:tags r:id="rId12"/>
            </p:custDataLst>
          </p:nvPr>
        </p:nvSpPr>
        <p:spPr bwMode="gray">
          <a:xfrm>
            <a:off x="1063625" y="57165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F71E994-7176-4041-BA25-0E6D0B3423A6}" type="datetime'''''''''''''''''''''2''''''''''30'''''''">
              <a:rPr lang="en-GB" altLang="en-US" sz="700" b="0">
                <a:sym typeface="+mn-lt"/>
              </a:rPr>
              <a:pPr marL="0" indent="0" algn="ctr">
                <a:lnSpc>
                  <a:spcPct val="100000"/>
                </a:lnSpc>
                <a:spcAft>
                  <a:spcPct val="0"/>
                </a:spcAft>
                <a:buNone/>
              </a:pPr>
              <a:t>230</a:t>
            </a:fld>
            <a:endParaRPr lang="en-GB" sz="700" b="0" dirty="0">
              <a:sym typeface="+mn-lt"/>
            </a:endParaRPr>
          </a:p>
        </p:txBody>
      </p:sp>
      <p:sp>
        <p:nvSpPr>
          <p:cNvPr id="47" name="Rectangle 46"/>
          <p:cNvSpPr>
            <a:spLocks noGrp="1" noChangeArrowheads="1"/>
          </p:cNvSpPr>
          <p:nvPr>
            <p:custDataLst>
              <p:tags r:id="rId13"/>
            </p:custDataLst>
          </p:nvPr>
        </p:nvSpPr>
        <p:spPr bwMode="gray">
          <a:xfrm>
            <a:off x="1897063" y="52784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4F19205-42F2-48F0-90B8-3D61EB56353A}" type="datetime'''''''''''''''''''''6''''''''''''''''''''''''6''''''''''1'''''">
              <a:rPr lang="en-GB" altLang="en-US" sz="700" b="0">
                <a:sym typeface="+mn-lt"/>
              </a:rPr>
              <a:pPr marL="0" indent="0" algn="ctr">
                <a:lnSpc>
                  <a:spcPct val="100000"/>
                </a:lnSpc>
                <a:spcAft>
                  <a:spcPct val="0"/>
                </a:spcAft>
                <a:buNone/>
              </a:pPr>
              <a:t>661</a:t>
            </a:fld>
            <a:endParaRPr lang="en-GB" sz="700" b="0" dirty="0">
              <a:sym typeface="+mn-lt"/>
            </a:endParaRPr>
          </a:p>
        </p:txBody>
      </p:sp>
      <p:pic>
        <p:nvPicPr>
          <p:cNvPr id="35" name="Picture 34"/>
          <p:cNvPicPr>
            <a:picLocks/>
          </p:cNvPicPr>
          <p:nvPr/>
        </p:nvPicPr>
        <p:blipFill>
          <a:blip r:embed="rId35" cstate="print"/>
          <a:stretch>
            <a:fillRect/>
          </a:stretch>
        </p:blipFill>
        <p:spPr>
          <a:xfrm>
            <a:off x="7801200" y="68400"/>
            <a:ext cx="1080000" cy="712800"/>
          </a:xfrm>
          <a:prstGeom prst="rect">
            <a:avLst/>
          </a:prstGeom>
        </p:spPr>
      </p:pic>
      <p:graphicFrame>
        <p:nvGraphicFramePr>
          <p:cNvPr id="37" name="Object 36"/>
          <p:cNvGraphicFramePr>
            <a:graphicFrameLocks/>
          </p:cNvGraphicFramePr>
          <p:nvPr>
            <p:custDataLst>
              <p:tags r:id="rId14"/>
            </p:custDataLst>
            <p:extLst/>
          </p:nvPr>
        </p:nvGraphicFramePr>
        <p:xfrm>
          <a:off x="723899" y="2590800"/>
          <a:ext cx="2771792" cy="1752676"/>
        </p:xfrm>
        <a:graphic>
          <a:graphicData uri="http://schemas.openxmlformats.org/presentationml/2006/ole">
            <mc:AlternateContent xmlns:mc="http://schemas.openxmlformats.org/markup-compatibility/2006">
              <mc:Choice xmlns:v="urn:schemas-microsoft-com:vml" Requires="v">
                <p:oleObj spid="_x0000_s114713" name="Chart" r:id="rId36" imgW="2771792" imgH="1752676" progId="MSGraph.Chart.8">
                  <p:embed followColorScheme="full"/>
                </p:oleObj>
              </mc:Choice>
              <mc:Fallback>
                <p:oleObj name="Chart" r:id="rId36" imgW="2771792" imgH="1752676" progId="MSGraph.Chart.8">
                  <p:embed followColorScheme="full"/>
                  <p:pic>
                    <p:nvPicPr>
                      <p:cNvPr id="37" name="Object 36"/>
                      <p:cNvPicPr>
                        <a:picLocks noChangeArrowheads="1"/>
                      </p:cNvPicPr>
                      <p:nvPr/>
                    </p:nvPicPr>
                    <p:blipFill>
                      <a:blip r:embed="rId37"/>
                      <a:srcRect/>
                      <a:stretch>
                        <a:fillRect/>
                      </a:stretch>
                    </p:blipFill>
                    <p:spPr bwMode="auto">
                      <a:xfrm>
                        <a:off x="723899" y="2590800"/>
                        <a:ext cx="2771792" cy="1752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a:spLocks noGrp="1" noChangeArrowheads="1"/>
          </p:cNvSpPr>
          <p:nvPr>
            <p:custDataLst>
              <p:tags r:id="rId15"/>
            </p:custDataLst>
          </p:nvPr>
        </p:nvSpPr>
        <p:spPr bwMode="gray">
          <a:xfrm>
            <a:off x="473075" y="26543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D733F261-0ED8-4750-BF4E-CF0A8287C858}" type="datetime'''''1''''''''''''''''''''0''0''''''''''''''''''%'''''''''''''">
              <a:rPr lang="en-GB" altLang="en-US" sz="800" b="0"/>
              <a:pPr marL="0" indent="0" algn="r">
                <a:lnSpc>
                  <a:spcPct val="100000"/>
                </a:lnSpc>
                <a:spcAft>
                  <a:spcPct val="0"/>
                </a:spcAft>
                <a:buNone/>
              </a:pPr>
              <a:t>100%</a:t>
            </a:fld>
            <a:endParaRPr lang="en-GB" sz="800" b="0" dirty="0">
              <a:sym typeface="+mn-lt"/>
            </a:endParaRPr>
          </a:p>
        </p:txBody>
      </p:sp>
      <p:sp>
        <p:nvSpPr>
          <p:cNvPr id="39" name="Rectangle 38"/>
          <p:cNvSpPr>
            <a:spLocks noGrp="1" noChangeArrowheads="1"/>
          </p:cNvSpPr>
          <p:nvPr>
            <p:custDataLst>
              <p:tags r:id="rId16"/>
            </p:custDataLst>
          </p:nvPr>
        </p:nvSpPr>
        <p:spPr bwMode="gray">
          <a:xfrm>
            <a:off x="538163" y="29591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6F160A7-3E6E-4373-A132-BE54C1BB2B42}" type="datetime'''''''''''''''''''''''8''0''''''%'''''">
              <a:rPr lang="en-GB" altLang="en-US" sz="800" b="0"/>
              <a:pPr marL="0" indent="0" algn="r">
                <a:lnSpc>
                  <a:spcPct val="100000"/>
                </a:lnSpc>
                <a:spcAft>
                  <a:spcPct val="0"/>
                </a:spcAft>
                <a:buNone/>
              </a:pPr>
              <a:t>80%</a:t>
            </a:fld>
            <a:endParaRPr lang="en-GB" sz="800" b="0" dirty="0">
              <a:sym typeface="+mn-lt"/>
            </a:endParaRPr>
          </a:p>
        </p:txBody>
      </p:sp>
      <p:sp>
        <p:nvSpPr>
          <p:cNvPr id="41" name="Rectangle 40"/>
          <p:cNvSpPr>
            <a:spLocks noGrp="1" noChangeArrowheads="1"/>
          </p:cNvSpPr>
          <p:nvPr>
            <p:custDataLst>
              <p:tags r:id="rId17"/>
            </p:custDataLst>
          </p:nvPr>
        </p:nvSpPr>
        <p:spPr bwMode="gray">
          <a:xfrm>
            <a:off x="538163" y="32639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9B86E41-DF8B-4A02-88CC-7E28D0C5A83D}" type="datetime'''''''''''''6''''''''''''''0''''''%'''''''''''''''''''''''''">
              <a:rPr lang="en-GB" altLang="en-US" sz="800" b="0"/>
              <a:pPr marL="0" indent="0" algn="r">
                <a:lnSpc>
                  <a:spcPct val="100000"/>
                </a:lnSpc>
                <a:spcAft>
                  <a:spcPct val="0"/>
                </a:spcAft>
                <a:buNone/>
              </a:pPr>
              <a:t>60%</a:t>
            </a:fld>
            <a:endParaRPr lang="en-GB" sz="800" b="0" dirty="0">
              <a:sym typeface="+mn-lt"/>
            </a:endParaRPr>
          </a:p>
        </p:txBody>
      </p:sp>
      <p:sp>
        <p:nvSpPr>
          <p:cNvPr id="42" name="Rectangle 41"/>
          <p:cNvSpPr>
            <a:spLocks noGrp="1" noChangeArrowheads="1"/>
          </p:cNvSpPr>
          <p:nvPr>
            <p:custDataLst>
              <p:tags r:id="rId18"/>
            </p:custDataLst>
          </p:nvPr>
        </p:nvSpPr>
        <p:spPr bwMode="gray">
          <a:xfrm>
            <a:off x="538163" y="35687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075BB49-9C4F-48FE-94E9-0E856F0B5E3F}" type="datetime'''''''''''''4''''''''0%'''''''''''''''''''''''''''''''''''''''">
              <a:rPr lang="en-GB" altLang="en-US" sz="800" b="0"/>
              <a:pPr marL="0" indent="0" algn="r">
                <a:lnSpc>
                  <a:spcPct val="100000"/>
                </a:lnSpc>
                <a:spcAft>
                  <a:spcPct val="0"/>
                </a:spcAft>
                <a:buNone/>
              </a:pPr>
              <a:t>40%</a:t>
            </a:fld>
            <a:endParaRPr lang="en-GB" sz="800" b="0" dirty="0">
              <a:sym typeface="+mn-lt"/>
            </a:endParaRPr>
          </a:p>
        </p:txBody>
      </p:sp>
      <p:sp>
        <p:nvSpPr>
          <p:cNvPr id="43" name="Rectangle 42"/>
          <p:cNvSpPr>
            <a:spLocks noGrp="1" noChangeArrowheads="1"/>
          </p:cNvSpPr>
          <p:nvPr>
            <p:custDataLst>
              <p:tags r:id="rId19"/>
            </p:custDataLst>
          </p:nvPr>
        </p:nvSpPr>
        <p:spPr bwMode="gray">
          <a:xfrm>
            <a:off x="538163" y="38735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3CC76D0-592E-4381-AB49-CC08D61E559D}" type="datetime'''''''''20''''''''%'''''''''''''''''''''''''''''''''">
              <a:rPr lang="en-GB" altLang="en-US" sz="800" b="0"/>
              <a:pPr marL="0" indent="0" algn="r">
                <a:lnSpc>
                  <a:spcPct val="100000"/>
                </a:lnSpc>
                <a:spcAft>
                  <a:spcPct val="0"/>
                </a:spcAft>
                <a:buNone/>
              </a:pPr>
              <a:t>20%</a:t>
            </a:fld>
            <a:endParaRPr lang="en-GB" sz="800" b="0" dirty="0">
              <a:sym typeface="+mn-lt"/>
            </a:endParaRPr>
          </a:p>
        </p:txBody>
      </p:sp>
      <p:sp>
        <p:nvSpPr>
          <p:cNvPr id="44" name="Rectangle 43"/>
          <p:cNvSpPr>
            <a:spLocks noGrp="1" noChangeArrowheads="1"/>
          </p:cNvSpPr>
          <p:nvPr>
            <p:custDataLst>
              <p:tags r:id="rId20"/>
            </p:custDataLst>
          </p:nvPr>
        </p:nvSpPr>
        <p:spPr bwMode="gray">
          <a:xfrm>
            <a:off x="603250" y="41783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0C19CCDA-3F2B-49AB-B166-C98B5FAB1473}" type="datetime'''''''''''''''''''''''0''%'">
              <a:rPr lang="en-GB" altLang="en-US" sz="800" b="0"/>
              <a:pPr marL="0" indent="0" algn="r">
                <a:lnSpc>
                  <a:spcPct val="100000"/>
                </a:lnSpc>
                <a:spcAft>
                  <a:spcPct val="0"/>
                </a:spcAft>
                <a:buNone/>
              </a:pPr>
              <a:t>0%</a:t>
            </a:fld>
            <a:endParaRPr lang="en-GB" sz="800" b="0" dirty="0">
              <a:sym typeface="+mn-lt"/>
            </a:endParaRPr>
          </a:p>
        </p:txBody>
      </p:sp>
      <p:sp>
        <p:nvSpPr>
          <p:cNvPr id="50" name="Rectangle 49"/>
          <p:cNvSpPr>
            <a:spLocks noGrp="1" noChangeArrowheads="1"/>
          </p:cNvSpPr>
          <p:nvPr>
            <p:custDataLst>
              <p:tags r:id="rId21"/>
            </p:custDataLst>
          </p:nvPr>
        </p:nvSpPr>
        <p:spPr bwMode="auto">
          <a:xfrm>
            <a:off x="1274763" y="4297363"/>
            <a:ext cx="431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DCA775E-C257-49EA-9D3C-4498604D4E4A}" type="datetime'''''''''''''''B''''''''''''''''''''''''ulgar''''''ia'''">
              <a:rPr lang="en-GB" altLang="en-US" sz="800" b="0"/>
              <a:pPr marL="0" indent="0" algn="ctr">
                <a:lnSpc>
                  <a:spcPct val="100000"/>
                </a:lnSpc>
                <a:spcAft>
                  <a:spcPct val="0"/>
                </a:spcAft>
                <a:buNone/>
              </a:pPr>
              <a:t>Bulgaria</a:t>
            </a:fld>
            <a:endParaRPr lang="en-GB" sz="800" b="0" dirty="0">
              <a:sym typeface="+mn-lt"/>
            </a:endParaRPr>
          </a:p>
        </p:txBody>
      </p:sp>
      <p:sp>
        <p:nvSpPr>
          <p:cNvPr id="48" name="Rectangle 47"/>
          <p:cNvSpPr>
            <a:spLocks noGrp="1" noChangeArrowheads="1"/>
          </p:cNvSpPr>
          <p:nvPr>
            <p:custDataLst>
              <p:tags r:id="rId22"/>
            </p:custDataLst>
          </p:nvPr>
        </p:nvSpPr>
        <p:spPr bwMode="auto">
          <a:xfrm>
            <a:off x="473075" y="2360613"/>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(2013)</a:t>
            </a:r>
          </a:p>
        </p:txBody>
      </p:sp>
      <p:sp>
        <p:nvSpPr>
          <p:cNvPr id="49" name="Rectangle 48"/>
          <p:cNvSpPr>
            <a:spLocks noGrp="1" noChangeArrowheads="1"/>
          </p:cNvSpPr>
          <p:nvPr>
            <p:custDataLst>
              <p:tags r:id="rId23"/>
            </p:custDataLst>
          </p:nvPr>
        </p:nvSpPr>
        <p:spPr bwMode="auto">
          <a:xfrm>
            <a:off x="2465388" y="4297363"/>
            <a:ext cx="5953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95D661E-6E36-42BE-87D9-012161FF1CB5}" type="datetime'E''''U'''' ''''''''a''ver''''ag''e''&#10;''''(''2''''''''0''14'')'">
              <a:rPr lang="en-GB" altLang="en-US" sz="800" b="0"/>
              <a:pPr/>
              <a:t>EU average
(2014)</a:t>
            </a:fld>
            <a:endParaRPr lang="en-GB" sz="800" b="0" dirty="0">
              <a:sym typeface="+mn-lt"/>
            </a:endParaRPr>
          </a:p>
        </p:txBody>
      </p:sp>
      <p:sp>
        <p:nvSpPr>
          <p:cNvPr id="52" name="Rectangle 51"/>
          <p:cNvSpPr/>
          <p:nvPr>
            <p:custDataLst>
              <p:tags r:id="rId24"/>
            </p:custDataLst>
          </p:nvPr>
        </p:nvSpPr>
        <p:spPr bwMode="auto">
          <a:xfrm>
            <a:off x="3432175" y="31321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1" name="Rectangle 50"/>
          <p:cNvSpPr/>
          <p:nvPr>
            <p:custDataLst>
              <p:tags r:id="rId25"/>
            </p:custDataLst>
          </p:nvPr>
        </p:nvSpPr>
        <p:spPr bwMode="auto">
          <a:xfrm>
            <a:off x="3432175" y="32893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3" name="Rectangle 52"/>
          <p:cNvSpPr/>
          <p:nvPr>
            <p:custDataLst>
              <p:tags r:id="rId26"/>
            </p:custDataLst>
          </p:nvPr>
        </p:nvSpPr>
        <p:spPr bwMode="auto">
          <a:xfrm>
            <a:off x="3432175" y="286861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4" name="Rectangle 53"/>
          <p:cNvSpPr>
            <a:spLocks noGrp="1" noChangeArrowheads="1"/>
          </p:cNvSpPr>
          <p:nvPr>
            <p:custDataLst>
              <p:tags r:id="rId27"/>
            </p:custDataLst>
          </p:nvPr>
        </p:nvSpPr>
        <p:spPr bwMode="auto">
          <a:xfrm>
            <a:off x="3608388" y="3286125"/>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FA38433-1924-490F-A8D1-02E346EC5C04}" type="datetime'''''''''F''o''ss''i''l'' ''''''''''''''f''''u''''''''el''''s'">
              <a:rPr lang="en-GB" altLang="en-US" sz="700" b="0"/>
              <a:pPr marL="0" indent="0">
                <a:lnSpc>
                  <a:spcPct val="100000"/>
                </a:lnSpc>
                <a:spcAft>
                  <a:spcPct val="0"/>
                </a:spcAft>
                <a:buNone/>
              </a:pPr>
              <a:t>Fossil fuels</a:t>
            </a:fld>
            <a:endParaRPr lang="en-GB" sz="700" b="0" dirty="0">
              <a:sym typeface="+mn-lt"/>
            </a:endParaRPr>
          </a:p>
        </p:txBody>
      </p:sp>
      <p:sp>
        <p:nvSpPr>
          <p:cNvPr id="55" name="Rectangle 54"/>
          <p:cNvSpPr>
            <a:spLocks noGrp="1" noChangeArrowheads="1"/>
          </p:cNvSpPr>
          <p:nvPr>
            <p:custDataLst>
              <p:tags r:id="rId28"/>
            </p:custDataLst>
          </p:nvPr>
        </p:nvSpPr>
        <p:spPr bwMode="auto">
          <a:xfrm>
            <a:off x="3608388" y="3128963"/>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4F9B2868-6EEC-42C4-836F-4CC497A66684}"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56" name="Rectangle 55"/>
          <p:cNvSpPr>
            <a:spLocks noGrp="1" noChangeArrowheads="1"/>
          </p:cNvSpPr>
          <p:nvPr>
            <p:custDataLst>
              <p:tags r:id="rId29"/>
            </p:custDataLst>
          </p:nvPr>
        </p:nvSpPr>
        <p:spPr bwMode="auto">
          <a:xfrm>
            <a:off x="3608388" y="2865438"/>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95D8B0E-6E15-41AC-BB35-BFCDF1B7440C}"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spTree>
    <p:extLst>
      <p:ext uri="{BB962C8B-B14F-4D97-AF65-F5344CB8AC3E}">
        <p14:creationId xmlns:p14="http://schemas.microsoft.com/office/powerpoint/2010/main" val="342186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5" name="think-cell Slide" r:id="rId30" imgW="360" imgH="360" progId="TCLayout.ActiveDocument.1">
                  <p:embed/>
                </p:oleObj>
              </mc:Choice>
              <mc:Fallback>
                <p:oleObj name="think-cell Slide" r:id="rId30" imgW="360" imgH="360" progId="TCLayout.ActiveDocument.1">
                  <p:embed/>
                  <p:pic>
                    <p:nvPicPr>
                      <p:cNvPr id="31" name="Object 30"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034513" cy="846138"/>
          </a:xfrm>
        </p:spPr>
        <p:txBody>
          <a:bodyPr/>
          <a:lstStyle/>
          <a:p>
            <a:r>
              <a:rPr lang="en-US" sz="1800" b="1" dirty="0"/>
              <a:t>Bulgaria Waste Management</a:t>
            </a:r>
            <a:br>
              <a:rPr lang="en-US" sz="1800" b="1" dirty="0"/>
            </a:br>
            <a:r>
              <a:rPr lang="en-US" sz="1400" dirty="0"/>
              <a:t>Disposal has been the default option of waste management for years, yet the country is determined to turn that around</a:t>
            </a:r>
            <a:endParaRPr lang="en-GB" dirty="0"/>
          </a:p>
        </p:txBody>
      </p:sp>
      <p:sp>
        <p:nvSpPr>
          <p:cNvPr id="3" name="Content Placeholder 2"/>
          <p:cNvSpPr>
            <a:spLocks noGrp="1"/>
          </p:cNvSpPr>
          <p:nvPr>
            <p:ph sz="half" idx="1"/>
          </p:nvPr>
        </p:nvSpPr>
        <p:spPr>
          <a:xfrm>
            <a:off x="466724" y="1916074"/>
            <a:ext cx="4025900" cy="509496"/>
          </a:xfrm>
        </p:spPr>
        <p:txBody>
          <a:bodyPr/>
          <a:lstStyle/>
          <a:p>
            <a:pPr marL="0" indent="0">
              <a:buNone/>
            </a:pPr>
            <a:r>
              <a:rPr lang="en-US" sz="800" b="1" dirty="0"/>
              <a:t>WASTE TREATMENT </a:t>
            </a:r>
            <a:r>
              <a:rPr lang="en-US" sz="800" b="1" i="1" dirty="0"/>
              <a:t>High share landfilling and very low incineration rates are characteristic for Bulgaria.</a:t>
            </a:r>
            <a:endParaRPr lang="en-GB" sz="800" b="1" dirty="0"/>
          </a:p>
        </p:txBody>
      </p:sp>
      <p:sp>
        <p:nvSpPr>
          <p:cNvPr id="8" name="Content Placeholder 7"/>
          <p:cNvSpPr>
            <a:spLocks noGrp="1"/>
          </p:cNvSpPr>
          <p:nvPr>
            <p:ph sz="half" idx="2"/>
          </p:nvPr>
        </p:nvSpPr>
        <p:spPr>
          <a:xfrm>
            <a:off x="4645023" y="1916073"/>
            <a:ext cx="4027488"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Bulgaria has one of the highest landfilling rates in the EU (83%) and the incineration capacity is virtually non-existent. Cases of substantial volume of illegal landfilling occur. </a:t>
            </a:r>
          </a:p>
          <a:p>
            <a:pPr>
              <a:buFont typeface="Verdana" panose="020B0604030504040204" pitchFamily="34" charset="0"/>
              <a:buChar char="–"/>
            </a:pPr>
            <a:r>
              <a:rPr lang="en-US" sz="900" dirty="0">
                <a:latin typeface="Verdana (Body)"/>
              </a:rPr>
              <a:t>The current tax for landfilling is relatively low in Bulgaria (around 18 EUR/</a:t>
            </a:r>
            <a:r>
              <a:rPr lang="en-US" sz="900" dirty="0" err="1">
                <a:latin typeface="Verdana (Body)"/>
              </a:rPr>
              <a:t>tonnes</a:t>
            </a:r>
            <a:r>
              <a:rPr lang="en-US" sz="900" dirty="0">
                <a:latin typeface="Verdana (Body)"/>
              </a:rPr>
              <a:t>). This hampered the use of more advanced waste treatment methods and led to more landfilling.</a:t>
            </a:r>
          </a:p>
          <a:p>
            <a:pPr>
              <a:buFont typeface="Verdana" panose="020B0604030504040204" pitchFamily="34" charset="0"/>
              <a:buChar char="–"/>
            </a:pPr>
            <a:r>
              <a:rPr lang="en-US" sz="900" dirty="0">
                <a:latin typeface="Verdana (Body)"/>
              </a:rPr>
              <a:t>The country’s waste management legislation has been aligned with the EU Waste Framework Directive, which resulted into financial support of the EU for development of  new sorting facilities and modernizing the existing ones, with the aim to decrease the share of landfilled waste. However, the process to obtain these funds has been very slow and it is not clear whether all projects can be finished before the set funding deadline (2020).</a:t>
            </a:r>
          </a:p>
          <a:p>
            <a:pPr>
              <a:buFont typeface="Verdana" panose="020B0604030504040204" pitchFamily="34" charset="0"/>
              <a:buChar char="–"/>
            </a:pPr>
            <a:r>
              <a:rPr lang="en-US" sz="900" dirty="0">
                <a:latin typeface="Verdana (Body)"/>
              </a:rPr>
              <a:t>Subsequently, the government has imposed annual tax increase on landfilling, with the goal to reach 50 EUR/</a:t>
            </a:r>
            <a:r>
              <a:rPr lang="en-US" sz="900" dirty="0" err="1">
                <a:latin typeface="Verdana (Body)"/>
              </a:rPr>
              <a:t>tonnes</a:t>
            </a:r>
            <a:r>
              <a:rPr lang="en-US" sz="900" dirty="0">
                <a:latin typeface="Verdana (Body)"/>
              </a:rPr>
              <a:t> in 2020. </a:t>
            </a:r>
            <a:r>
              <a:rPr lang="en-US" sz="900" dirty="0">
                <a:solidFill>
                  <a:schemeClr val="bg2"/>
                </a:solidFill>
                <a:latin typeface="Verdana (Body)"/>
              </a:rPr>
              <a:t>[4]</a:t>
            </a:r>
            <a:endParaRPr lang="en-US" sz="900" dirty="0">
              <a:latin typeface="Verdana (Body)"/>
            </a:endParaRPr>
          </a:p>
          <a:p>
            <a:pPr>
              <a:buFont typeface="Verdana" panose="020B0604030504040204" pitchFamily="34" charset="0"/>
              <a:buChar char="–"/>
            </a:pPr>
            <a:r>
              <a:rPr lang="en-US" sz="900" dirty="0">
                <a:latin typeface="Verdana (Body)"/>
              </a:rPr>
              <a:t>Additionally, there is a lack of sufficient expertise in the waste management industry limiting the possibility of effective sorting and production of processed wastes of high quality.</a:t>
            </a:r>
          </a:p>
          <a:p>
            <a:pPr>
              <a:buFont typeface="Verdana" panose="020B0604030504040204" pitchFamily="34" charset="0"/>
              <a:buChar char="–"/>
            </a:pPr>
            <a:r>
              <a:rPr lang="en-US" sz="900" dirty="0">
                <a:latin typeface="Verdana (Body)"/>
              </a:rPr>
              <a:t>Bulgaria generates comparably much lower share of combustible wastes. Given the large volume of combustible waste being landfilled however, this is not an issue for potentially increasing co-processing. </a:t>
            </a:r>
            <a:r>
              <a:rPr lang="en-US" sz="900" dirty="0">
                <a:solidFill>
                  <a:schemeClr val="bg2"/>
                </a:solidFill>
                <a:latin typeface="Verdana (Body)"/>
              </a:rPr>
              <a:t>[4]</a:t>
            </a:r>
            <a:endParaRPr lang="en-US" sz="900" dirty="0">
              <a:latin typeface="Verdana (Body)"/>
            </a:endParaRPr>
          </a:p>
          <a:p>
            <a:pPr marL="0" indent="0">
              <a:buNone/>
            </a:pPr>
            <a:endParaRPr lang="en-US"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14</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Bulgaria is set to reduce its very high landfilling rate in the coming years due to combination of regulatory measures and EU support. However, lack of expertise in the waste management industry is still a major barrier for fast increase of recycling and development of a quality waste stream for the cement sector. </a:t>
            </a:r>
            <a:endParaRPr lang="en-GB" sz="900" b="0" kern="0" dirty="0"/>
          </a:p>
        </p:txBody>
      </p:sp>
      <p:sp>
        <p:nvSpPr>
          <p:cNvPr id="72" name="Content Placeholder 2"/>
          <p:cNvSpPr txBox="1">
            <a:spLocks/>
          </p:cNvSpPr>
          <p:nvPr/>
        </p:nvSpPr>
        <p:spPr bwMode="auto">
          <a:xfrm>
            <a:off x="466724" y="2377452"/>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(2013)</a:t>
            </a:r>
          </a:p>
          <a:p>
            <a:pPr marL="0" indent="0">
              <a:lnSpc>
                <a:spcPct val="100000"/>
              </a:lnSpc>
              <a:buFont typeface="Verdana" pitchFamily="34" charset="0"/>
              <a:buNone/>
            </a:pPr>
            <a:r>
              <a:rPr lang="en-US" sz="700" b="0" kern="0" dirty="0"/>
              <a:t>Excluding major mineral wastes</a:t>
            </a:r>
          </a:p>
        </p:txBody>
      </p:sp>
      <p:sp>
        <p:nvSpPr>
          <p:cNvPr id="36" name="Content Placeholder 2"/>
          <p:cNvSpPr txBox="1">
            <a:spLocks/>
          </p:cNvSpPr>
          <p:nvPr/>
        </p:nvSpPr>
        <p:spPr bwMode="auto">
          <a:xfrm>
            <a:off x="466724" y="4505325"/>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Bulgaria is far below EU average in regards to combustible waste generation.</a:t>
            </a:r>
            <a:endParaRPr lang="en-GB" sz="800" i="1" kern="0" dirty="0"/>
          </a:p>
        </p:txBody>
      </p:sp>
      <p:pic>
        <p:nvPicPr>
          <p:cNvPr id="46" name="Picture 45"/>
          <p:cNvPicPr>
            <a:picLocks/>
          </p:cNvPicPr>
          <p:nvPr/>
        </p:nvPicPr>
        <p:blipFill>
          <a:blip r:embed="rId32" cstate="print"/>
          <a:stretch>
            <a:fillRect/>
          </a:stretch>
        </p:blipFill>
        <p:spPr>
          <a:xfrm>
            <a:off x="7801200" y="68400"/>
            <a:ext cx="1080000" cy="712800"/>
          </a:xfrm>
          <a:prstGeom prst="rect">
            <a:avLst/>
          </a:prstGeom>
        </p:spPr>
      </p:pic>
      <p:graphicFrame>
        <p:nvGraphicFramePr>
          <p:cNvPr id="53" name="Object 52"/>
          <p:cNvGraphicFramePr>
            <a:graphicFrameLocks/>
          </p:cNvGraphicFramePr>
          <p:nvPr>
            <p:custDataLst>
              <p:tags r:id="rId4"/>
            </p:custDataLst>
            <p:extLst/>
          </p:nvPr>
        </p:nvGraphicFramePr>
        <p:xfrm>
          <a:off x="0" y="5143500"/>
          <a:ext cx="4248277" cy="1257460"/>
        </p:xfrm>
        <a:graphic>
          <a:graphicData uri="http://schemas.openxmlformats.org/presentationml/2006/ole">
            <mc:AlternateContent xmlns:mc="http://schemas.openxmlformats.org/markup-compatibility/2006">
              <mc:Choice xmlns:v="urn:schemas-microsoft-com:vml" Requires="v">
                <p:oleObj spid="_x0000_s115736" name="Chart" r:id="rId33" imgW="4248277" imgH="1257460" progId="MSGraph.Chart.8">
                  <p:embed followColorScheme="full"/>
                </p:oleObj>
              </mc:Choice>
              <mc:Fallback>
                <p:oleObj name="Chart" r:id="rId33" imgW="4248277" imgH="1257460" progId="MSGraph.Chart.8">
                  <p:embed followColorScheme="full"/>
                  <p:pic>
                    <p:nvPicPr>
                      <p:cNvPr id="53" name="Object 52"/>
                      <p:cNvPicPr>
                        <a:picLocks noChangeArrowheads="1"/>
                      </p:cNvPicPr>
                      <p:nvPr/>
                    </p:nvPicPr>
                    <p:blipFill>
                      <a:blip r:embed="rId34"/>
                      <a:srcRect/>
                      <a:stretch>
                        <a:fillRect/>
                      </a:stretch>
                    </p:blipFill>
                    <p:spPr bwMode="auto">
                      <a:xfrm>
                        <a:off x="0" y="5143500"/>
                        <a:ext cx="4248277" cy="125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Rectangle 50"/>
          <p:cNvSpPr>
            <a:spLocks noGrp="1" noChangeArrowheads="1"/>
          </p:cNvSpPr>
          <p:nvPr>
            <p:custDataLst>
              <p:tags r:id="rId5"/>
            </p:custDataLst>
          </p:nvPr>
        </p:nvSpPr>
        <p:spPr bwMode="gray">
          <a:xfrm>
            <a:off x="1544638" y="54244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04BB81E-C846-4DC6-9239-11480D48DB89}" type="datetime'''''''''''2''4''''''''''''%'''''''''''''''''">
              <a:rPr lang="en-GB" altLang="en-US" sz="700">
                <a:solidFill>
                  <a:schemeClr val="bg1"/>
                </a:solidFill>
                <a:sym typeface="+mn-lt"/>
              </a:rPr>
              <a:pPr marL="0" indent="0" algn="ctr">
                <a:lnSpc>
                  <a:spcPct val="100000"/>
                </a:lnSpc>
                <a:spcAft>
                  <a:spcPct val="0"/>
                </a:spcAft>
                <a:buNone/>
              </a:pPr>
              <a:t>24%</a:t>
            </a:fld>
            <a:endParaRPr lang="en-GB" sz="700" dirty="0">
              <a:solidFill>
                <a:schemeClr val="bg1"/>
              </a:solidFill>
              <a:sym typeface="+mn-lt"/>
            </a:endParaRPr>
          </a:p>
        </p:txBody>
      </p:sp>
      <p:sp>
        <p:nvSpPr>
          <p:cNvPr id="55" name="Rectangle 54"/>
          <p:cNvSpPr>
            <a:spLocks noGrp="1" noChangeArrowheads="1"/>
          </p:cNvSpPr>
          <p:nvPr>
            <p:custDataLst>
              <p:tags r:id="rId6"/>
            </p:custDataLst>
          </p:nvPr>
        </p:nvSpPr>
        <p:spPr bwMode="gray">
          <a:xfrm>
            <a:off x="3192463" y="55149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7ABF74F-9ABD-4A49-B9E5-1C4E06469AF4}"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50" name="Rectangle 49"/>
          <p:cNvSpPr>
            <a:spLocks noGrp="1" noChangeArrowheads="1"/>
          </p:cNvSpPr>
          <p:nvPr>
            <p:custDataLst>
              <p:tags r:id="rId7"/>
            </p:custDataLst>
          </p:nvPr>
        </p:nvSpPr>
        <p:spPr bwMode="gray">
          <a:xfrm>
            <a:off x="1544638" y="58293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4E9FA8A-6CF9-4D11-9AAD-F9AB3BD747F3}" type="datetime'''''''7''''''''''6''''''''''''''''''''''%'''''''''''">
              <a:rPr lang="en-GB" altLang="en-US" sz="700">
                <a:solidFill>
                  <a:schemeClr val="bg1"/>
                </a:solidFill>
                <a:sym typeface="+mn-lt"/>
              </a:rPr>
              <a:pPr marL="0" indent="0" algn="ctr">
                <a:lnSpc>
                  <a:spcPct val="100000"/>
                </a:lnSpc>
                <a:spcAft>
                  <a:spcPct val="0"/>
                </a:spcAft>
                <a:buNone/>
              </a:pPr>
              <a:t>76%</a:t>
            </a:fld>
            <a:endParaRPr lang="en-GB" sz="700" dirty="0">
              <a:solidFill>
                <a:schemeClr val="bg1"/>
              </a:solidFill>
              <a:sym typeface="+mn-lt"/>
            </a:endParaRPr>
          </a:p>
        </p:txBody>
      </p:sp>
      <p:sp>
        <p:nvSpPr>
          <p:cNvPr id="59" name="Rectangle 58"/>
          <p:cNvSpPr>
            <a:spLocks noGrp="1" noChangeArrowheads="1"/>
          </p:cNvSpPr>
          <p:nvPr>
            <p:custDataLst>
              <p:tags r:id="rId8"/>
            </p:custDataLst>
          </p:nvPr>
        </p:nvSpPr>
        <p:spPr bwMode="auto">
          <a:xfrm>
            <a:off x="1487488" y="6249989"/>
            <a:ext cx="3778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700" b="0" dirty="0"/>
              <a:t>Bulgaria</a:t>
            </a:r>
            <a:endParaRPr lang="en-GB" sz="700" b="0" dirty="0">
              <a:sym typeface="+mn-lt"/>
            </a:endParaRPr>
          </a:p>
        </p:txBody>
      </p:sp>
      <p:sp>
        <p:nvSpPr>
          <p:cNvPr id="52" name="Rectangle 51"/>
          <p:cNvSpPr>
            <a:spLocks noGrp="1" noChangeArrowheads="1"/>
          </p:cNvSpPr>
          <p:nvPr>
            <p:custDataLst>
              <p:tags r:id="rId9"/>
            </p:custDataLst>
          </p:nvPr>
        </p:nvSpPr>
        <p:spPr bwMode="gray">
          <a:xfrm>
            <a:off x="3192463" y="59197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5D785A2-8AE2-4369-9999-B95BDB97382B}"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60" name="Rectangle 59"/>
          <p:cNvSpPr>
            <a:spLocks noGrp="1" noChangeArrowheads="1"/>
          </p:cNvSpPr>
          <p:nvPr>
            <p:custDataLst>
              <p:tags r:id="rId10"/>
            </p:custDataLst>
          </p:nvPr>
        </p:nvSpPr>
        <p:spPr bwMode="auto">
          <a:xfrm>
            <a:off x="473075" y="50069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54" name="Rectangle 53"/>
          <p:cNvSpPr>
            <a:spLocks noGrp="1" noChangeArrowheads="1"/>
          </p:cNvSpPr>
          <p:nvPr>
            <p:custDataLst>
              <p:tags r:id="rId11"/>
            </p:custDataLst>
          </p:nvPr>
        </p:nvSpPr>
        <p:spPr bwMode="auto">
          <a:xfrm>
            <a:off x="3046413" y="6249989"/>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7AC3CC2-34B3-4670-8109-2C8521070169}"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68" name="Rectangle 67"/>
          <p:cNvSpPr/>
          <p:nvPr>
            <p:custDataLst>
              <p:tags r:id="rId12"/>
            </p:custDataLst>
          </p:nvPr>
        </p:nvSpPr>
        <p:spPr bwMode="auto">
          <a:xfrm>
            <a:off x="2743200" y="519588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7" name="Rectangle 66"/>
          <p:cNvSpPr/>
          <p:nvPr>
            <p:custDataLst>
              <p:tags r:id="rId13"/>
            </p:custDataLst>
          </p:nvPr>
        </p:nvSpPr>
        <p:spPr bwMode="auto">
          <a:xfrm>
            <a:off x="2743200" y="503872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74" name="Rectangle 73"/>
          <p:cNvSpPr>
            <a:spLocks noGrp="1" noChangeArrowheads="1"/>
          </p:cNvSpPr>
          <p:nvPr>
            <p:custDataLst>
              <p:tags r:id="rId14"/>
            </p:custDataLst>
          </p:nvPr>
        </p:nvSpPr>
        <p:spPr bwMode="auto">
          <a:xfrm>
            <a:off x="2919413" y="5192713"/>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3363876-AB38-4461-A68C-F71F56778A58}" type="datetime'''N''''''on-''co''''mbu''s''tibl''e'''' ''wa''''st''''''e'''">
              <a:rPr lang="en-GB" altLang="en-US" sz="700" b="0"/>
              <a:pPr marL="0" indent="0">
                <a:lnSpc>
                  <a:spcPct val="100000"/>
                </a:lnSpc>
                <a:spcAft>
                  <a:spcPct val="0"/>
                </a:spcAft>
                <a:buNone/>
              </a:pPr>
              <a:t>Non-combustible waste</a:t>
            </a:fld>
            <a:endParaRPr lang="en-GB" sz="700" b="0" dirty="0">
              <a:sym typeface="+mn-lt"/>
            </a:endParaRPr>
          </a:p>
        </p:txBody>
      </p:sp>
      <p:sp>
        <p:nvSpPr>
          <p:cNvPr id="73" name="Rectangle 72"/>
          <p:cNvSpPr>
            <a:spLocks noGrp="1" noChangeArrowheads="1"/>
          </p:cNvSpPr>
          <p:nvPr>
            <p:custDataLst>
              <p:tags r:id="rId15"/>
            </p:custDataLst>
          </p:nvPr>
        </p:nvSpPr>
        <p:spPr bwMode="auto">
          <a:xfrm>
            <a:off x="2919413" y="5035550"/>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76E6F1A-9D36-49BF-9987-20716E928F0A}" type="datetime'''''C''''''omb''u''s''ti''''''bl''e'' was''''''''''''t''''e'">
              <a:rPr lang="en-GB" altLang="en-US" sz="700" b="0"/>
              <a:pPr marL="0" indent="0">
                <a:lnSpc>
                  <a:spcPct val="100000"/>
                </a:lnSpc>
                <a:spcAft>
                  <a:spcPct val="0"/>
                </a:spcAft>
                <a:buNone/>
              </a:pPr>
              <a:t>Combustible waste</a:t>
            </a:fld>
            <a:endParaRPr lang="en-GB" sz="700" b="0" dirty="0">
              <a:sym typeface="+mn-lt"/>
            </a:endParaRPr>
          </a:p>
        </p:txBody>
      </p:sp>
      <p:graphicFrame>
        <p:nvGraphicFramePr>
          <p:cNvPr id="35" name="Object 34"/>
          <p:cNvGraphicFramePr>
            <a:graphicFrameLocks/>
          </p:cNvGraphicFramePr>
          <p:nvPr>
            <p:custDataLst>
              <p:tags r:id="rId16"/>
            </p:custDataLst>
            <p:extLst/>
          </p:nvPr>
        </p:nvGraphicFramePr>
        <p:xfrm>
          <a:off x="495300" y="2552699"/>
          <a:ext cx="1943055" cy="1952732"/>
        </p:xfrm>
        <a:graphic>
          <a:graphicData uri="http://schemas.openxmlformats.org/presentationml/2006/ole">
            <mc:AlternateContent xmlns:mc="http://schemas.openxmlformats.org/markup-compatibility/2006">
              <mc:Choice xmlns:v="urn:schemas-microsoft-com:vml" Requires="v">
                <p:oleObj spid="_x0000_s115737" name="Chart" r:id="rId35" imgW="1943055" imgH="1952732" progId="MSGraph.Chart.8">
                  <p:embed followColorScheme="full"/>
                </p:oleObj>
              </mc:Choice>
              <mc:Fallback>
                <p:oleObj name="Chart" r:id="rId35" imgW="1943055" imgH="1952732" progId="MSGraph.Chart.8">
                  <p:embed followColorScheme="full"/>
                  <p:pic>
                    <p:nvPicPr>
                      <p:cNvPr id="35" name="Object 34"/>
                      <p:cNvPicPr>
                        <a:picLocks noChangeArrowheads="1"/>
                      </p:cNvPicPr>
                      <p:nvPr/>
                    </p:nvPicPr>
                    <p:blipFill>
                      <a:blip r:embed="rId36"/>
                      <a:srcRect/>
                      <a:stretch>
                        <a:fillRect/>
                      </a:stretch>
                    </p:blipFill>
                    <p:spPr bwMode="auto">
                      <a:xfrm>
                        <a:off x="495300" y="2552699"/>
                        <a:ext cx="1943055" cy="19527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a:spLocks noGrp="1" noChangeArrowheads="1"/>
          </p:cNvSpPr>
          <p:nvPr>
            <p:custDataLst>
              <p:tags r:id="rId17"/>
            </p:custDataLst>
          </p:nvPr>
        </p:nvSpPr>
        <p:spPr bwMode="gray">
          <a:xfrm>
            <a:off x="952500" y="3225800"/>
            <a:ext cx="230188" cy="122238"/>
          </a:xfrm>
          <a:prstGeom prst="rect">
            <a:avLst/>
          </a:prstGeom>
          <a:solidFill>
            <a:srgbClr val="8A8D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951648C-524B-490C-9393-DC0AA6B258A6}" type="datetime'''''''''''''''''''''''''''''''''''''''''1''''''''%'''''''''''">
              <a:rPr lang="en-GB" altLang="en-US" sz="800">
                <a:solidFill>
                  <a:schemeClr val="bg1"/>
                </a:solidFill>
              </a:rPr>
              <a:pPr marL="0" indent="0" algn="ctr">
                <a:lnSpc>
                  <a:spcPct val="100000"/>
                </a:lnSpc>
                <a:spcAft>
                  <a:spcPct val="0"/>
                </a:spcAft>
                <a:buNone/>
              </a:pPr>
              <a:t>1%</a:t>
            </a:fld>
            <a:endParaRPr lang="en-GB" sz="800" dirty="0">
              <a:solidFill>
                <a:schemeClr val="bg1"/>
              </a:solidFill>
              <a:sym typeface="+mn-lt"/>
            </a:endParaRPr>
          </a:p>
        </p:txBody>
      </p:sp>
      <p:sp>
        <p:nvSpPr>
          <p:cNvPr id="40" name="Rectangle 39"/>
          <p:cNvSpPr>
            <a:spLocks noGrp="1" noChangeArrowheads="1"/>
          </p:cNvSpPr>
          <p:nvPr>
            <p:custDataLst>
              <p:tags r:id="rId18"/>
            </p:custDataLst>
          </p:nvPr>
        </p:nvSpPr>
        <p:spPr bwMode="gray">
          <a:xfrm>
            <a:off x="735013" y="3124200"/>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08E20AC-21E6-4169-887D-2F52FE998F22}" type="datetime'''''''''''''''''''0''''''''''''''''''''%'''">
              <a:rPr lang="en-GB" altLang="en-US" sz="800">
                <a:solidFill>
                  <a:schemeClr val="bg1"/>
                </a:solidFill>
              </a:rPr>
              <a:pPr marL="0" indent="0" algn="ctr">
                <a:lnSpc>
                  <a:spcPct val="100000"/>
                </a:lnSpc>
                <a:spcAft>
                  <a:spcPct val="0"/>
                </a:spcAft>
                <a:buNone/>
              </a:pPr>
              <a:t>0%</a:t>
            </a:fld>
            <a:endParaRPr lang="en-GB" sz="800" dirty="0">
              <a:solidFill>
                <a:schemeClr val="bg1"/>
              </a:solidFill>
              <a:sym typeface="+mn-lt"/>
            </a:endParaRPr>
          </a:p>
        </p:txBody>
      </p:sp>
      <p:sp>
        <p:nvSpPr>
          <p:cNvPr id="38" name="Rectangle 37"/>
          <p:cNvSpPr>
            <a:spLocks noGrp="1" noChangeArrowheads="1"/>
          </p:cNvSpPr>
          <p:nvPr>
            <p:custDataLst>
              <p:tags r:id="rId19"/>
            </p:custDataLst>
          </p:nvPr>
        </p:nvSpPr>
        <p:spPr bwMode="gray">
          <a:xfrm>
            <a:off x="987425" y="2851150"/>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A629A8E-9712-4788-BF68-5C0862B99264}" type="datetime'''''1''''''''''''''''''6''''''''''%'''''''''''''">
              <a:rPr lang="en-GB" altLang="en-US" sz="800">
                <a:solidFill>
                  <a:schemeClr val="bg1"/>
                </a:solidFill>
              </a:rPr>
              <a:pPr marL="0" indent="0" algn="ctr">
                <a:lnSpc>
                  <a:spcPct val="100000"/>
                </a:lnSpc>
                <a:spcAft>
                  <a:spcPct val="0"/>
                </a:spcAft>
                <a:buNone/>
              </a:pPr>
              <a:t>16%</a:t>
            </a:fld>
            <a:endParaRPr lang="en-GB" sz="800" dirty="0">
              <a:solidFill>
                <a:schemeClr val="bg1"/>
              </a:solidFill>
              <a:sym typeface="+mn-lt"/>
            </a:endParaRPr>
          </a:p>
        </p:txBody>
      </p:sp>
      <p:sp>
        <p:nvSpPr>
          <p:cNvPr id="37" name="Rectangle 36"/>
          <p:cNvSpPr>
            <a:spLocks noGrp="1" noChangeArrowheads="1"/>
          </p:cNvSpPr>
          <p:nvPr>
            <p:custDataLst>
              <p:tags r:id="rId20"/>
            </p:custDataLst>
          </p:nvPr>
        </p:nvSpPr>
        <p:spPr bwMode="gray">
          <a:xfrm>
            <a:off x="1679575" y="4090988"/>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54967C9-3E31-47D8-ADE1-AAE6E588DD4C}" type="datetime'8''''''''''3''''''''''''''''''''''''%'''''''''">
              <a:rPr lang="en-GB" altLang="en-US" sz="800">
                <a:solidFill>
                  <a:schemeClr val="bg1"/>
                </a:solidFill>
              </a:rPr>
              <a:pPr marL="0" indent="0" algn="ctr">
                <a:lnSpc>
                  <a:spcPct val="100000"/>
                </a:lnSpc>
                <a:spcAft>
                  <a:spcPct val="0"/>
                </a:spcAft>
                <a:buNone/>
              </a:pPr>
              <a:t>83%</a:t>
            </a:fld>
            <a:endParaRPr lang="en-GB" sz="800" dirty="0">
              <a:solidFill>
                <a:schemeClr val="bg1"/>
              </a:solidFill>
              <a:sym typeface="+mn-lt"/>
            </a:endParaRPr>
          </a:p>
        </p:txBody>
      </p:sp>
      <p:sp>
        <p:nvSpPr>
          <p:cNvPr id="43" name="Rectangle 42"/>
          <p:cNvSpPr/>
          <p:nvPr>
            <p:custDataLst>
              <p:tags r:id="rId21"/>
            </p:custDataLst>
          </p:nvPr>
        </p:nvSpPr>
        <p:spPr bwMode="auto">
          <a:xfrm>
            <a:off x="2376488" y="301148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4" name="Rectangle 43"/>
          <p:cNvSpPr/>
          <p:nvPr>
            <p:custDataLst>
              <p:tags r:id="rId22"/>
            </p:custDataLst>
          </p:nvPr>
        </p:nvSpPr>
        <p:spPr bwMode="auto">
          <a:xfrm>
            <a:off x="2376488" y="3168650"/>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1" name="Rectangle 40"/>
          <p:cNvSpPr/>
          <p:nvPr>
            <p:custDataLst>
              <p:tags r:id="rId23"/>
            </p:custDataLst>
          </p:nvPr>
        </p:nvSpPr>
        <p:spPr bwMode="auto">
          <a:xfrm>
            <a:off x="2376488" y="269716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2" name="Rectangle 41"/>
          <p:cNvSpPr/>
          <p:nvPr>
            <p:custDataLst>
              <p:tags r:id="rId24"/>
            </p:custDataLst>
          </p:nvPr>
        </p:nvSpPr>
        <p:spPr bwMode="auto">
          <a:xfrm>
            <a:off x="2376488" y="28543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25"/>
            </p:custDataLst>
          </p:nvPr>
        </p:nvSpPr>
        <p:spPr bwMode="auto">
          <a:xfrm>
            <a:off x="2552700" y="3165475"/>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99AC71B-D805-4CF8-A3CB-7EE382ECAB01}"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45" name="Rectangle 44"/>
          <p:cNvSpPr>
            <a:spLocks noGrp="1" noChangeArrowheads="1"/>
          </p:cNvSpPr>
          <p:nvPr>
            <p:custDataLst>
              <p:tags r:id="rId26"/>
            </p:custDataLst>
          </p:nvPr>
        </p:nvSpPr>
        <p:spPr bwMode="auto">
          <a:xfrm>
            <a:off x="2552700" y="2693988"/>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E4FCC1D-D9A0-4B96-9A3B-98EFCDEE779B}"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48" name="Rectangle 47"/>
          <p:cNvSpPr>
            <a:spLocks noGrp="1" noChangeArrowheads="1"/>
          </p:cNvSpPr>
          <p:nvPr>
            <p:custDataLst>
              <p:tags r:id="rId27"/>
            </p:custDataLst>
          </p:nvPr>
        </p:nvSpPr>
        <p:spPr bwMode="auto">
          <a:xfrm>
            <a:off x="2552700" y="3008313"/>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B311AAAC-3E62-4F6E-A1AF-3E8067E68392}"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49" name="Rectangle 48"/>
          <p:cNvSpPr>
            <a:spLocks noGrp="1" noChangeArrowheads="1"/>
          </p:cNvSpPr>
          <p:nvPr>
            <p:custDataLst>
              <p:tags r:id="rId28"/>
            </p:custDataLst>
          </p:nvPr>
        </p:nvSpPr>
        <p:spPr bwMode="auto">
          <a:xfrm>
            <a:off x="2552700" y="2851150"/>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5A51F9C-F7CB-494E-AF17-C15A54B43E52}"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Tree>
    <p:extLst>
      <p:ext uri="{BB962C8B-B14F-4D97-AF65-F5344CB8AC3E}">
        <p14:creationId xmlns:p14="http://schemas.microsoft.com/office/powerpoint/2010/main" val="2188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45"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Bulgaria Barriers and Opportunities</a:t>
            </a:r>
            <a:br>
              <a:rPr lang="en-US" sz="1800" b="1" dirty="0"/>
            </a:br>
            <a:r>
              <a:rPr lang="en-US" sz="1400" dirty="0"/>
              <a:t>Addressing of infrastructural issues is key in order to allow for advanced waste treatment in the country</a:t>
            </a:r>
            <a:endParaRPr lang="en-GB" sz="1400" b="1" dirty="0"/>
          </a:p>
        </p:txBody>
      </p:sp>
      <p:sp>
        <p:nvSpPr>
          <p:cNvPr id="40" name="Content Placeholder 2"/>
          <p:cNvSpPr>
            <a:spLocks noGrp="1"/>
          </p:cNvSpPr>
          <p:nvPr>
            <p:ph sz="half" idx="1"/>
          </p:nvPr>
        </p:nvSpPr>
        <p:spPr>
          <a:xfrm>
            <a:off x="466724" y="1916074"/>
            <a:ext cx="4025900" cy="673984"/>
          </a:xfrm>
        </p:spPr>
        <p:txBody>
          <a:bodyPr/>
          <a:lstStyle/>
          <a:p>
            <a:pPr marL="0" indent="0">
              <a:buNone/>
            </a:pPr>
            <a:r>
              <a:rPr lang="en-US" sz="800" b="1" dirty="0"/>
              <a:t>BARRIERS </a:t>
            </a:r>
            <a:r>
              <a:rPr lang="en-US" sz="800" b="1" i="1" dirty="0"/>
              <a:t>Lack of solid waste infrastructure and planning remain major issues slowing the diversion of waste from landfills and its use of alternative waste treatment methods.</a:t>
            </a:r>
          </a:p>
        </p:txBody>
      </p:sp>
      <p:sp>
        <p:nvSpPr>
          <p:cNvPr id="10" name="Content Placeholder 2"/>
          <p:cNvSpPr>
            <a:spLocks noGrp="1"/>
          </p:cNvSpPr>
          <p:nvPr>
            <p:ph sz="half" idx="2"/>
          </p:nvPr>
        </p:nvSpPr>
        <p:spPr>
          <a:xfrm>
            <a:off x="4660106" y="1916074"/>
            <a:ext cx="4025900" cy="673984"/>
          </a:xfrm>
        </p:spPr>
        <p:txBody>
          <a:bodyPr/>
          <a:lstStyle/>
          <a:p>
            <a:pPr marL="0" indent="0">
              <a:buNone/>
            </a:pPr>
            <a:r>
              <a:rPr lang="en-US" sz="800" b="1" dirty="0"/>
              <a:t>DRIVERS AND OPPORTUNITY</a:t>
            </a:r>
            <a:r>
              <a:rPr lang="en-US" sz="800" b="1" i="1" dirty="0"/>
              <a:t> If the national waste management law is well coordinated and implemented, the country could obtain a sizeable option for waste utilization not dependent on taxpayers’ money. </a:t>
            </a:r>
            <a:endParaRPr lang="en-GB" sz="8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15</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Lack of sorting and pre-processing facilities and absence of expertise in the waste management industry coupled with poor enforcement from the policymakers is preventing the country from better organization of its waste market and increased use of domestic waste in cement kilns. </a:t>
            </a:r>
            <a:endParaRPr lang="en-GB" sz="900" b="0" kern="0" dirty="0"/>
          </a:p>
        </p:txBody>
      </p:sp>
      <p:graphicFrame>
        <p:nvGraphicFramePr>
          <p:cNvPr id="45" name="Table 44"/>
          <p:cNvGraphicFramePr>
            <a:graphicFrameLocks noGrp="1"/>
          </p:cNvGraphicFramePr>
          <p:nvPr>
            <p:extLst/>
          </p:nvPr>
        </p:nvGraphicFramePr>
        <p:xfrm>
          <a:off x="4673600" y="2593911"/>
          <a:ext cx="3998912" cy="38100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114297">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National targets for waste management, increasing landfill taxes and financial support to develop pre-processing facilities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Enforcement of the national waste management law; authorities recognize co-processing as a viable waste treatment option</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Increased pressure to use more AF in the industry as the individual plants have made enabling investments in technology</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624542">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Ensure prudent enforcement of the national waste management law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Limit illegal discharge of waste and apply stricter control over volume and type of landfilled wastes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Support the domestic waste management industry in the development of the expertise required to produce pre-processed waste of sufficient quality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Provide training to enable operational excellence at sorting facilities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Ensure that pre-processed waste is of sufficient quality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15651">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General improvement of the waste management industry in the country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Development of a potentially sizeable uptake for combustible waste streams which cannot be recycled</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Limited import of foreign waste and utilize domestic waste instead</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4" name="Picture 13"/>
          <p:cNvPicPr>
            <a:picLocks/>
          </p:cNvPicPr>
          <p:nvPr/>
        </p:nvPicPr>
        <p:blipFill>
          <a:blip r:embed="rId7" cstate="print"/>
          <a:stretch>
            <a:fillRect/>
          </a:stretch>
        </p:blipFill>
        <p:spPr>
          <a:xfrm>
            <a:off x="7801200" y="68400"/>
            <a:ext cx="1080000" cy="712800"/>
          </a:xfrm>
          <a:prstGeom prst="rect">
            <a:avLst/>
          </a:prstGeom>
        </p:spPr>
      </p:pic>
      <p:graphicFrame>
        <p:nvGraphicFramePr>
          <p:cNvPr id="15" name="Table 14"/>
          <p:cNvGraphicFramePr>
            <a:graphicFrameLocks noGrp="1"/>
          </p:cNvGraphicFramePr>
          <p:nvPr>
            <p:extLst/>
          </p:nvPr>
        </p:nvGraphicFramePr>
        <p:xfrm>
          <a:off x="466725" y="2593915"/>
          <a:ext cx="4041775" cy="3746559"/>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1120998">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Waste processing industry is not well-developed, </a:t>
                      </a:r>
                      <a:r>
                        <a:rPr lang="en-US" sz="800" b="0" baseline="0" dirty="0"/>
                        <a:t>there is a l</a:t>
                      </a:r>
                      <a:r>
                        <a:rPr lang="en-US" sz="800" baseline="0" dirty="0"/>
                        <a:t>ack of expertise in the waste management industry and a lack of alternatives to landfilling</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120998">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kern="1200" baseline="0" dirty="0">
                          <a:solidFill>
                            <a:schemeClr val="tx1"/>
                          </a:solidFill>
                          <a:latin typeface="+mn-lt"/>
                          <a:ea typeface="+mn-ea"/>
                          <a:cs typeface="+mn-cs"/>
                        </a:rPr>
                        <a:t>Landfill taxes too low</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01521">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 </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01521">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01521">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94747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16</a:t>
            </a:fld>
            <a:endParaRPr lang="en-GB" noProof="0" dirty="0"/>
          </a:p>
        </p:txBody>
      </p:sp>
      <p:pic>
        <p:nvPicPr>
          <p:cNvPr id="8" name="Picture 7"/>
          <p:cNvPicPr>
            <a:picLocks/>
          </p:cNvPicPr>
          <p:nvPr/>
        </p:nvPicPr>
        <p:blipFill>
          <a:blip r:embed="rId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371543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17</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8"/>
          <p:cNvPicPr>
            <a:picLocks/>
          </p:cNvPicPr>
          <p:nvPr/>
        </p:nvPicPr>
        <p:blipFill>
          <a:blip r:embed="rId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102518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disclaimer</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NSI (National Statistical Institute) at http://www.nsi.bg/en </a:t>
            </a:r>
          </a:p>
          <a:p>
            <a:r>
              <a:rPr lang="en-US" sz="1200" dirty="0"/>
              <a:t>Data for fuels consumptions were from </a:t>
            </a:r>
            <a:r>
              <a:rPr lang="en-US" sz="1200" dirty="0" err="1"/>
              <a:t>ExEA</a:t>
            </a:r>
            <a:r>
              <a:rPr lang="en-US" sz="1200" dirty="0"/>
              <a:t> (Executive Environment Agency) at https://eea.government.bg/en/ </a:t>
            </a:r>
          </a:p>
          <a:p>
            <a:r>
              <a:rPr lang="en-US" sz="1200" dirty="0"/>
              <a:t>Data for the waste management were obtained from Eurostat at http://ec.europa.eu/eurostat/data/database</a:t>
            </a:r>
          </a:p>
          <a:p>
            <a:endParaRPr lang="en-US" sz="1200" dirty="0"/>
          </a:p>
          <a:p>
            <a:pPr marL="0" indent="-180000">
              <a:lnSpc>
                <a:spcPct val="100000"/>
              </a:lnSpc>
              <a:buNone/>
            </a:pPr>
            <a:r>
              <a:rPr lang="en-US" sz="1200" dirty="0"/>
              <a:t>[1] Interview with Desislava Kirova, SEP Manager at </a:t>
            </a:r>
            <a:r>
              <a:rPr lang="en-US" sz="1200" dirty="0" err="1"/>
              <a:t>LafargeHolcim</a:t>
            </a:r>
            <a:r>
              <a:rPr lang="en-US" sz="1200" dirty="0"/>
              <a:t>, 25 Nov. 2016</a:t>
            </a:r>
          </a:p>
          <a:p>
            <a:pPr marL="0" indent="-180000">
              <a:lnSpc>
                <a:spcPct val="100000"/>
              </a:lnSpc>
              <a:buNone/>
            </a:pPr>
            <a:r>
              <a:rPr lang="en-US" sz="1200" dirty="0"/>
              <a:t>[2] Bulgaria National Statistical Institute, available: http://www.nsi.bg/en</a:t>
            </a:r>
          </a:p>
          <a:p>
            <a:pPr marL="0" indent="-180000">
              <a:lnSpc>
                <a:spcPct val="100000"/>
              </a:lnSpc>
              <a:buNone/>
            </a:pPr>
            <a:r>
              <a:rPr lang="en-US" sz="1200" dirty="0"/>
              <a:t>[3] </a:t>
            </a:r>
            <a:r>
              <a:rPr lang="en-US" sz="1200" dirty="0" err="1"/>
              <a:t>Devnya</a:t>
            </a:r>
            <a:r>
              <a:rPr lang="en-US" sz="1200" dirty="0"/>
              <a:t> Cement, available: http://www.devnyacement.bg/ENG</a:t>
            </a:r>
          </a:p>
          <a:p>
            <a:pPr marL="0" indent="-180000">
              <a:lnSpc>
                <a:spcPct val="100000"/>
              </a:lnSpc>
              <a:buNone/>
            </a:pPr>
            <a:r>
              <a:rPr lang="en-US" sz="1200" dirty="0"/>
              <a:t>[4] National analyses:  National Waste Analysis (2012) and National Waste Management Infrastructure Analysis ( 2014 ). Both documents available only in Bulgarian and published on the webpages of the Bulgarian Ministry of </a:t>
            </a:r>
            <a:r>
              <a:rPr lang="en-US" sz="1200" dirty="0" err="1"/>
              <a:t>Envionment</a:t>
            </a:r>
            <a:r>
              <a:rPr lang="en-US" sz="1200" dirty="0"/>
              <a:t> and Water, available: http://www5.moew.government.bg/?page_id=44826). The National Strategic Plan for Waste Management (2014, also in Bulgarian) is available at: </a:t>
            </a:r>
            <a:r>
              <a:rPr lang="en-US" sz="1200" dirty="0">
                <a:hlinkClick r:id="rId2"/>
              </a:rPr>
              <a:t>http://www5.moew.government.bg/wp-content/uploads/filebase/Waste/NACIONALEN_PLAN/_/NPUO_2014-2020.pdf</a:t>
            </a:r>
            <a:endParaRPr lang="en-US" sz="1200" dirty="0"/>
          </a:p>
          <a:p>
            <a:pPr marL="0" indent="-180000">
              <a:lnSpc>
                <a:spcPct val="100000"/>
              </a:lnSpc>
              <a:buNone/>
            </a:pPr>
            <a:endParaRPr lang="en-US" sz="1200" dirty="0"/>
          </a:p>
          <a:p>
            <a:pPr marL="0" indent="-180000">
              <a:lnSpc>
                <a:spcPct val="100000"/>
              </a:lnSpc>
              <a:buNone/>
            </a:pPr>
            <a:r>
              <a:rPr lang="en-US" sz="1200" b="1" dirty="0">
                <a:solidFill>
                  <a:schemeClr val="accent1"/>
                </a:solidFill>
              </a:rPr>
              <a:t>Disclaimer:</a:t>
            </a:r>
          </a:p>
          <a:p>
            <a:r>
              <a:rPr lang="en-US" sz="1200" dirty="0"/>
              <a:t>We use 2013 data for Bulgaria as 2014 data from all operators were incomplete at the time this study was finished.</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18</a:t>
            </a:fld>
            <a:endParaRPr lang="en-GB" noProof="0" dirty="0"/>
          </a:p>
        </p:txBody>
      </p:sp>
      <p:pic>
        <p:nvPicPr>
          <p:cNvPr id="10" name="Picture 9"/>
          <p:cNvPicPr>
            <a:picLocks/>
          </p:cNvPicPr>
          <p:nvPr/>
        </p:nvPicPr>
        <p:blipFill>
          <a:blip r:embed="rId3"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181783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832416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53"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54" name="Rectangle 53">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55" name="Rectangle 54">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56" name="Rectangle 55"/>
          <p:cNvSpPr>
            <a:spLocks noGrp="1" noChangeArrowheads="1"/>
          </p:cNvSpPr>
          <p:nvPr>
            <p:custDataLst>
              <p:tags r:id="rId6"/>
            </p:custDataLst>
          </p:nvPr>
        </p:nvSpPr>
        <p:spPr bwMode="gray">
          <a:xfrm>
            <a:off x="469900" y="1654175"/>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Czech Republic</a:t>
            </a:r>
            <a:endParaRPr lang="en-GB" sz="1400" dirty="0"/>
          </a:p>
        </p:txBody>
      </p:sp>
      <p:sp>
        <p:nvSpPr>
          <p:cNvPr id="57" name="Rectangle 56">
            <a:hlinkClick r:id="rId23"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58" name="Rectangle 57">
            <a:hlinkClick r:id="rId24"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59" name="Rectangle 58">
            <a:hlinkClick r:id="rId25"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60" name="Rectangle 59">
            <a:hlinkClick r:id="rId26"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61" name="Rectangle 60">
            <a:hlinkClick r:id="rId27"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62" name="Rectangle 61">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63" name="Rectangle 62">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64" name="Rectangle 63">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65" name="Rectangle 64">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66" name="Rectangle 65">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67" name="Rectangle 66">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19</a:t>
            </a:fld>
            <a:endParaRPr lang="en-GB" noProof="0" dirty="0"/>
          </a:p>
        </p:txBody>
      </p:sp>
    </p:spTree>
    <p:extLst>
      <p:ext uri="{BB962C8B-B14F-4D97-AF65-F5344CB8AC3E}">
        <p14:creationId xmlns:p14="http://schemas.microsoft.com/office/powerpoint/2010/main" val="185434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05249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81"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p:txBody>
          <a:bodyPr/>
          <a:lstStyle/>
          <a:p>
            <a:r>
              <a:rPr lang="en-GB" dirty="0"/>
              <a:t>Overview of </a:t>
            </a:r>
            <a:r>
              <a:rPr lang="en-GB"/>
              <a:t>case studies </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2</a:t>
            </a:fld>
            <a:endParaRPr lang="en-GB" noProof="0" dirty="0"/>
          </a:p>
        </p:txBody>
      </p:sp>
      <p:sp>
        <p:nvSpPr>
          <p:cNvPr id="65" name="Rectangle 64">
            <a:hlinkClick r:id="rId21" action="ppaction://hlinksldjump"/>
          </p:cNvPr>
          <p:cNvSpPr>
            <a:spLocks noGrp="1" noChangeArrowheads="1"/>
          </p:cNvSpPr>
          <p:nvPr>
            <p:custDataLst>
              <p:tags r:id="rId4"/>
            </p:custDataLst>
          </p:nvPr>
        </p:nvSpPr>
        <p:spPr bwMode="gray">
          <a:xfrm>
            <a:off x="469900" y="1157288"/>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66" name="Rectangle 65">
            <a:hlinkClick r:id="rId22" action="ppaction://hlinksldjump"/>
          </p:cNvPr>
          <p:cNvSpPr>
            <a:spLocks noGrp="1" noChangeArrowheads="1"/>
          </p:cNvSpPr>
          <p:nvPr>
            <p:custDataLst>
              <p:tags r:id="rId5"/>
            </p:custDataLst>
          </p:nvPr>
        </p:nvSpPr>
        <p:spPr bwMode="gray">
          <a:xfrm>
            <a:off x="469900" y="1528763"/>
            <a:ext cx="8221663" cy="36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67" name="Rectangle 66">
            <a:hlinkClick r:id="rId23" action="ppaction://hlinksldjump"/>
          </p:cNvPr>
          <p:cNvSpPr>
            <a:spLocks noGrp="1" noChangeArrowheads="1"/>
          </p:cNvSpPr>
          <p:nvPr>
            <p:custDataLst>
              <p:tags r:id="rId6"/>
            </p:custDataLst>
          </p:nvPr>
        </p:nvSpPr>
        <p:spPr bwMode="gray">
          <a:xfrm>
            <a:off x="469900" y="1898650"/>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68" name="Rectangle 67">
            <a:hlinkClick r:id="rId24" action="ppaction://hlinksldjump"/>
          </p:cNvPr>
          <p:cNvSpPr>
            <a:spLocks noGrp="1" noChangeArrowheads="1"/>
          </p:cNvSpPr>
          <p:nvPr>
            <p:custDataLst>
              <p:tags r:id="rId7"/>
            </p:custDataLst>
          </p:nvPr>
        </p:nvSpPr>
        <p:spPr bwMode="gray">
          <a:xfrm>
            <a:off x="469900" y="2270125"/>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69" name="Rectangle 68">
            <a:hlinkClick r:id="rId25" action="ppaction://hlinksldjump"/>
          </p:cNvPr>
          <p:cNvSpPr>
            <a:spLocks noGrp="1" noChangeArrowheads="1"/>
          </p:cNvSpPr>
          <p:nvPr>
            <p:custDataLst>
              <p:tags r:id="rId8"/>
            </p:custDataLst>
          </p:nvPr>
        </p:nvSpPr>
        <p:spPr bwMode="gray">
          <a:xfrm>
            <a:off x="469900" y="2641600"/>
            <a:ext cx="8221663" cy="36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70" name="Rectangle 69">
            <a:hlinkClick r:id="rId26" action="ppaction://hlinksldjump"/>
          </p:cNvPr>
          <p:cNvSpPr>
            <a:spLocks noGrp="1" noChangeArrowheads="1"/>
          </p:cNvSpPr>
          <p:nvPr>
            <p:custDataLst>
              <p:tags r:id="rId9"/>
            </p:custDataLst>
          </p:nvPr>
        </p:nvSpPr>
        <p:spPr bwMode="gray">
          <a:xfrm>
            <a:off x="469900" y="3011488"/>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71" name="Rectangle 70">
            <a:hlinkClick r:id="rId27" action="ppaction://hlinksldjump"/>
          </p:cNvPr>
          <p:cNvSpPr>
            <a:spLocks noGrp="1" noChangeArrowheads="1"/>
          </p:cNvSpPr>
          <p:nvPr>
            <p:custDataLst>
              <p:tags r:id="rId10"/>
            </p:custDataLst>
          </p:nvPr>
        </p:nvSpPr>
        <p:spPr bwMode="gray">
          <a:xfrm>
            <a:off x="469900" y="3382963"/>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72" name="Rectangle 71">
            <a:hlinkClick r:id="rId28" action="ppaction://hlinksldjump"/>
          </p:cNvPr>
          <p:cNvSpPr>
            <a:spLocks noGrp="1" noChangeArrowheads="1"/>
          </p:cNvSpPr>
          <p:nvPr>
            <p:custDataLst>
              <p:tags r:id="rId11"/>
            </p:custDataLst>
          </p:nvPr>
        </p:nvSpPr>
        <p:spPr bwMode="gray">
          <a:xfrm>
            <a:off x="469900" y="3754438"/>
            <a:ext cx="8221663" cy="36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73" name="Rectangle 72">
            <a:hlinkClick r:id="rId29" action="ppaction://hlinksldjump"/>
          </p:cNvPr>
          <p:cNvSpPr>
            <a:spLocks noGrp="1" noChangeArrowheads="1"/>
          </p:cNvSpPr>
          <p:nvPr>
            <p:custDataLst>
              <p:tags r:id="rId12"/>
            </p:custDataLst>
          </p:nvPr>
        </p:nvSpPr>
        <p:spPr bwMode="gray">
          <a:xfrm>
            <a:off x="469900" y="4124325"/>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74" name="Rectangle 73">
            <a:hlinkClick r:id="rId30" action="ppaction://hlinksldjump"/>
          </p:cNvPr>
          <p:cNvSpPr>
            <a:spLocks noGrp="1" noChangeArrowheads="1"/>
          </p:cNvSpPr>
          <p:nvPr>
            <p:custDataLst>
              <p:tags r:id="rId13"/>
            </p:custDataLst>
          </p:nvPr>
        </p:nvSpPr>
        <p:spPr bwMode="gray">
          <a:xfrm>
            <a:off x="469900" y="4495800"/>
            <a:ext cx="8221663" cy="36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75" name="Rectangle 74">
            <a:hlinkClick r:id="rId31" action="ppaction://hlinksldjump"/>
          </p:cNvPr>
          <p:cNvSpPr>
            <a:spLocks noGrp="1" noChangeArrowheads="1"/>
          </p:cNvSpPr>
          <p:nvPr>
            <p:custDataLst>
              <p:tags r:id="rId14"/>
            </p:custDataLst>
          </p:nvPr>
        </p:nvSpPr>
        <p:spPr bwMode="gray">
          <a:xfrm>
            <a:off x="469900" y="4865688"/>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76" name="Rectangle 75">
            <a:hlinkClick r:id="rId32" action="ppaction://hlinksldjump"/>
          </p:cNvPr>
          <p:cNvSpPr>
            <a:spLocks noGrp="1" noChangeArrowheads="1"/>
          </p:cNvSpPr>
          <p:nvPr>
            <p:custDataLst>
              <p:tags r:id="rId15"/>
            </p:custDataLst>
          </p:nvPr>
        </p:nvSpPr>
        <p:spPr bwMode="gray">
          <a:xfrm>
            <a:off x="469900" y="5237163"/>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77" name="Rectangle 76">
            <a:hlinkClick r:id="rId33" action="ppaction://hlinksldjump"/>
          </p:cNvPr>
          <p:cNvSpPr>
            <a:spLocks noGrp="1" noChangeArrowheads="1"/>
          </p:cNvSpPr>
          <p:nvPr>
            <p:custDataLst>
              <p:tags r:id="rId16"/>
            </p:custDataLst>
          </p:nvPr>
        </p:nvSpPr>
        <p:spPr bwMode="gray">
          <a:xfrm>
            <a:off x="469900" y="5608638"/>
            <a:ext cx="8221663" cy="36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78" name="Rectangle 77">
            <a:hlinkClick r:id="rId34" action="ppaction://hlinksldjump"/>
          </p:cNvPr>
          <p:cNvSpPr>
            <a:spLocks noGrp="1" noChangeArrowheads="1"/>
          </p:cNvSpPr>
          <p:nvPr>
            <p:custDataLst>
              <p:tags r:id="rId17"/>
            </p:custDataLst>
          </p:nvPr>
        </p:nvSpPr>
        <p:spPr bwMode="gray">
          <a:xfrm>
            <a:off x="469900" y="5978525"/>
            <a:ext cx="8221663" cy="371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Tree>
    <p:extLst>
      <p:ext uri="{BB962C8B-B14F-4D97-AF65-F5344CB8AC3E}">
        <p14:creationId xmlns:p14="http://schemas.microsoft.com/office/powerpoint/2010/main" val="3156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76" name="think-cell Slide" r:id="rId29" imgW="360" imgH="360" progId="TCLayout.ActiveDocument.1">
                  <p:embed/>
                </p:oleObj>
              </mc:Choice>
              <mc:Fallback>
                <p:oleObj name="think-cell Slide" r:id="rId29" imgW="360" imgH="360" progId="TCLayout.ActiveDocument.1">
                  <p:embed/>
                  <p:pic>
                    <p:nvPicPr>
                      <p:cNvPr id="31" name="Object 3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US" sz="7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Czech Republic Summary</a:t>
            </a:r>
            <a:br>
              <a:rPr lang="en-US" sz="1800" b="1" dirty="0"/>
            </a:br>
            <a:r>
              <a:rPr lang="en-US" sz="1400" dirty="0"/>
              <a:t>Despite the country’s below EU average GDP, its waste management and cement industries are amongst the most developed</a:t>
            </a:r>
            <a:endParaRPr lang="en-GB" sz="1200" dirty="0"/>
          </a:p>
        </p:txBody>
      </p:sp>
      <p:sp>
        <p:nvSpPr>
          <p:cNvPr id="3" name="Content Placeholder 2"/>
          <p:cNvSpPr>
            <a:spLocks noGrp="1"/>
          </p:cNvSpPr>
          <p:nvPr>
            <p:ph sz="half" idx="1"/>
          </p:nvPr>
        </p:nvSpPr>
        <p:spPr>
          <a:xfrm>
            <a:off x="482600" y="1808163"/>
            <a:ext cx="3965575" cy="347168"/>
          </a:xfrm>
        </p:spPr>
        <p:txBody>
          <a:bodyPr/>
          <a:lstStyle/>
          <a:p>
            <a:pPr marL="0" indent="0">
              <a:buNone/>
            </a:pPr>
            <a:r>
              <a:rPr lang="en-US" sz="900" b="1" dirty="0">
                <a:latin typeface="+mj-lt"/>
              </a:rPr>
              <a:t>BARRIERS </a:t>
            </a:r>
            <a:r>
              <a:rPr lang="en-US" sz="900" b="1" i="1" dirty="0">
                <a:latin typeface="+mj-lt"/>
              </a:rPr>
              <a:t>Strong bureaucratic barriers and lack of suitable waste are the main limiting factors. </a:t>
            </a:r>
            <a:endParaRPr lang="en-GB" sz="900" b="1" i="1" dirty="0">
              <a:latin typeface="+mj-lt"/>
            </a:endParaRPr>
          </a:p>
        </p:txBody>
      </p:sp>
      <p:sp>
        <p:nvSpPr>
          <p:cNvPr id="8" name="Content Placeholder 7"/>
          <p:cNvSpPr>
            <a:spLocks noGrp="1"/>
          </p:cNvSpPr>
          <p:nvPr>
            <p:ph sz="half" idx="2"/>
          </p:nvPr>
        </p:nvSpPr>
        <p:spPr>
          <a:xfrm>
            <a:off x="4645023" y="1808163"/>
            <a:ext cx="4027488" cy="2220913"/>
          </a:xfrm>
        </p:spPr>
        <p:txBody>
          <a:bodyPr/>
          <a:lstStyle/>
          <a:p>
            <a:pPr marL="0" indent="0">
              <a:buNone/>
            </a:pPr>
            <a:r>
              <a:rPr lang="en-US" sz="900" b="1" dirty="0">
                <a:latin typeface="+mj-lt"/>
              </a:rPr>
              <a:t>ACTIONS FOR STAKEHOLDERS</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Incentivize further development of production of high quality wastes or simplify the procedures for waste imports </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Explore the possibilities for waste utilization from other industries</a:t>
            </a:r>
          </a:p>
          <a:p>
            <a:pPr>
              <a:buFont typeface="Verdana" panose="020B0604030504040204" pitchFamily="34" charset="0"/>
              <a:buChar char="–"/>
            </a:pPr>
            <a:r>
              <a:rPr lang="en-US" sz="900" dirty="0">
                <a:latin typeface="+mj-lt"/>
              </a:rPr>
              <a:t>Provide premiums to domestic waste industry to produce larger amounts of high quality wastes</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Explore the economic feasibility of increasing the production of high quality wastes suitable for the cement industry</a:t>
            </a:r>
            <a:endParaRPr lang="en-GB" sz="9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20</a:t>
            </a:fld>
            <a:endParaRPr lang="en-GB" noProof="0" dirty="0"/>
          </a:p>
        </p:txBody>
      </p:sp>
      <p:sp>
        <p:nvSpPr>
          <p:cNvPr id="9" name="Content Placeholder 2"/>
          <p:cNvSpPr txBox="1">
            <a:spLocks/>
          </p:cNvSpPr>
          <p:nvPr/>
        </p:nvSpPr>
        <p:spPr bwMode="auto">
          <a:xfrm>
            <a:off x="468313" y="1194684"/>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latin typeface="+mj-lt"/>
              </a:rPr>
              <a:t>Both the waste management and the cement industry are highly developed, despite country’s below EU average GDP. The high co-processing rates could even further be increased, however unavailability of high volumes of quality waste domestically and political barriers to import are slowing the progress.</a:t>
            </a:r>
            <a:endParaRPr lang="en-GB" sz="900" b="0" kern="0" dirty="0">
              <a:latin typeface="+mj-lt"/>
            </a:endParaRPr>
          </a:p>
        </p:txBody>
      </p:sp>
      <p:sp>
        <p:nvSpPr>
          <p:cNvPr id="12" name="Content Placeholder 2"/>
          <p:cNvSpPr txBox="1">
            <a:spLocks/>
          </p:cNvSpPr>
          <p:nvPr/>
        </p:nvSpPr>
        <p:spPr bwMode="auto">
          <a:xfrm>
            <a:off x="482600" y="4497388"/>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80% co-processing rate, the sector could mitigate approximately 0.8 Mtonnes of CO</a:t>
            </a:r>
            <a:r>
              <a:rPr lang="en-US" sz="900" i="1" kern="0" baseline="-25000" dirty="0"/>
              <a:t>2</a:t>
            </a:r>
            <a:r>
              <a:rPr lang="en-US" sz="900" i="1" kern="0" dirty="0"/>
              <a:t> annually, while avoiding WtE investment of 0.3 EUR bn. </a:t>
            </a:r>
            <a:endParaRPr lang="en-GB" sz="900" i="1" kern="0" dirty="0"/>
          </a:p>
        </p:txBody>
      </p:sp>
      <p:sp>
        <p:nvSpPr>
          <p:cNvPr id="44" name="Content Placeholder 7"/>
          <p:cNvSpPr txBox="1">
            <a:spLocks/>
          </p:cNvSpPr>
          <p:nvPr/>
        </p:nvSpPr>
        <p:spPr bwMode="auto">
          <a:xfrm>
            <a:off x="4677493" y="4494058"/>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CZECH REPUBLIC AT A GLANCE</a:t>
            </a:r>
          </a:p>
          <a:p>
            <a:endParaRPr lang="en-US" sz="900" b="0" i="1" kern="0" dirty="0">
              <a:latin typeface="Verdana (Body)"/>
            </a:endParaRP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7" name="Object 6"/>
          <p:cNvGraphicFramePr>
            <a:graphicFrameLocks/>
          </p:cNvGraphicFramePr>
          <p:nvPr>
            <p:custDataLst>
              <p:tags r:id="rId4"/>
            </p:custDataLst>
            <p:extLst/>
          </p:nvPr>
        </p:nvGraphicFramePr>
        <p:xfrm>
          <a:off x="571500" y="5105400"/>
          <a:ext cx="3628966" cy="1009530"/>
        </p:xfrm>
        <a:graphic>
          <a:graphicData uri="http://schemas.openxmlformats.org/presentationml/2006/ole">
            <mc:AlternateContent xmlns:mc="http://schemas.openxmlformats.org/markup-compatibility/2006">
              <mc:Choice xmlns:v="urn:schemas-microsoft-com:vml" Requires="v">
                <p:oleObj spid="_x0000_s117777" name="Chart" r:id="rId31" imgW="3628966" imgH="1009530" progId="MSGraph.Chart.8">
                  <p:embed followColorScheme="full"/>
                </p:oleObj>
              </mc:Choice>
              <mc:Fallback>
                <p:oleObj name="Chart" r:id="rId31" imgW="3628966" imgH="1009530" progId="MSGraph.Chart.8">
                  <p:embed followColorScheme="full"/>
                  <p:pic>
                    <p:nvPicPr>
                      <p:cNvPr id="7" name="Object 6"/>
                      <p:cNvPicPr>
                        <a:picLocks noChangeArrowheads="1"/>
                      </p:cNvPicPr>
                      <p:nvPr/>
                    </p:nvPicPr>
                    <p:blipFill>
                      <a:blip r:embed="rId32"/>
                      <a:srcRect/>
                      <a:stretch>
                        <a:fillRect/>
                      </a:stretch>
                    </p:blipFill>
                    <p:spPr bwMode="auto">
                      <a:xfrm>
                        <a:off x="571500" y="5105400"/>
                        <a:ext cx="3628966" cy="10095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7"/>
          <p:cNvSpPr>
            <a:spLocks noGrp="1" noChangeArrowheads="1"/>
          </p:cNvSpPr>
          <p:nvPr>
            <p:custDataLst>
              <p:tags r:id="rId5"/>
            </p:custDataLst>
          </p:nvPr>
        </p:nvSpPr>
        <p:spPr bwMode="gray">
          <a:xfrm>
            <a:off x="479425" y="5176838"/>
            <a:ext cx="1460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C08AF974-26C1-4B33-ACDB-845BBE14C915}" type="datetime'1''''''''''''''''''''''''''''''.0'''''''''''''''''''''">
              <a:rPr lang="en-GB" altLang="en-US" sz="700" b="0">
                <a:sym typeface="+mn-lt"/>
              </a:rPr>
              <a:pPr marL="0" indent="0" algn="r">
                <a:lnSpc>
                  <a:spcPct val="100000"/>
                </a:lnSpc>
                <a:spcAft>
                  <a:spcPct val="0"/>
                </a:spcAft>
                <a:buNone/>
              </a:pPr>
              <a:t>1.0</a:t>
            </a:fld>
            <a:endParaRPr lang="en-GB" sz="700" b="0" dirty="0">
              <a:sym typeface="+mn-lt"/>
            </a:endParaRPr>
          </a:p>
        </p:txBody>
      </p:sp>
      <p:sp>
        <p:nvSpPr>
          <p:cNvPr id="66" name="Rectangle 65"/>
          <p:cNvSpPr>
            <a:spLocks noGrp="1" noChangeArrowheads="1"/>
          </p:cNvSpPr>
          <p:nvPr>
            <p:custDataLst>
              <p:tags r:id="rId6"/>
            </p:custDataLst>
          </p:nvPr>
        </p:nvSpPr>
        <p:spPr bwMode="gray">
          <a:xfrm>
            <a:off x="479425" y="5576888"/>
            <a:ext cx="1460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D1858B9-77A6-4AA5-8A60-C778E5B2DE67}" type="datetime'''''0''''''''.5'''''''''''''''''''''''''''''''''''''">
              <a:rPr lang="en-GB" altLang="en-US" sz="700" b="0">
                <a:sym typeface="+mn-lt"/>
              </a:rPr>
              <a:pPr marL="0" indent="0" algn="r">
                <a:lnSpc>
                  <a:spcPct val="100000"/>
                </a:lnSpc>
                <a:spcAft>
                  <a:spcPct val="0"/>
                </a:spcAft>
                <a:buNone/>
              </a:pPr>
              <a:t>0.5</a:t>
            </a:fld>
            <a:endParaRPr lang="en-GB" sz="700" b="0" dirty="0">
              <a:sym typeface="+mn-lt"/>
            </a:endParaRPr>
          </a:p>
        </p:txBody>
      </p:sp>
      <p:sp>
        <p:nvSpPr>
          <p:cNvPr id="40" name="Rectangle 39"/>
          <p:cNvSpPr>
            <a:spLocks noGrp="1" noChangeArrowheads="1"/>
          </p:cNvSpPr>
          <p:nvPr>
            <p:custDataLst>
              <p:tags r:id="rId7"/>
            </p:custDataLst>
          </p:nvPr>
        </p:nvSpPr>
        <p:spPr bwMode="gray">
          <a:xfrm>
            <a:off x="479425" y="5967413"/>
            <a:ext cx="1460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CA5D3742-B40E-4972-ADF6-D6E0EEB82065}" type="datetime'''''''''''''0''''''''''''.''0'''''''">
              <a:rPr lang="en-GB" altLang="en-US" sz="700" b="0"/>
              <a:pPr marL="0" indent="0" algn="r">
                <a:lnSpc>
                  <a:spcPct val="100000"/>
                </a:lnSpc>
                <a:spcAft>
                  <a:spcPct val="0"/>
                </a:spcAft>
                <a:buNone/>
              </a:pPr>
              <a:t>0.0</a:t>
            </a:fld>
            <a:endParaRPr lang="en-GB" sz="700" b="0" dirty="0">
              <a:sym typeface="+mn-lt"/>
            </a:endParaRPr>
          </a:p>
        </p:txBody>
      </p:sp>
      <p:cxnSp>
        <p:nvCxnSpPr>
          <p:cNvPr id="17" name="Straight Connector 16"/>
          <p:cNvCxnSpPr/>
          <p:nvPr>
            <p:custDataLst>
              <p:tags r:id="rId8"/>
            </p:custDataLst>
          </p:nvPr>
        </p:nvCxnSpPr>
        <p:spPr bwMode="auto">
          <a:xfrm>
            <a:off x="3667125" y="5676900"/>
            <a:ext cx="0" cy="1428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custDataLst>
              <p:tags r:id="rId9"/>
            </p:custDataLst>
          </p:nvPr>
        </p:nvCxnSpPr>
        <p:spPr bwMode="auto">
          <a:xfrm>
            <a:off x="2819400" y="5724525"/>
            <a:ext cx="0" cy="952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custDataLst>
              <p:tags r:id="rId10"/>
            </p:custDataLst>
          </p:nvPr>
        </p:nvCxnSpPr>
        <p:spPr bwMode="auto">
          <a:xfrm>
            <a:off x="1971675" y="5648325"/>
            <a:ext cx="0" cy="1238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custDataLst>
              <p:tags r:id="rId11"/>
            </p:custDataLst>
          </p:nvPr>
        </p:nvCxnSpPr>
        <p:spPr bwMode="auto">
          <a:xfrm>
            <a:off x="1123950" y="5334000"/>
            <a:ext cx="0" cy="2190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a:spLocks noGrp="1" noChangeArrowheads="1"/>
          </p:cNvSpPr>
          <p:nvPr>
            <p:custDataLst>
              <p:tags r:id="rId12"/>
            </p:custDataLst>
          </p:nvPr>
        </p:nvSpPr>
        <p:spPr bwMode="gray">
          <a:xfrm>
            <a:off x="1884363" y="5530850"/>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B32E854-4FFE-4566-91BF-5D1D9ED794D7}" type="datetime'''''''''''''''''0''''''''''''''''''''''.''''4'">
              <a:rPr lang="en-GB" altLang="en-US" sz="700"/>
              <a:pPr marL="0" indent="0" algn="ctr">
                <a:lnSpc>
                  <a:spcPct val="100000"/>
                </a:lnSpc>
                <a:spcAft>
                  <a:spcPct val="0"/>
                </a:spcAft>
                <a:buNone/>
              </a:pPr>
              <a:t>0.4</a:t>
            </a:fld>
            <a:endParaRPr lang="en-GB" sz="700" dirty="0">
              <a:sym typeface="+mn-lt"/>
            </a:endParaRPr>
          </a:p>
        </p:txBody>
      </p:sp>
      <p:sp>
        <p:nvSpPr>
          <p:cNvPr id="54" name="Rectangle 53"/>
          <p:cNvSpPr>
            <a:spLocks noGrp="1" noChangeArrowheads="1"/>
          </p:cNvSpPr>
          <p:nvPr>
            <p:custDataLst>
              <p:tags r:id="rId13"/>
            </p:custDataLst>
          </p:nvPr>
        </p:nvSpPr>
        <p:spPr bwMode="auto">
          <a:xfrm>
            <a:off x="1593850" y="607853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51" name="Rectangle 50"/>
          <p:cNvSpPr>
            <a:spLocks noGrp="1" noChangeArrowheads="1"/>
          </p:cNvSpPr>
          <p:nvPr>
            <p:custDataLst>
              <p:tags r:id="rId14"/>
            </p:custDataLst>
          </p:nvPr>
        </p:nvSpPr>
        <p:spPr bwMode="auto">
          <a:xfrm>
            <a:off x="3273425" y="607853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p:nvSpPr>
          <p:cNvPr id="67" name="Rectangle 66"/>
          <p:cNvSpPr>
            <a:spLocks noGrp="1" noChangeArrowheads="1"/>
          </p:cNvSpPr>
          <p:nvPr>
            <p:custDataLst>
              <p:tags r:id="rId15"/>
            </p:custDataLst>
          </p:nvPr>
        </p:nvSpPr>
        <p:spPr bwMode="gray">
          <a:xfrm>
            <a:off x="3579813" y="5559425"/>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BC57B47-9B26-4D01-B5D8-F391ABEAEA8A}" type="datetime'''''''''''''''0''''''''''.''3'">
              <a:rPr lang="en-GB" altLang="en-US" sz="700"/>
              <a:pPr marL="0" indent="0" algn="ctr">
                <a:lnSpc>
                  <a:spcPct val="100000"/>
                </a:lnSpc>
                <a:spcAft>
                  <a:spcPct val="0"/>
                </a:spcAft>
                <a:buNone/>
              </a:pPr>
              <a:t>0.3</a:t>
            </a:fld>
            <a:endParaRPr lang="en-GB" sz="700" dirty="0">
              <a:sym typeface="+mn-lt"/>
            </a:endParaRPr>
          </a:p>
        </p:txBody>
      </p:sp>
      <p:sp>
        <p:nvSpPr>
          <p:cNvPr id="52" name="Rectangle 51"/>
          <p:cNvSpPr>
            <a:spLocks noGrp="1" noChangeArrowheads="1"/>
          </p:cNvSpPr>
          <p:nvPr>
            <p:custDataLst>
              <p:tags r:id="rId16"/>
            </p:custDataLst>
          </p:nvPr>
        </p:nvSpPr>
        <p:spPr bwMode="auto">
          <a:xfrm>
            <a:off x="2465388" y="607853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45" name="Rectangle 44"/>
          <p:cNvSpPr>
            <a:spLocks noGrp="1" noChangeArrowheads="1"/>
          </p:cNvSpPr>
          <p:nvPr>
            <p:custDataLst>
              <p:tags r:id="rId17"/>
            </p:custDataLst>
          </p:nvPr>
        </p:nvSpPr>
        <p:spPr bwMode="gray">
          <a:xfrm>
            <a:off x="2732088" y="5607050"/>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36A3FA1-423D-4A7D-90F3-2CCB6D6FEF14}" type="datetime'''0''''''''''''''''''''''''''''''''''''.''''''''3'">
              <a:rPr lang="en-GB" altLang="en-US" sz="700"/>
              <a:pPr marL="0" indent="0" algn="ctr">
                <a:lnSpc>
                  <a:spcPct val="100000"/>
                </a:lnSpc>
                <a:spcAft>
                  <a:spcPct val="0"/>
                </a:spcAft>
                <a:buNone/>
              </a:pPr>
              <a:t>0.3</a:t>
            </a:fld>
            <a:endParaRPr lang="en-GB" sz="700" dirty="0">
              <a:sym typeface="+mn-lt"/>
            </a:endParaRPr>
          </a:p>
        </p:txBody>
      </p:sp>
      <p:sp>
        <p:nvSpPr>
          <p:cNvPr id="53" name="Rectangle 52"/>
          <p:cNvSpPr>
            <a:spLocks noGrp="1" noChangeArrowheads="1"/>
          </p:cNvSpPr>
          <p:nvPr>
            <p:custDataLst>
              <p:tags r:id="rId18"/>
            </p:custDataLst>
          </p:nvPr>
        </p:nvSpPr>
        <p:spPr bwMode="auto">
          <a:xfrm>
            <a:off x="706438" y="607853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p:nvSpPr>
          <p:cNvPr id="36" name="Rectangle 35"/>
          <p:cNvSpPr>
            <a:spLocks noGrp="1" noChangeArrowheads="1"/>
          </p:cNvSpPr>
          <p:nvPr>
            <p:custDataLst>
              <p:tags r:id="rId19"/>
            </p:custDataLst>
          </p:nvPr>
        </p:nvSpPr>
        <p:spPr bwMode="gray">
          <a:xfrm>
            <a:off x="1036638" y="5216525"/>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D34B70A-8771-4035-BDF3-EE9E9B4ACBC5}" type="datetime'''''0''.''8'''''''''''''''''''''''''''''''''''''''''">
              <a:rPr lang="en-GB" altLang="en-US" sz="700"/>
              <a:pPr marL="0" indent="0" algn="ctr">
                <a:lnSpc>
                  <a:spcPct val="100000"/>
                </a:lnSpc>
                <a:spcAft>
                  <a:spcPct val="0"/>
                </a:spcAft>
                <a:buNone/>
              </a:pPr>
              <a:t>0.8</a:t>
            </a:fld>
            <a:endParaRPr lang="en-GB" sz="700" dirty="0">
              <a:sym typeface="+mn-lt"/>
            </a:endParaRPr>
          </a:p>
        </p:txBody>
      </p:sp>
      <p:cxnSp>
        <p:nvCxnSpPr>
          <p:cNvPr id="57" name="Straight Connector 56"/>
          <p:cNvCxnSpPr/>
          <p:nvPr>
            <p:custDataLst>
              <p:tags r:id="rId20"/>
            </p:custDataLst>
          </p:nvPr>
        </p:nvCxnSpPr>
        <p:spPr bwMode="auto">
          <a:xfrm>
            <a:off x="3100388" y="5410200"/>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custDataLst>
              <p:tags r:id="rId21"/>
            </p:custDataLst>
          </p:nvPr>
        </p:nvCxnSpPr>
        <p:spPr bwMode="auto">
          <a:xfrm>
            <a:off x="3100388" y="5095875"/>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2"/>
            </p:custDataLst>
          </p:nvPr>
        </p:nvSpPr>
        <p:spPr bwMode="auto">
          <a:xfrm>
            <a:off x="3100388" y="520700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8" name="Straight Connector 57"/>
          <p:cNvCxnSpPr/>
          <p:nvPr>
            <p:custDataLst>
              <p:tags r:id="rId23"/>
            </p:custDataLst>
          </p:nvPr>
        </p:nvCxnSpPr>
        <p:spPr bwMode="gray">
          <a:xfrm>
            <a:off x="3133725" y="5408613"/>
            <a:ext cx="55563"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4"/>
            </p:custDataLst>
          </p:nvPr>
        </p:nvCxnSpPr>
        <p:spPr bwMode="auto">
          <a:xfrm>
            <a:off x="3133725" y="5094288"/>
            <a:ext cx="55563"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a:spLocks noGrp="1" noChangeArrowheads="1"/>
          </p:cNvSpPr>
          <p:nvPr>
            <p:custDataLst>
              <p:tags r:id="rId25"/>
            </p:custDataLst>
          </p:nvPr>
        </p:nvSpPr>
        <p:spPr bwMode="auto">
          <a:xfrm>
            <a:off x="3276600" y="536098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9307530C-7738-4328-9777-8D0B54BC207E}" type="datetime'''9''0''''''''''''''''''''''''% ''rat''''e'''''''">
              <a:rPr lang="en-GB" altLang="en-US" sz="700" b="0"/>
              <a:pPr marL="0" indent="0">
                <a:lnSpc>
                  <a:spcPct val="100000"/>
                </a:lnSpc>
                <a:spcAft>
                  <a:spcPct val="0"/>
                </a:spcAft>
                <a:buNone/>
              </a:pPr>
              <a:t>90% rate</a:t>
            </a:fld>
            <a:endParaRPr lang="en-GB" sz="700" b="0" dirty="0">
              <a:sym typeface="+mn-lt"/>
            </a:endParaRPr>
          </a:p>
        </p:txBody>
      </p:sp>
      <p:sp>
        <p:nvSpPr>
          <p:cNvPr id="60" name="Rectangle 59"/>
          <p:cNvSpPr>
            <a:spLocks noGrp="1" noChangeArrowheads="1"/>
          </p:cNvSpPr>
          <p:nvPr>
            <p:custDataLst>
              <p:tags r:id="rId26"/>
            </p:custDataLst>
          </p:nvPr>
        </p:nvSpPr>
        <p:spPr bwMode="auto">
          <a:xfrm>
            <a:off x="3276600" y="5046663"/>
            <a:ext cx="1136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BB7751BD-A46B-4566-859B-396AD59B1C2A}" type="datetime'Curr''''e''nt'' ''''r''a''''t''''''e (62''''%;''''''2014'')'">
              <a:rPr lang="en-GB" altLang="en-US" sz="700" b="0"/>
              <a:pPr marL="0" indent="0">
                <a:lnSpc>
                  <a:spcPct val="100000"/>
                </a:lnSpc>
                <a:spcAft>
                  <a:spcPct val="0"/>
                </a:spcAft>
                <a:buNone/>
              </a:pPr>
              <a:t>Current rate (62%;2014)</a:t>
            </a:fld>
            <a:endParaRPr lang="en-GB" sz="700" b="0" dirty="0">
              <a:sym typeface="+mn-lt"/>
            </a:endParaRPr>
          </a:p>
        </p:txBody>
      </p:sp>
      <p:sp>
        <p:nvSpPr>
          <p:cNvPr id="61" name="Rectangle 60"/>
          <p:cNvSpPr>
            <a:spLocks noGrp="1" noChangeArrowheads="1"/>
          </p:cNvSpPr>
          <p:nvPr>
            <p:custDataLst>
              <p:tags r:id="rId27"/>
            </p:custDataLst>
          </p:nvPr>
        </p:nvSpPr>
        <p:spPr bwMode="auto">
          <a:xfrm>
            <a:off x="3276600" y="5203825"/>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66CC4473-9416-44DB-89AE-42A86EC236AA}" type="datetime'''''''''''''''''8''''''0''''%'' ''''''''''''r''''''ate'">
              <a:rPr lang="en-GB" altLang="en-US" sz="700" b="0"/>
              <a:pPr marL="0" indent="0">
                <a:lnSpc>
                  <a:spcPct val="100000"/>
                </a:lnSpc>
                <a:spcAft>
                  <a:spcPct val="0"/>
                </a:spcAft>
                <a:buNone/>
              </a:pPr>
              <a:t>80%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6" name="Picture 90" descr="Afbeeldingsresultaat voor czech republic fla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Chart 42"/>
          <p:cNvGraphicFramePr>
            <a:graphicFrameLocks/>
          </p:cNvGraphicFramePr>
          <p:nvPr>
            <p:extLst/>
          </p:nvPr>
        </p:nvGraphicFramePr>
        <p:xfrm>
          <a:off x="4846636" y="4014471"/>
          <a:ext cx="3624261" cy="2783684"/>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7" name="Table 46"/>
          <p:cNvGraphicFramePr>
            <a:graphicFrameLocks noGrp="1"/>
          </p:cNvGraphicFramePr>
          <p:nvPr>
            <p:extLst/>
          </p:nvPr>
        </p:nvGraphicFramePr>
        <p:xfrm>
          <a:off x="482641" y="2207349"/>
          <a:ext cx="3965534" cy="2132876"/>
        </p:xfrm>
        <a:graphic>
          <a:graphicData uri="http://schemas.openxmlformats.org/drawingml/2006/table">
            <a:tbl>
              <a:tblPr firstRow="1" bandRow="1">
                <a:tableStyleId>{2D5ABB26-0587-4C30-8999-92F81FD0307C}</a:tableStyleId>
              </a:tblPr>
              <a:tblGrid>
                <a:gridCol w="1102850">
                  <a:extLst>
                    <a:ext uri="{9D8B030D-6E8A-4147-A177-3AD203B41FA5}">
                      <a16:colId xmlns:a16="http://schemas.microsoft.com/office/drawing/2014/main" val="4241883226"/>
                    </a:ext>
                  </a:extLst>
                </a:gridCol>
                <a:gridCol w="705298">
                  <a:extLst>
                    <a:ext uri="{9D8B030D-6E8A-4147-A177-3AD203B41FA5}">
                      <a16:colId xmlns:a16="http://schemas.microsoft.com/office/drawing/2014/main" val="1094806953"/>
                    </a:ext>
                  </a:extLst>
                </a:gridCol>
                <a:gridCol w="2157386">
                  <a:extLst>
                    <a:ext uri="{9D8B030D-6E8A-4147-A177-3AD203B41FA5}">
                      <a16:colId xmlns:a16="http://schemas.microsoft.com/office/drawing/2014/main" val="899821140"/>
                    </a:ext>
                  </a:extLst>
                </a:gridCol>
              </a:tblGrid>
              <a:tr h="439367">
                <a:tc>
                  <a:txBody>
                    <a:bodyPr/>
                    <a:lstStyle/>
                    <a:p>
                      <a:r>
                        <a:rPr lang="en-US" sz="700" b="0" i="1" dirty="0"/>
                        <a:t>Waste</a:t>
                      </a:r>
                      <a:r>
                        <a:rPr lang="en-US" sz="700" b="0" i="1" baseline="0" dirty="0"/>
                        <a:t> market organization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Medium</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700" b="1" baseline="0" dirty="0"/>
                        <a:t>High quality waste not available to the cement sector in sufficient quantity </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75409">
                <a:tc>
                  <a:txBody>
                    <a:bodyPr/>
                    <a:lstStyle/>
                    <a:p>
                      <a:r>
                        <a:rPr lang="en-US" sz="700" b="0" i="1" dirty="0"/>
                        <a:t>Waste market</a:t>
                      </a:r>
                      <a:r>
                        <a:rPr lang="en-US" sz="700" b="0" i="1" baseline="0" dirty="0"/>
                        <a:t> situation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Medium</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700" b="1" kern="1200" baseline="0" dirty="0">
                          <a:solidFill>
                            <a:schemeClr val="tx1"/>
                          </a:solidFill>
                          <a:latin typeface="+mn-lt"/>
                          <a:ea typeface="+mn-ea"/>
                          <a:cs typeface="+mn-cs"/>
                        </a:rPr>
                        <a:t>Competition for available waste </a:t>
                      </a:r>
                      <a:endParaRPr lang="en-US" sz="700" b="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673696">
                <a:tc>
                  <a:txBody>
                    <a:bodyPr/>
                    <a:lstStyle/>
                    <a:p>
                      <a:r>
                        <a:rPr lang="en-US" sz="700" b="0" i="1" dirty="0"/>
                        <a:t>Political environment</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kern="1200" dirty="0">
                          <a:solidFill>
                            <a:schemeClr val="bg1"/>
                          </a:solidFill>
                          <a:latin typeface="+mn-lt"/>
                          <a:ea typeface="+mn-ea"/>
                          <a:cs typeface="+mn-cs"/>
                        </a:rPr>
                        <a:t>High</a:t>
                      </a:r>
                      <a:endParaRPr lang="en-GB" sz="7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kern="1200" baseline="0" dirty="0">
                          <a:solidFill>
                            <a:schemeClr val="tx1"/>
                          </a:solidFill>
                          <a:latin typeface="+mn-lt"/>
                          <a:ea typeface="+mn-ea"/>
                          <a:cs typeface="+mn-cs"/>
                        </a:rPr>
                        <a:t>Strong bureaucracy in regards to permitting for waste imports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22202">
                <a:tc>
                  <a:txBody>
                    <a:bodyPr/>
                    <a:lstStyle/>
                    <a:p>
                      <a:r>
                        <a:rPr lang="en-US" sz="700" b="0" i="1" dirty="0"/>
                        <a:t>Societal perspective</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Low</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7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322202">
                <a:tc>
                  <a:txBody>
                    <a:bodyPr/>
                    <a:lstStyle/>
                    <a:p>
                      <a:r>
                        <a:rPr lang="en-US" sz="700" b="0" i="1" dirty="0"/>
                        <a:t>Cement industry</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Low</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197477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07" name="think-cell Slide" r:id="rId40" imgW="360" imgH="360" progId="TCLayout.ActiveDocument.1">
                  <p:embed/>
                </p:oleObj>
              </mc:Choice>
              <mc:Fallback>
                <p:oleObj name="think-cell Slide" r:id="rId40" imgW="360" imgH="360" progId="TCLayout.ActiveDocument.1">
                  <p:embed/>
                  <p:pic>
                    <p:nvPicPr>
                      <p:cNvPr id="31" name="Object 30"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latin typeface="+mn-lt"/>
              <a:cs typeface="+mn-cs"/>
              <a:sym typeface="+mn-lt"/>
            </a:endParaRPr>
          </a:p>
        </p:txBody>
      </p:sp>
      <p:sp>
        <p:nvSpPr>
          <p:cNvPr id="2" name="Title 1"/>
          <p:cNvSpPr>
            <a:spLocks noGrp="1"/>
          </p:cNvSpPr>
          <p:nvPr>
            <p:ph type="title"/>
          </p:nvPr>
        </p:nvSpPr>
        <p:spPr>
          <a:xfrm>
            <a:off x="466726" y="0"/>
            <a:ext cx="7196818" cy="846138"/>
          </a:xfrm>
        </p:spPr>
        <p:txBody>
          <a:bodyPr/>
          <a:lstStyle/>
          <a:p>
            <a:r>
              <a:rPr lang="en-US" sz="1800" b="1" dirty="0"/>
              <a:t>Czech Republic Cement Sector</a:t>
            </a:r>
            <a:br>
              <a:rPr lang="en-US" sz="1800" b="1" dirty="0"/>
            </a:br>
            <a:r>
              <a:rPr lang="en-US" sz="1400" dirty="0"/>
              <a:t>Technologically advanced industry owned by large international players orientated on domestic market</a:t>
            </a:r>
            <a:endParaRPr lang="en-GB" b="1" dirty="0"/>
          </a:p>
        </p:txBody>
      </p:sp>
      <p:sp>
        <p:nvSpPr>
          <p:cNvPr id="3" name="Content Placeholder 2"/>
          <p:cNvSpPr>
            <a:spLocks noGrp="1"/>
          </p:cNvSpPr>
          <p:nvPr>
            <p:ph sz="half" idx="1"/>
          </p:nvPr>
        </p:nvSpPr>
        <p:spPr>
          <a:xfrm>
            <a:off x="482641" y="1916074"/>
            <a:ext cx="4025900" cy="347168"/>
          </a:xfrm>
        </p:spPr>
        <p:txBody>
          <a:bodyPr/>
          <a:lstStyle/>
          <a:p>
            <a:pPr marL="0" indent="0">
              <a:buNone/>
            </a:pPr>
            <a:r>
              <a:rPr lang="en-US" sz="800" b="1" dirty="0"/>
              <a:t>CO-PROCESSING</a:t>
            </a:r>
            <a:r>
              <a:rPr lang="en-US" sz="800" b="1" i="1" dirty="0"/>
              <a:t> Czech Republic has one of the highest co-processing rates in the EU with 62% of thermal energy coming from alternative fuels. </a:t>
            </a:r>
            <a:endParaRPr lang="en-GB" sz="800" b="1" i="1" dirty="0"/>
          </a:p>
        </p:txBody>
      </p:sp>
      <p:sp>
        <p:nvSpPr>
          <p:cNvPr id="8" name="Content Placeholder 7"/>
          <p:cNvSpPr>
            <a:spLocks noGrp="1"/>
          </p:cNvSpPr>
          <p:nvPr>
            <p:ph sz="half" idx="2"/>
          </p:nvPr>
        </p:nvSpPr>
        <p:spPr>
          <a:xfrm>
            <a:off x="4657766" y="1916074"/>
            <a:ext cx="4027489" cy="4424402"/>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All 5 Czech cement plants are owned by large international players - HeidelbergCement, </a:t>
            </a:r>
            <a:r>
              <a:rPr lang="en-US" sz="900" dirty="0" err="1">
                <a:latin typeface="+mj-lt"/>
              </a:rPr>
              <a:t>LafargeHolcim</a:t>
            </a:r>
            <a:r>
              <a:rPr lang="en-US" sz="900" dirty="0">
                <a:latin typeface="+mj-lt"/>
              </a:rPr>
              <a:t>, Buzzi Unicem and </a:t>
            </a:r>
            <a:r>
              <a:rPr lang="en-US" sz="900" dirty="0" err="1">
                <a:latin typeface="+mj-lt"/>
              </a:rPr>
              <a:t>Cemex</a:t>
            </a:r>
            <a:r>
              <a:rPr lang="en-US" sz="900" dirty="0">
                <a:latin typeface="+mj-lt"/>
              </a:rPr>
              <a:t>.  </a:t>
            </a:r>
          </a:p>
          <a:p>
            <a:pPr>
              <a:buFont typeface="Verdana" panose="020B0604030504040204" pitchFamily="34" charset="0"/>
              <a:buChar char="–"/>
            </a:pPr>
            <a:r>
              <a:rPr lang="en-US" sz="900" dirty="0">
                <a:latin typeface="+mj-lt"/>
              </a:rPr>
              <a:t>In 2014, about 2.8 Mtonnes of clinker was produced; imports and exports were relatively insignificant. </a:t>
            </a:r>
          </a:p>
          <a:p>
            <a:pPr>
              <a:buFont typeface="Verdana" panose="020B0604030504040204" pitchFamily="34" charset="0"/>
              <a:buChar char="–"/>
            </a:pPr>
            <a:r>
              <a:rPr lang="en-US" sz="900" dirty="0">
                <a:latin typeface="+mj-lt"/>
              </a:rPr>
              <a:t>The domestic demand peaked before 2008, but declined significantly after many infrastructural development projects were stopped by the government. Since 2010 the country has again been experiencing increase in demand. </a:t>
            </a:r>
          </a:p>
          <a:p>
            <a:pPr>
              <a:buFont typeface="Verdana" panose="020B0604030504040204" pitchFamily="34" charset="0"/>
              <a:buChar char="–"/>
            </a:pPr>
            <a:r>
              <a:rPr lang="en-US" sz="900" dirty="0">
                <a:latin typeface="+mj-lt"/>
              </a:rPr>
              <a:t>Czech republic has one of the highest co-processing rates in the EU, 62% in 2014. One of the cement plants has already achieved fuel substitution of 90%. </a:t>
            </a:r>
          </a:p>
          <a:p>
            <a:pPr>
              <a:buFont typeface="Verdana" panose="020B0604030504040204" pitchFamily="34" charset="0"/>
              <a:buChar char="–"/>
            </a:pPr>
            <a:r>
              <a:rPr lang="en-US" sz="900" dirty="0">
                <a:latin typeface="+mj-lt"/>
              </a:rPr>
              <a:t>In order to achieve even more intensive fuel switching, fuels of very high quality are needed (i.e. with high calorific value, but minimal presence of chlorine or ‘clinker poisons’). </a:t>
            </a:r>
          </a:p>
          <a:p>
            <a:pPr>
              <a:buFont typeface="Verdana" panose="020B0604030504040204" pitchFamily="34" charset="0"/>
              <a:buChar char="–"/>
            </a:pPr>
            <a:r>
              <a:rPr lang="en-US" sz="900" dirty="0">
                <a:latin typeface="+mj-lt"/>
              </a:rPr>
              <a:t>The cement industry has been benefiting from well developed pre-processing industry, however, lately the supply of high quality domestic waste has been depleted. </a:t>
            </a:r>
            <a:endParaRPr lang="en-US" sz="900" dirty="0">
              <a:solidFill>
                <a:schemeClr val="bg2"/>
              </a:solidFill>
              <a:latin typeface="+mj-lt"/>
            </a:endParaRPr>
          </a:p>
          <a:p>
            <a:pPr>
              <a:buFont typeface="Verdana" panose="020B0604030504040204" pitchFamily="34" charset="0"/>
              <a:buChar char="–"/>
            </a:pPr>
            <a:r>
              <a:rPr lang="en-US" sz="900" dirty="0">
                <a:latin typeface="+mj-lt"/>
              </a:rPr>
              <a:t>So far, the only substantial industrial waste stream that has been tapped by the cement sector is automotive. </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21</a:t>
            </a:fld>
            <a:endParaRPr lang="en-GB" noProof="0" dirty="0"/>
          </a:p>
        </p:txBody>
      </p:sp>
      <p:sp>
        <p:nvSpPr>
          <p:cNvPr id="9" name="Content Placeholder 2"/>
          <p:cNvSpPr txBox="1">
            <a:spLocks/>
          </p:cNvSpPr>
          <p:nvPr/>
        </p:nvSpPr>
        <p:spPr bwMode="auto">
          <a:xfrm>
            <a:off x="482641" y="1243420"/>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latin typeface="+mj-lt"/>
              </a:rPr>
              <a:t>The Czech cement industry is technologically advanced and has one of the highest fuel substitution rates in the EU, with one of the plants already operating at 90% co-processing rate. Lately, however, the domestic supply of high quality wastes seems to be drying out. </a:t>
            </a:r>
            <a:endParaRPr lang="en-GB" sz="900" b="0" kern="0" dirty="0">
              <a:latin typeface="+mj-lt"/>
            </a:endParaRPr>
          </a:p>
        </p:txBody>
      </p:sp>
      <p:graphicFrame>
        <p:nvGraphicFramePr>
          <p:cNvPr id="7" name="Object 6"/>
          <p:cNvGraphicFramePr>
            <a:graphicFrameLocks/>
          </p:cNvGraphicFramePr>
          <p:nvPr>
            <p:custDataLst>
              <p:tags r:id="rId4"/>
            </p:custDataLst>
            <p:extLst/>
          </p:nvPr>
        </p:nvGraphicFramePr>
        <p:xfrm>
          <a:off x="685800" y="2705100"/>
          <a:ext cx="2771792" cy="1733493"/>
        </p:xfrm>
        <a:graphic>
          <a:graphicData uri="http://schemas.openxmlformats.org/presentationml/2006/ole">
            <mc:AlternateContent xmlns:mc="http://schemas.openxmlformats.org/markup-compatibility/2006">
              <mc:Choice xmlns:v="urn:schemas-microsoft-com:vml" Requires="v">
                <p:oleObj spid="_x0000_s118808" name="Chart" r:id="rId42" imgW="2771792" imgH="1733493" progId="MSGraph.Chart.8">
                  <p:embed followColorScheme="full"/>
                </p:oleObj>
              </mc:Choice>
              <mc:Fallback>
                <p:oleObj name="Chart" r:id="rId42" imgW="2771792" imgH="1733493" progId="MSGraph.Chart.8">
                  <p:embed followColorScheme="full"/>
                  <p:pic>
                    <p:nvPicPr>
                      <p:cNvPr id="7" name="Object 6"/>
                      <p:cNvPicPr>
                        <a:picLocks noChangeArrowheads="1"/>
                      </p:cNvPicPr>
                      <p:nvPr/>
                    </p:nvPicPr>
                    <p:blipFill>
                      <a:blip r:embed="rId43"/>
                      <a:srcRect/>
                      <a:stretch>
                        <a:fillRect/>
                      </a:stretch>
                    </p:blipFill>
                    <p:spPr bwMode="auto">
                      <a:xfrm>
                        <a:off x="685800" y="2705100"/>
                        <a:ext cx="2771792" cy="1733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Rectangle 60"/>
          <p:cNvSpPr>
            <a:spLocks noGrp="1" noChangeArrowheads="1"/>
          </p:cNvSpPr>
          <p:nvPr>
            <p:custDataLst>
              <p:tags r:id="rId5"/>
            </p:custDataLst>
          </p:nvPr>
        </p:nvSpPr>
        <p:spPr bwMode="gray">
          <a:xfrm>
            <a:off x="473075" y="2767013"/>
            <a:ext cx="2667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831A6E1-3C6B-4505-B96A-1A6DD25FB61A}" type="datetime'''''1''''''''''''''''''''0''''''''''''''''0''''''''''%'''''''">
              <a:rPr lang="en-GB" altLang="en-US" sz="700" b="0">
                <a:sym typeface="+mn-lt"/>
              </a:rPr>
              <a:pPr marL="0" indent="0" algn="r">
                <a:lnSpc>
                  <a:spcPct val="100000"/>
                </a:lnSpc>
                <a:spcAft>
                  <a:spcPct val="0"/>
                </a:spcAft>
                <a:buNone/>
              </a:pPr>
              <a:t>100%</a:t>
            </a:fld>
            <a:endParaRPr lang="en-GB" sz="700" b="0" dirty="0">
              <a:sym typeface="+mn-lt"/>
            </a:endParaRPr>
          </a:p>
        </p:txBody>
      </p:sp>
      <p:sp>
        <p:nvSpPr>
          <p:cNvPr id="60" name="Rectangle 59"/>
          <p:cNvSpPr>
            <a:spLocks noGrp="1" noChangeArrowheads="1"/>
          </p:cNvSpPr>
          <p:nvPr>
            <p:custDataLst>
              <p:tags r:id="rId6"/>
            </p:custDataLst>
          </p:nvPr>
        </p:nvSpPr>
        <p:spPr bwMode="gray">
          <a:xfrm>
            <a:off x="530225" y="3071813"/>
            <a:ext cx="2095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7E2600-79CA-41E0-97EB-5BD204733451}" type="datetime'''''''''''''''''8''''''''''''''''''''''''''''''''0''''%'''">
              <a:rPr lang="en-GB" altLang="en-US" sz="700" b="0">
                <a:sym typeface="+mn-lt"/>
              </a:rPr>
              <a:pPr marL="0" indent="0" algn="r">
                <a:lnSpc>
                  <a:spcPct val="100000"/>
                </a:lnSpc>
                <a:spcAft>
                  <a:spcPct val="0"/>
                </a:spcAft>
                <a:buNone/>
              </a:pPr>
              <a:t>80%</a:t>
            </a:fld>
            <a:endParaRPr lang="en-GB" sz="700" b="0" dirty="0">
              <a:sym typeface="+mn-lt"/>
            </a:endParaRPr>
          </a:p>
        </p:txBody>
      </p:sp>
      <p:sp>
        <p:nvSpPr>
          <p:cNvPr id="59" name="Rectangle 58"/>
          <p:cNvSpPr>
            <a:spLocks noGrp="1" noChangeArrowheads="1"/>
          </p:cNvSpPr>
          <p:nvPr>
            <p:custDataLst>
              <p:tags r:id="rId7"/>
            </p:custDataLst>
          </p:nvPr>
        </p:nvSpPr>
        <p:spPr bwMode="gray">
          <a:xfrm>
            <a:off x="530225" y="3376613"/>
            <a:ext cx="2095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B29125A-2D03-4BFA-A71E-6EAD5FBE17BB}" type="datetime'6''''''''''''''''''''''0''''''''''''''%'''''''''''">
              <a:rPr lang="en-GB" altLang="en-US" sz="700" b="0">
                <a:sym typeface="+mn-lt"/>
              </a:rPr>
              <a:pPr marL="0" indent="0" algn="r">
                <a:lnSpc>
                  <a:spcPct val="100000"/>
                </a:lnSpc>
                <a:spcAft>
                  <a:spcPct val="0"/>
                </a:spcAft>
                <a:buNone/>
              </a:pPr>
              <a:t>60%</a:t>
            </a:fld>
            <a:endParaRPr lang="en-GB" sz="700" b="0" dirty="0">
              <a:sym typeface="+mn-lt"/>
            </a:endParaRPr>
          </a:p>
        </p:txBody>
      </p:sp>
      <p:sp>
        <p:nvSpPr>
          <p:cNvPr id="57" name="Rectangle 56"/>
          <p:cNvSpPr>
            <a:spLocks noGrp="1" noChangeArrowheads="1"/>
          </p:cNvSpPr>
          <p:nvPr>
            <p:custDataLst>
              <p:tags r:id="rId8"/>
            </p:custDataLst>
          </p:nvPr>
        </p:nvSpPr>
        <p:spPr bwMode="gray">
          <a:xfrm>
            <a:off x="530225" y="3681413"/>
            <a:ext cx="2095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46E39A5-FB78-45E5-9192-DB7F0A292C80}" type="datetime'''''''''''''''''''''''''''''''''''''''4''''''''''''''''''0%'''">
              <a:rPr lang="en-GB" altLang="en-US" sz="700" b="0">
                <a:sym typeface="+mn-lt"/>
              </a:rPr>
              <a:pPr marL="0" indent="0" algn="r">
                <a:lnSpc>
                  <a:spcPct val="100000"/>
                </a:lnSpc>
                <a:spcAft>
                  <a:spcPct val="0"/>
                </a:spcAft>
                <a:buNone/>
              </a:pPr>
              <a:t>40%</a:t>
            </a:fld>
            <a:endParaRPr lang="en-GB" sz="700" b="0" dirty="0">
              <a:sym typeface="+mn-lt"/>
            </a:endParaRPr>
          </a:p>
        </p:txBody>
      </p:sp>
      <p:sp>
        <p:nvSpPr>
          <p:cNvPr id="56" name="Rectangle 55"/>
          <p:cNvSpPr>
            <a:spLocks noGrp="1" noChangeArrowheads="1"/>
          </p:cNvSpPr>
          <p:nvPr>
            <p:custDataLst>
              <p:tags r:id="rId9"/>
            </p:custDataLst>
          </p:nvPr>
        </p:nvSpPr>
        <p:spPr bwMode="gray">
          <a:xfrm>
            <a:off x="530225" y="3986213"/>
            <a:ext cx="2095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ED76047-1348-4846-A7D0-E537CC99A23D}" type="datetime'''''''2''''''''''''''''''''''''''''''''''''''''''''0%'">
              <a:rPr lang="en-GB" altLang="en-US" sz="700" b="0">
                <a:sym typeface="+mn-lt"/>
              </a:rPr>
              <a:pPr marL="0" indent="0" algn="r">
                <a:lnSpc>
                  <a:spcPct val="100000"/>
                </a:lnSpc>
                <a:spcAft>
                  <a:spcPct val="0"/>
                </a:spcAft>
                <a:buNone/>
              </a:pPr>
              <a:t>20%</a:t>
            </a:fld>
            <a:endParaRPr lang="en-GB" sz="700" b="0" dirty="0">
              <a:sym typeface="+mn-lt"/>
            </a:endParaRPr>
          </a:p>
        </p:txBody>
      </p:sp>
      <p:sp>
        <p:nvSpPr>
          <p:cNvPr id="55" name="Rectangle 54"/>
          <p:cNvSpPr>
            <a:spLocks noGrp="1" noChangeArrowheads="1"/>
          </p:cNvSpPr>
          <p:nvPr>
            <p:custDataLst>
              <p:tags r:id="rId10"/>
            </p:custDataLst>
          </p:nvPr>
        </p:nvSpPr>
        <p:spPr bwMode="gray">
          <a:xfrm>
            <a:off x="587375" y="4291013"/>
            <a:ext cx="152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C1AC94-EFC0-4555-B9B5-946758BD6D6F}" type="datetime'''''''''''''''''''''''''''0''''''''%'''''''''''''''">
              <a:rPr lang="en-GB" altLang="en-US" sz="700" b="0">
                <a:sym typeface="+mn-lt"/>
              </a:rPr>
              <a:pPr marL="0" indent="0" algn="r">
                <a:lnSpc>
                  <a:spcPct val="100000"/>
                </a:lnSpc>
                <a:spcAft>
                  <a:spcPct val="0"/>
                </a:spcAft>
                <a:buNone/>
              </a:pPr>
              <a:t>0%</a:t>
            </a:fld>
            <a:endParaRPr lang="en-GB" sz="700" b="0" dirty="0">
              <a:sym typeface="+mn-lt"/>
            </a:endParaRPr>
          </a:p>
        </p:txBody>
      </p:sp>
      <p:sp>
        <p:nvSpPr>
          <p:cNvPr id="40" name="Rectangle 39"/>
          <p:cNvSpPr>
            <a:spLocks noGrp="1" noChangeArrowheads="1"/>
          </p:cNvSpPr>
          <p:nvPr>
            <p:custDataLst>
              <p:tags r:id="rId11"/>
            </p:custDataLst>
          </p:nvPr>
        </p:nvSpPr>
        <p:spPr bwMode="auto">
          <a:xfrm>
            <a:off x="1108075" y="4402138"/>
            <a:ext cx="6810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094E5D-53C4-4CC5-965F-B91B769B137E}" type="datetime'C''''zech'''' Repu''''''''b''l''''''''''''''i''''''c'''''''''">
              <a:rPr lang="en-GB" altLang="en-US" sz="700" b="0"/>
              <a:pPr marL="0" indent="0" algn="ctr">
                <a:lnSpc>
                  <a:spcPct val="100000"/>
                </a:lnSpc>
                <a:spcAft>
                  <a:spcPct val="0"/>
                </a:spcAft>
                <a:buNone/>
              </a:pPr>
              <a:t>Czech Republic</a:t>
            </a:fld>
            <a:endParaRPr lang="en-GB" sz="700" b="0" dirty="0">
              <a:sym typeface="+mn-lt"/>
            </a:endParaRPr>
          </a:p>
        </p:txBody>
      </p:sp>
      <p:sp>
        <p:nvSpPr>
          <p:cNvPr id="36" name="Rectangle 35"/>
          <p:cNvSpPr>
            <a:spLocks noGrp="1" noChangeArrowheads="1"/>
          </p:cNvSpPr>
          <p:nvPr>
            <p:custDataLst>
              <p:tags r:id="rId12"/>
            </p:custDataLst>
          </p:nvPr>
        </p:nvSpPr>
        <p:spPr bwMode="gray">
          <a:xfrm>
            <a:off x="1316038" y="35337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D54E91B-C0C8-4078-82A1-8DFA49BBFDE8}" type="datetime'2''''''''3''''''''''''''''''''''''%'''''''''''''''">
              <a:rPr lang="en-US" altLang="en-US" sz="700">
                <a:solidFill>
                  <a:schemeClr val="bg1"/>
                </a:solidFill>
                <a:sym typeface="+mn-lt"/>
              </a:rPr>
              <a:pPr marL="0" indent="0" algn="ctr">
                <a:lnSpc>
                  <a:spcPct val="100000"/>
                </a:lnSpc>
                <a:spcAft>
                  <a:spcPct val="0"/>
                </a:spcAft>
                <a:buNone/>
              </a:pPr>
              <a:t>23%</a:t>
            </a:fld>
            <a:endParaRPr lang="en-US" sz="700" dirty="0">
              <a:solidFill>
                <a:schemeClr val="bg1"/>
              </a:solidFill>
              <a:sym typeface="+mn-lt"/>
            </a:endParaRPr>
          </a:p>
        </p:txBody>
      </p:sp>
      <p:sp>
        <p:nvSpPr>
          <p:cNvPr id="37" name="Rectangle 36"/>
          <p:cNvSpPr>
            <a:spLocks noGrp="1" noChangeArrowheads="1"/>
          </p:cNvSpPr>
          <p:nvPr>
            <p:custDataLst>
              <p:tags r:id="rId13"/>
            </p:custDataLst>
          </p:nvPr>
        </p:nvSpPr>
        <p:spPr bwMode="gray">
          <a:xfrm>
            <a:off x="1316038" y="30622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1DAE156-B59F-4983-ABDB-3C89F5DCD5AC}" type="datetime'''''''''''''''''''''''''''''''''''3''''''9''%'">
              <a:rPr lang="en-US" altLang="en-US" sz="700">
                <a:solidFill>
                  <a:schemeClr val="bg1"/>
                </a:solidFill>
                <a:sym typeface="+mn-lt"/>
              </a:rPr>
              <a:pPr marL="0" indent="0" algn="ctr">
                <a:lnSpc>
                  <a:spcPct val="100000"/>
                </a:lnSpc>
                <a:spcAft>
                  <a:spcPct val="0"/>
                </a:spcAft>
                <a:buNone/>
              </a:pPr>
              <a:t>39%</a:t>
            </a:fld>
            <a:endParaRPr lang="en-US" sz="700" dirty="0">
              <a:solidFill>
                <a:schemeClr val="bg1"/>
              </a:solidFill>
              <a:sym typeface="+mn-lt"/>
            </a:endParaRPr>
          </a:p>
        </p:txBody>
      </p:sp>
      <p:sp>
        <p:nvSpPr>
          <p:cNvPr id="43" name="Rectangle 42"/>
          <p:cNvSpPr>
            <a:spLocks noGrp="1" noChangeArrowheads="1"/>
          </p:cNvSpPr>
          <p:nvPr>
            <p:custDataLst>
              <p:tags r:id="rId14"/>
            </p:custDataLst>
          </p:nvPr>
        </p:nvSpPr>
        <p:spPr bwMode="gray">
          <a:xfrm>
            <a:off x="2578100" y="29718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1AF4537-5DE2-4FAC-AF73-38492868246F}" type="datetime'''''''''2''''''''''7''%'''''''''''''''''''''''''''''''''">
              <a:rPr lang="en-US" altLang="en-US" sz="700">
                <a:solidFill>
                  <a:schemeClr val="bg1"/>
                </a:solidFill>
                <a:sym typeface="+mn-lt"/>
              </a:rPr>
              <a:pPr marL="0" indent="0" algn="ctr">
                <a:lnSpc>
                  <a:spcPct val="100000"/>
                </a:lnSpc>
                <a:spcAft>
                  <a:spcPct val="0"/>
                </a:spcAft>
                <a:buNone/>
              </a:pPr>
              <a:t>27%</a:t>
            </a:fld>
            <a:endParaRPr lang="en-US" sz="700" dirty="0">
              <a:solidFill>
                <a:schemeClr val="bg1"/>
              </a:solidFill>
              <a:sym typeface="+mn-lt"/>
            </a:endParaRPr>
          </a:p>
        </p:txBody>
      </p:sp>
      <p:sp>
        <p:nvSpPr>
          <p:cNvPr id="35" name="Rectangle 34"/>
          <p:cNvSpPr>
            <a:spLocks noGrp="1" noChangeArrowheads="1"/>
          </p:cNvSpPr>
          <p:nvPr>
            <p:custDataLst>
              <p:tags r:id="rId15"/>
            </p:custDataLst>
          </p:nvPr>
        </p:nvSpPr>
        <p:spPr bwMode="gray">
          <a:xfrm>
            <a:off x="1316038" y="40005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AE83A27-7D51-4667-87DB-E84AFF9EF679}" type="datetime'''''''''3''''''''''8''''''''''''''''''''''''''''''''''''%'''''">
              <a:rPr lang="en-US" altLang="en-US" sz="700">
                <a:solidFill>
                  <a:schemeClr val="bg1"/>
                </a:solidFill>
                <a:sym typeface="+mn-lt"/>
              </a:rPr>
              <a:pPr marL="0" indent="0" algn="ctr">
                <a:lnSpc>
                  <a:spcPct val="100000"/>
                </a:lnSpc>
                <a:spcAft>
                  <a:spcPct val="0"/>
                </a:spcAft>
                <a:buNone/>
              </a:pPr>
              <a:t>38%</a:t>
            </a:fld>
            <a:endParaRPr lang="en-US" sz="700" dirty="0">
              <a:solidFill>
                <a:schemeClr val="bg1"/>
              </a:solidFill>
              <a:sym typeface="+mn-lt"/>
            </a:endParaRPr>
          </a:p>
        </p:txBody>
      </p:sp>
      <p:sp>
        <p:nvSpPr>
          <p:cNvPr id="87" name="Rectangle 86"/>
          <p:cNvSpPr>
            <a:spLocks noGrp="1" noChangeArrowheads="1"/>
          </p:cNvSpPr>
          <p:nvPr>
            <p:custDataLst>
              <p:tags r:id="rId16"/>
            </p:custDataLst>
          </p:nvPr>
        </p:nvSpPr>
        <p:spPr bwMode="auto">
          <a:xfrm>
            <a:off x="473075" y="2482850"/>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58" name="Rectangle 57"/>
          <p:cNvSpPr>
            <a:spLocks noGrp="1" noChangeArrowheads="1"/>
          </p:cNvSpPr>
          <p:nvPr>
            <p:custDataLst>
              <p:tags r:id="rId17"/>
            </p:custDataLst>
          </p:nvPr>
        </p:nvSpPr>
        <p:spPr bwMode="auto">
          <a:xfrm>
            <a:off x="2432050" y="4402138"/>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38" name="Rectangle 37"/>
          <p:cNvSpPr>
            <a:spLocks noGrp="1" noChangeArrowheads="1"/>
          </p:cNvSpPr>
          <p:nvPr>
            <p:custDataLst>
              <p:tags r:id="rId18"/>
            </p:custDataLst>
          </p:nvPr>
        </p:nvSpPr>
        <p:spPr bwMode="gray">
          <a:xfrm>
            <a:off x="2578100" y="38433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64E0B44-C2C3-477B-99C3-35B5A1A2EFCA}" type="datetime'''''''''''''''''''''''''''''5''''''''''''9''''%'''">
              <a:rPr lang="en-US" altLang="en-US" sz="700">
                <a:solidFill>
                  <a:schemeClr val="bg1"/>
                </a:solidFill>
              </a:rPr>
              <a:pPr/>
              <a:t>59%</a:t>
            </a:fld>
            <a:endParaRPr lang="en-US" sz="700" dirty="0">
              <a:solidFill>
                <a:schemeClr val="bg1"/>
              </a:solidFill>
              <a:sym typeface="+mn-lt"/>
            </a:endParaRPr>
          </a:p>
        </p:txBody>
      </p:sp>
      <p:sp>
        <p:nvSpPr>
          <p:cNvPr id="39" name="Rectangle 38"/>
          <p:cNvSpPr>
            <a:spLocks noGrp="1" noChangeArrowheads="1"/>
          </p:cNvSpPr>
          <p:nvPr>
            <p:custDataLst>
              <p:tags r:id="rId19"/>
            </p:custDataLst>
          </p:nvPr>
        </p:nvSpPr>
        <p:spPr bwMode="gray">
          <a:xfrm>
            <a:off x="2578100" y="32861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EBC27E7-2944-4820-8653-CF273C56AF07}" type="datetime'''''''''''''''''''''''1''''''''''''''''''''''''4''%'''''">
              <a:rPr lang="en-US" altLang="en-US" sz="700">
                <a:solidFill>
                  <a:schemeClr val="bg1"/>
                </a:solidFill>
                <a:sym typeface="+mn-lt"/>
              </a:rPr>
              <a:pPr marL="0" indent="0" algn="ctr">
                <a:lnSpc>
                  <a:spcPct val="100000"/>
                </a:lnSpc>
                <a:spcAft>
                  <a:spcPct val="0"/>
                </a:spcAft>
                <a:buNone/>
              </a:pPr>
              <a:t>14%</a:t>
            </a:fld>
            <a:endParaRPr lang="en-US" sz="700" dirty="0">
              <a:solidFill>
                <a:schemeClr val="bg1"/>
              </a:solidFill>
              <a:sym typeface="+mn-lt"/>
            </a:endParaRPr>
          </a:p>
        </p:txBody>
      </p:sp>
      <p:sp>
        <p:nvSpPr>
          <p:cNvPr id="145" name="Rectangle 144"/>
          <p:cNvSpPr/>
          <p:nvPr>
            <p:custDataLst>
              <p:tags r:id="rId20"/>
            </p:custDataLst>
          </p:nvPr>
        </p:nvSpPr>
        <p:spPr bwMode="auto">
          <a:xfrm>
            <a:off x="3406775" y="30305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21"/>
            </p:custDataLst>
          </p:nvPr>
        </p:nvSpPr>
        <p:spPr bwMode="auto">
          <a:xfrm>
            <a:off x="3406775" y="276701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22"/>
            </p:custDataLst>
          </p:nvPr>
        </p:nvSpPr>
        <p:spPr bwMode="auto">
          <a:xfrm>
            <a:off x="3406775" y="31877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23"/>
            </p:custDataLst>
          </p:nvPr>
        </p:nvSpPr>
        <p:spPr bwMode="auto">
          <a:xfrm>
            <a:off x="3582988" y="3184525"/>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sp>
        <p:nvSpPr>
          <p:cNvPr id="46" name="Rectangle 45"/>
          <p:cNvSpPr>
            <a:spLocks noGrp="1" noChangeArrowheads="1"/>
          </p:cNvSpPr>
          <p:nvPr>
            <p:custDataLst>
              <p:tags r:id="rId24"/>
            </p:custDataLst>
          </p:nvPr>
        </p:nvSpPr>
        <p:spPr bwMode="auto">
          <a:xfrm>
            <a:off x="3582988" y="3027363"/>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5" name="Rectangle 44"/>
          <p:cNvSpPr>
            <a:spLocks noGrp="1" noChangeArrowheads="1"/>
          </p:cNvSpPr>
          <p:nvPr>
            <p:custDataLst>
              <p:tags r:id="rId25"/>
            </p:custDataLst>
          </p:nvPr>
        </p:nvSpPr>
        <p:spPr bwMode="auto">
          <a:xfrm>
            <a:off x="3582988" y="2763838"/>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graphicFrame>
        <p:nvGraphicFramePr>
          <p:cNvPr id="42" name="Object 41"/>
          <p:cNvGraphicFramePr>
            <a:graphicFrameLocks/>
          </p:cNvGraphicFramePr>
          <p:nvPr>
            <p:custDataLst>
              <p:tags r:id="rId26"/>
            </p:custDataLst>
            <p:extLst/>
          </p:nvPr>
        </p:nvGraphicFramePr>
        <p:xfrm>
          <a:off x="571500" y="4876800"/>
          <a:ext cx="3581430" cy="914320"/>
        </p:xfrm>
        <a:graphic>
          <a:graphicData uri="http://schemas.openxmlformats.org/presentationml/2006/ole">
            <mc:AlternateContent xmlns:mc="http://schemas.openxmlformats.org/markup-compatibility/2006">
              <mc:Choice xmlns:v="urn:schemas-microsoft-com:vml" Requires="v">
                <p:oleObj spid="_x0000_s118809" name="Chart" r:id="rId44" imgW="3581430" imgH="914320" progId="MSGraph.Chart.8">
                  <p:embed followColorScheme="full"/>
                </p:oleObj>
              </mc:Choice>
              <mc:Fallback>
                <p:oleObj name="Chart" r:id="rId44" imgW="3581430" imgH="914320" progId="MSGraph.Chart.8">
                  <p:embed followColorScheme="full"/>
                  <p:pic>
                    <p:nvPicPr>
                      <p:cNvPr id="42" name="Object 41"/>
                      <p:cNvPicPr>
                        <a:picLocks noChangeArrowheads="1"/>
                      </p:cNvPicPr>
                      <p:nvPr/>
                    </p:nvPicPr>
                    <p:blipFill>
                      <a:blip r:embed="rId45"/>
                      <a:srcRect/>
                      <a:stretch>
                        <a:fillRect/>
                      </a:stretch>
                    </p:blipFill>
                    <p:spPr bwMode="auto">
                      <a:xfrm>
                        <a:off x="571500" y="4876800"/>
                        <a:ext cx="3581430" cy="91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47"/>
          <p:cNvSpPr>
            <a:spLocks noGrp="1" noChangeArrowheads="1"/>
          </p:cNvSpPr>
          <p:nvPr>
            <p:custDataLst>
              <p:tags r:id="rId27"/>
            </p:custDataLst>
          </p:nvPr>
        </p:nvSpPr>
        <p:spPr bwMode="gray">
          <a:xfrm>
            <a:off x="473075" y="5272088"/>
            <a:ext cx="171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C9C1F43-13B5-4156-B75B-2F3015E9D175}" type="datetime'''2''0''0'''''''''''''''''''''''''''''''''''''''">
              <a:rPr lang="en-US" altLang="en-US" sz="700" b="0">
                <a:sym typeface="+mn-lt"/>
              </a:rPr>
              <a:pPr marL="0" indent="0" algn="r">
                <a:lnSpc>
                  <a:spcPct val="100000"/>
                </a:lnSpc>
                <a:spcAft>
                  <a:spcPct val="0"/>
                </a:spcAft>
                <a:buNone/>
              </a:pPr>
              <a:t>200</a:t>
            </a:fld>
            <a:endParaRPr lang="en-US" sz="700" b="0" dirty="0">
              <a:sym typeface="+mn-lt"/>
            </a:endParaRPr>
          </a:p>
        </p:txBody>
      </p:sp>
      <p:sp>
        <p:nvSpPr>
          <p:cNvPr id="44" name="Rectangle 43"/>
          <p:cNvSpPr>
            <a:spLocks noGrp="1" noChangeArrowheads="1"/>
          </p:cNvSpPr>
          <p:nvPr>
            <p:custDataLst>
              <p:tags r:id="rId28"/>
            </p:custDataLst>
          </p:nvPr>
        </p:nvSpPr>
        <p:spPr bwMode="gray">
          <a:xfrm>
            <a:off x="587375" y="5586413"/>
            <a:ext cx="57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B6CB5BEE-4D85-4145-8E2B-0BD81A56C453}" type="datetime'''''''''''''''''0'''''''''''''''''''''''''''''''''''''''">
              <a:rPr lang="en-US" altLang="en-US" sz="700" b="0">
                <a:sym typeface="+mn-lt"/>
              </a:rPr>
              <a:pPr marL="0" indent="0" algn="r">
                <a:lnSpc>
                  <a:spcPct val="100000"/>
                </a:lnSpc>
                <a:spcAft>
                  <a:spcPct val="0"/>
                </a:spcAft>
                <a:buNone/>
              </a:pPr>
              <a:t>0</a:t>
            </a:fld>
            <a:endParaRPr lang="en-US" sz="700" b="0" dirty="0">
              <a:sym typeface="+mn-lt"/>
            </a:endParaRPr>
          </a:p>
        </p:txBody>
      </p:sp>
      <p:sp>
        <p:nvSpPr>
          <p:cNvPr id="49" name="Rectangle 48"/>
          <p:cNvSpPr>
            <a:spLocks noGrp="1" noChangeArrowheads="1"/>
          </p:cNvSpPr>
          <p:nvPr>
            <p:custDataLst>
              <p:tags r:id="rId29"/>
            </p:custDataLst>
          </p:nvPr>
        </p:nvSpPr>
        <p:spPr bwMode="gray">
          <a:xfrm>
            <a:off x="473075" y="4948238"/>
            <a:ext cx="171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E494D31-8158-47F0-8206-6AD565206CC5}" type="datetime'''''''''''''''''''''''4''''''''''''''''''''''''''''''0''''0'''">
              <a:rPr lang="en-US" altLang="en-US" sz="700" b="0">
                <a:sym typeface="+mn-lt"/>
              </a:rPr>
              <a:pPr marL="0" indent="0" algn="r">
                <a:lnSpc>
                  <a:spcPct val="100000"/>
                </a:lnSpc>
                <a:spcAft>
                  <a:spcPct val="0"/>
                </a:spcAft>
                <a:buNone/>
              </a:pPr>
              <a:t>400</a:t>
            </a:fld>
            <a:endParaRPr lang="en-US" sz="700" b="0" dirty="0">
              <a:sym typeface="+mn-lt"/>
            </a:endParaRPr>
          </a:p>
        </p:txBody>
      </p:sp>
      <p:sp>
        <p:nvSpPr>
          <p:cNvPr id="52" name="Rectangle 51"/>
          <p:cNvSpPr>
            <a:spLocks noGrp="1" noChangeArrowheads="1"/>
          </p:cNvSpPr>
          <p:nvPr>
            <p:custDataLst>
              <p:tags r:id="rId30"/>
            </p:custDataLst>
          </p:nvPr>
        </p:nvSpPr>
        <p:spPr bwMode="auto">
          <a:xfrm>
            <a:off x="2646363" y="5697538"/>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5E94337-557A-4793-ADAA-C592A3637111}" type="datetime'P''''''''''ol''''a''''''''''''''''''n''d'''''''">
              <a:rPr lang="en-GB" altLang="en-US" sz="700" b="0"/>
              <a:pPr marL="0" indent="0" algn="ctr">
                <a:lnSpc>
                  <a:spcPct val="100000"/>
                </a:lnSpc>
                <a:spcAft>
                  <a:spcPct val="0"/>
                </a:spcAft>
                <a:buNone/>
              </a:pPr>
              <a:t>Poland</a:t>
            </a:fld>
            <a:endParaRPr lang="en-GB" sz="700" b="0" dirty="0">
              <a:sym typeface="+mn-lt"/>
            </a:endParaRPr>
          </a:p>
        </p:txBody>
      </p:sp>
      <p:sp>
        <p:nvSpPr>
          <p:cNvPr id="62" name="Rectangle 61"/>
          <p:cNvSpPr>
            <a:spLocks noGrp="1" noChangeArrowheads="1"/>
          </p:cNvSpPr>
          <p:nvPr>
            <p:custDataLst>
              <p:tags r:id="rId31"/>
            </p:custDataLst>
          </p:nvPr>
        </p:nvSpPr>
        <p:spPr bwMode="gray">
          <a:xfrm>
            <a:off x="2701925" y="50117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D0BE6E0-9850-4B37-B138-CB3A61C41D09}" type="datetime'''''''''''''''''''''''''''31''''''''''''1'">
              <a:rPr lang="en-US" altLang="en-US" sz="700" b="0">
                <a:sym typeface="+mn-lt"/>
              </a:rPr>
              <a:pPr marL="0" indent="0" algn="ctr">
                <a:lnSpc>
                  <a:spcPct val="100000"/>
                </a:lnSpc>
                <a:spcAft>
                  <a:spcPct val="0"/>
                </a:spcAft>
                <a:buNone/>
              </a:pPr>
              <a:t>311</a:t>
            </a:fld>
            <a:endParaRPr lang="en-US" sz="700" b="0" dirty="0">
              <a:sym typeface="+mn-lt"/>
            </a:endParaRPr>
          </a:p>
        </p:txBody>
      </p:sp>
      <p:sp>
        <p:nvSpPr>
          <p:cNvPr id="65" name="Rectangle 64"/>
          <p:cNvSpPr>
            <a:spLocks noGrp="1" noChangeArrowheads="1"/>
          </p:cNvSpPr>
          <p:nvPr>
            <p:custDataLst>
              <p:tags r:id="rId32"/>
            </p:custDataLst>
          </p:nvPr>
        </p:nvSpPr>
        <p:spPr bwMode="gray">
          <a:xfrm>
            <a:off x="3530600" y="51165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E717A0D-9EC0-43FA-9E2C-5F392CC9BAE4}" type="datetime'''''''2''''''''''''''4''''''''''''''''''''''''''''''''7'''">
              <a:rPr lang="en-US" altLang="en-US" sz="700" b="0">
                <a:sym typeface="+mn-lt"/>
              </a:rPr>
              <a:pPr marL="0" indent="0" algn="ctr">
                <a:lnSpc>
                  <a:spcPct val="100000"/>
                </a:lnSpc>
                <a:spcAft>
                  <a:spcPct val="0"/>
                </a:spcAft>
                <a:buNone/>
              </a:pPr>
              <a:t>247</a:t>
            </a:fld>
            <a:endParaRPr lang="en-US" sz="700" b="0" dirty="0">
              <a:sym typeface="+mn-lt"/>
            </a:endParaRPr>
          </a:p>
        </p:txBody>
      </p:sp>
      <p:sp>
        <p:nvSpPr>
          <p:cNvPr id="53" name="Rectangle 52"/>
          <p:cNvSpPr>
            <a:spLocks noGrp="1" noChangeArrowheads="1"/>
          </p:cNvSpPr>
          <p:nvPr>
            <p:custDataLst>
              <p:tags r:id="rId33"/>
            </p:custDataLst>
          </p:nvPr>
        </p:nvSpPr>
        <p:spPr bwMode="auto">
          <a:xfrm>
            <a:off x="473075" y="4770438"/>
            <a:ext cx="26670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a:t>
            </a:r>
            <a:r>
              <a:rPr lang="en-GB" altLang="en-US" sz="700" dirty="0" err="1">
                <a:sym typeface="+mn-lt"/>
              </a:rPr>
              <a:t>Nr</a:t>
            </a:r>
            <a:r>
              <a:rPr lang="en-GB" altLang="en-US" sz="700" dirty="0">
                <a:sym typeface="+mn-lt"/>
              </a:rPr>
              <a:t>; 2014)</a:t>
            </a:r>
            <a:endParaRPr lang="en-GB" sz="700" dirty="0">
              <a:sym typeface="+mn-lt"/>
            </a:endParaRPr>
          </a:p>
        </p:txBody>
      </p:sp>
      <p:sp>
        <p:nvSpPr>
          <p:cNvPr id="51" name="Rectangle 50"/>
          <p:cNvSpPr>
            <a:spLocks noGrp="1" noChangeArrowheads="1"/>
          </p:cNvSpPr>
          <p:nvPr>
            <p:custDataLst>
              <p:tags r:id="rId34"/>
            </p:custDataLst>
          </p:nvPr>
        </p:nvSpPr>
        <p:spPr bwMode="auto">
          <a:xfrm>
            <a:off x="3505200" y="5697538"/>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D526935-D629-49BA-AD5A-1739B22A341B}" type="datetime'''''''''''EU''''''''''''''''''''''''''''2''''8'''''''''">
              <a:rPr lang="en-GB" altLang="en-US" sz="700" b="0"/>
              <a:pPr marL="0" indent="0" algn="ctr">
                <a:lnSpc>
                  <a:spcPct val="100000"/>
                </a:lnSpc>
                <a:spcAft>
                  <a:spcPct val="0"/>
                </a:spcAft>
                <a:buNone/>
              </a:pPr>
              <a:t>EU28</a:t>
            </a:fld>
            <a:endParaRPr lang="en-GB" sz="700" b="0" dirty="0">
              <a:sym typeface="+mn-lt"/>
            </a:endParaRPr>
          </a:p>
        </p:txBody>
      </p:sp>
      <p:sp>
        <p:nvSpPr>
          <p:cNvPr id="63" name="Rectangle 62"/>
          <p:cNvSpPr>
            <a:spLocks noGrp="1" noChangeArrowheads="1"/>
          </p:cNvSpPr>
          <p:nvPr>
            <p:custDataLst>
              <p:tags r:id="rId35"/>
            </p:custDataLst>
          </p:nvPr>
        </p:nvSpPr>
        <p:spPr bwMode="auto">
          <a:xfrm>
            <a:off x="1757363" y="5697538"/>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0FE1CBD-50D1-4029-9426-D947A04D892D}" type="datetime'''''G''''''''''e''''''rm''''''''''''''''a''n''y'''''''">
              <a:rPr lang="en-GB" altLang="en-US" sz="700" b="0"/>
              <a:pPr marL="0" indent="0" algn="ctr">
                <a:lnSpc>
                  <a:spcPct val="100000"/>
                </a:lnSpc>
                <a:spcAft>
                  <a:spcPct val="0"/>
                </a:spcAft>
                <a:buNone/>
              </a:pPr>
              <a:t>Germany</a:t>
            </a:fld>
            <a:endParaRPr lang="en-GB" sz="700" b="0" dirty="0">
              <a:sym typeface="+mn-lt"/>
            </a:endParaRPr>
          </a:p>
        </p:txBody>
      </p:sp>
      <p:sp>
        <p:nvSpPr>
          <p:cNvPr id="54" name="Rectangle 53"/>
          <p:cNvSpPr>
            <a:spLocks noGrp="1" noChangeArrowheads="1"/>
          </p:cNvSpPr>
          <p:nvPr>
            <p:custDataLst>
              <p:tags r:id="rId36"/>
            </p:custDataLst>
          </p:nvPr>
        </p:nvSpPr>
        <p:spPr bwMode="gray">
          <a:xfrm>
            <a:off x="1868488" y="50403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EA0D53B-DD31-42A9-AAD9-9316AF5D3FA3}" type="datetime'''''''''''''''''''''''2''''''''''''''9''4'''''''''''">
              <a:rPr lang="en-US" altLang="en-US" sz="700" b="0">
                <a:sym typeface="+mn-lt"/>
              </a:rPr>
              <a:pPr marL="0" indent="0" algn="ctr">
                <a:lnSpc>
                  <a:spcPct val="100000"/>
                </a:lnSpc>
                <a:spcAft>
                  <a:spcPct val="0"/>
                </a:spcAft>
                <a:buNone/>
              </a:pPr>
              <a:t>294</a:t>
            </a:fld>
            <a:endParaRPr lang="en-US" sz="700" b="0" dirty="0">
              <a:sym typeface="+mn-lt"/>
            </a:endParaRPr>
          </a:p>
        </p:txBody>
      </p:sp>
      <p:sp>
        <p:nvSpPr>
          <p:cNvPr id="64" name="Rectangle 63"/>
          <p:cNvSpPr>
            <a:spLocks noGrp="1" noChangeArrowheads="1"/>
          </p:cNvSpPr>
          <p:nvPr>
            <p:custDataLst>
              <p:tags r:id="rId37"/>
            </p:custDataLst>
          </p:nvPr>
        </p:nvSpPr>
        <p:spPr bwMode="auto">
          <a:xfrm>
            <a:off x="793750" y="5697538"/>
            <a:ext cx="6810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8BF99E7-5E94-4498-A71F-D5046BC6E81E}" type="datetime'''''''''C''''z''''''''''e''''c''h ''''R''''epub''l''i''c'''''">
              <a:rPr lang="en-GB" altLang="en-US" sz="700" b="0"/>
              <a:pPr marL="0" indent="0" algn="ctr">
                <a:lnSpc>
                  <a:spcPct val="100000"/>
                </a:lnSpc>
                <a:spcAft>
                  <a:spcPct val="0"/>
                </a:spcAft>
                <a:buNone/>
              </a:pPr>
              <a:t>Czech Republic</a:t>
            </a:fld>
            <a:endParaRPr lang="en-GB" sz="700" b="0" dirty="0">
              <a:sym typeface="+mn-lt"/>
            </a:endParaRPr>
          </a:p>
        </p:txBody>
      </p:sp>
      <p:sp>
        <p:nvSpPr>
          <p:cNvPr id="50" name="Rectangle 49"/>
          <p:cNvSpPr>
            <a:spLocks noGrp="1" noChangeArrowheads="1"/>
          </p:cNvSpPr>
          <p:nvPr>
            <p:custDataLst>
              <p:tags r:id="rId38"/>
            </p:custDataLst>
          </p:nvPr>
        </p:nvSpPr>
        <p:spPr bwMode="gray">
          <a:xfrm>
            <a:off x="1035050" y="50879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396307C-C8C7-41E1-A7D4-9ACEB885B234}" type="datetime'''''''''''''''''''2''''''''''''''''''''''''''''6''6'">
              <a:rPr lang="en-US" altLang="en-US" sz="700" b="0">
                <a:sym typeface="+mn-lt"/>
              </a:rPr>
              <a:pPr marL="0" indent="0" algn="ctr">
                <a:lnSpc>
                  <a:spcPct val="100000"/>
                </a:lnSpc>
                <a:spcAft>
                  <a:spcPct val="0"/>
                </a:spcAft>
                <a:buNone/>
              </a:pPr>
              <a:t>266</a:t>
            </a:fld>
            <a:endParaRPr lang="en-US" sz="700" b="0" dirty="0">
              <a:sym typeface="+mn-lt"/>
            </a:endParaRPr>
          </a:p>
        </p:txBody>
      </p:sp>
      <p:pic>
        <p:nvPicPr>
          <p:cNvPr id="41" name="Picture 90" descr="Afbeeldingsresultaat voor czech republic flag"/>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1" name="think-cell Slide" r:id="rId30" imgW="360" imgH="360" progId="TCLayout.ActiveDocument.1">
                  <p:embed/>
                </p:oleObj>
              </mc:Choice>
              <mc:Fallback>
                <p:oleObj name="think-cell Slide" r:id="rId30" imgW="360" imgH="360" progId="TCLayout.ActiveDocument.1">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Czech Republic Waste Management</a:t>
            </a:r>
            <a:br>
              <a:rPr lang="en-US" sz="1800" b="1" dirty="0"/>
            </a:br>
            <a:r>
              <a:rPr lang="en-US" sz="1400" dirty="0"/>
              <a:t>The country has a mature waste industry, but unable to produce sufficient volumes for the cement plants</a:t>
            </a:r>
            <a:endParaRPr lang="en-GB" b="1" dirty="0"/>
          </a:p>
        </p:txBody>
      </p:sp>
      <p:sp>
        <p:nvSpPr>
          <p:cNvPr id="3" name="Content Placeholder 2"/>
          <p:cNvSpPr>
            <a:spLocks noGrp="1"/>
          </p:cNvSpPr>
          <p:nvPr>
            <p:ph sz="half" idx="1"/>
          </p:nvPr>
        </p:nvSpPr>
        <p:spPr>
          <a:xfrm>
            <a:off x="482641" y="1916074"/>
            <a:ext cx="3702009" cy="509496"/>
          </a:xfrm>
        </p:spPr>
        <p:txBody>
          <a:bodyPr/>
          <a:lstStyle/>
          <a:p>
            <a:pPr marL="0" indent="0">
              <a:buNone/>
            </a:pPr>
            <a:r>
              <a:rPr lang="en-US" sz="800" b="1" dirty="0"/>
              <a:t>WASTE TREATMENT </a:t>
            </a:r>
            <a:r>
              <a:rPr lang="en-US" sz="800" b="1" i="1" dirty="0"/>
              <a:t>Czech republic has a very high recycling rate, yet still substantial part of waste is being landfilled. </a:t>
            </a:r>
            <a:endParaRPr lang="en-GB" sz="800" b="1" dirty="0"/>
          </a:p>
        </p:txBody>
      </p:sp>
      <p:sp>
        <p:nvSpPr>
          <p:cNvPr id="8" name="Content Placeholder 7"/>
          <p:cNvSpPr>
            <a:spLocks noGrp="1"/>
          </p:cNvSpPr>
          <p:nvPr>
            <p:ph sz="half" idx="2"/>
          </p:nvPr>
        </p:nvSpPr>
        <p:spPr>
          <a:xfrm>
            <a:off x="4657726" y="1916074"/>
            <a:ext cx="4014786" cy="4475131"/>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Despite a very high recycling rate (62%) and developing incineration (10%), still a substantial part of generated waste gets landfilled (27%). This might be partly caused by a low landfill tax (minimum at 20 EUR/</a:t>
            </a:r>
            <a:r>
              <a:rPr lang="en-US" sz="900" dirty="0" err="1">
                <a:latin typeface="+mj-lt"/>
              </a:rPr>
              <a:t>tonnes</a:t>
            </a:r>
            <a:r>
              <a:rPr lang="en-US" sz="900" dirty="0">
                <a:latin typeface="+mj-lt"/>
              </a:rPr>
              <a:t> in 2015), however a landfill ban is planned for 2023 for all MSW that can be re-used or recycled. </a:t>
            </a:r>
            <a:r>
              <a:rPr lang="en-US" sz="900" dirty="0">
                <a:solidFill>
                  <a:schemeClr val="bg2"/>
                </a:solidFill>
                <a:latin typeface="+mj-lt"/>
              </a:rPr>
              <a:t>[1]</a:t>
            </a:r>
          </a:p>
          <a:p>
            <a:pPr>
              <a:buFont typeface="Verdana" panose="020B0604030504040204" pitchFamily="34" charset="0"/>
              <a:buChar char="–"/>
            </a:pPr>
            <a:r>
              <a:rPr lang="en-US" sz="900" dirty="0">
                <a:latin typeface="+mj-lt"/>
              </a:rPr>
              <a:t>The government has a relatively neutral position towards co-processing, but incinerators are generally supported. The private sector is employing strong lobbying to continue development of incinerators as subsidies continue to be available both from the national government and the EU. </a:t>
            </a:r>
            <a:r>
              <a:rPr lang="en-US" sz="900" dirty="0">
                <a:solidFill>
                  <a:schemeClr val="bg2"/>
                </a:solidFill>
                <a:latin typeface="+mj-lt"/>
              </a:rPr>
              <a:t>[2]</a:t>
            </a:r>
            <a:endParaRPr lang="en-US" sz="900" dirty="0">
              <a:latin typeface="+mj-lt"/>
            </a:endParaRPr>
          </a:p>
          <a:p>
            <a:pPr>
              <a:buFont typeface="Verdana" panose="020B0604030504040204" pitchFamily="34" charset="0"/>
              <a:buChar char="–"/>
            </a:pPr>
            <a:r>
              <a:rPr lang="en-US" sz="900" dirty="0">
                <a:latin typeface="+mj-lt"/>
              </a:rPr>
              <a:t>However, the public and NGO’s opposition against incinerators is widespread and blocking or slowing down building of incinerating capacity. This presents a viable advantage for the cement sector, which is being perceived as the “cleaner” alternative to incinerators and generally enjoys public support for co-processing. </a:t>
            </a:r>
            <a:r>
              <a:rPr lang="en-US" sz="900" dirty="0">
                <a:solidFill>
                  <a:schemeClr val="bg2"/>
                </a:solidFill>
                <a:latin typeface="+mj-lt"/>
              </a:rPr>
              <a:t>[3]</a:t>
            </a:r>
            <a:endParaRPr lang="en-US" sz="900" dirty="0">
              <a:latin typeface="+mj-lt"/>
            </a:endParaRPr>
          </a:p>
          <a:p>
            <a:pPr>
              <a:buFont typeface="Verdana" panose="020B0604030504040204" pitchFamily="34" charset="0"/>
              <a:buChar char="–"/>
            </a:pPr>
            <a:r>
              <a:rPr lang="en-US" sz="900" dirty="0">
                <a:latin typeface="+mj-lt"/>
              </a:rPr>
              <a:t>The cement industry is trying to import high quality waste from Austria and Germany as the domestic availability is insufficient, however, this is slowed down by a lengthy bureaucratic process; it can take more than 6 months between the initial request and the actual import taking place. </a:t>
            </a:r>
            <a:r>
              <a:rPr lang="en-US" sz="900" dirty="0">
                <a:solidFill>
                  <a:schemeClr val="bg2"/>
                </a:solidFill>
                <a:latin typeface="+mj-lt"/>
              </a:rPr>
              <a:t>[4] </a:t>
            </a:r>
            <a:r>
              <a:rPr lang="en-US" sz="900" dirty="0">
                <a:latin typeface="+mj-lt"/>
              </a:rPr>
              <a:t>The availability of RDF was further reduced by the strong development of co-processing in Poland, which now imports wastes from Czech Republic and Germany. </a:t>
            </a:r>
          </a:p>
          <a:p>
            <a:pPr>
              <a:buFont typeface="Verdana" panose="020B0604030504040204" pitchFamily="34" charset="0"/>
              <a:buChar char="–"/>
            </a:pPr>
            <a:endParaRPr lang="en-US" sz="9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22</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latin typeface="+mj-lt"/>
              </a:rPr>
              <a:t>The waste industry is highly developed, yet about a quarter of the waste is still landfilled. There are economic incentives to continue development of incinerators, but have to confront strong public opposition. The cement industry is trying to import more high quality wastes as their domestic availability is limited.</a:t>
            </a:r>
            <a:endParaRPr lang="en-GB" sz="900" b="0" kern="0" dirty="0">
              <a:latin typeface="+mj-lt"/>
            </a:endParaRPr>
          </a:p>
        </p:txBody>
      </p:sp>
      <p:sp>
        <p:nvSpPr>
          <p:cNvPr id="12" name="Content Placeholder 2"/>
          <p:cNvSpPr txBox="1">
            <a:spLocks/>
          </p:cNvSpPr>
          <p:nvPr/>
        </p:nvSpPr>
        <p:spPr bwMode="auto">
          <a:xfrm>
            <a:off x="482641" y="4523608"/>
            <a:ext cx="3578323"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Czech Republic is just slightly below the EU average in regards to combustible waste generation.</a:t>
            </a:r>
            <a:endParaRPr lang="en-GB" sz="800" i="1" kern="0" dirty="0"/>
          </a:p>
        </p:txBody>
      </p:sp>
      <p:graphicFrame>
        <p:nvGraphicFramePr>
          <p:cNvPr id="68" name="Object 67"/>
          <p:cNvGraphicFramePr>
            <a:graphicFrameLocks/>
          </p:cNvGraphicFramePr>
          <p:nvPr>
            <p:custDataLst>
              <p:tags r:id="rId4"/>
            </p:custDataLst>
            <p:extLst/>
          </p:nvPr>
        </p:nvGraphicFramePr>
        <p:xfrm>
          <a:off x="-1" y="5181600"/>
          <a:ext cx="3991024" cy="1228685"/>
        </p:xfrm>
        <a:graphic>
          <a:graphicData uri="http://schemas.openxmlformats.org/presentationml/2006/ole">
            <mc:AlternateContent xmlns:mc="http://schemas.openxmlformats.org/markup-compatibility/2006">
              <mc:Choice xmlns:v="urn:schemas-microsoft-com:vml" Requires="v">
                <p:oleObj spid="_x0000_s119832" name="Chart" r:id="rId32" imgW="3991024" imgH="1228685" progId="MSGraph.Chart.8">
                  <p:embed followColorScheme="full"/>
                </p:oleObj>
              </mc:Choice>
              <mc:Fallback>
                <p:oleObj name="Chart" r:id="rId32" imgW="3991024" imgH="1228685" progId="MSGraph.Chart.8">
                  <p:embed followColorScheme="full"/>
                  <p:pic>
                    <p:nvPicPr>
                      <p:cNvPr id="68" name="Object 67"/>
                      <p:cNvPicPr>
                        <a:picLocks noChangeArrowheads="1"/>
                      </p:cNvPicPr>
                      <p:nvPr/>
                    </p:nvPicPr>
                    <p:blipFill>
                      <a:blip r:embed="rId33"/>
                      <a:srcRect/>
                      <a:stretch>
                        <a:fillRect/>
                      </a:stretch>
                    </p:blipFill>
                    <p:spPr bwMode="auto">
                      <a:xfrm>
                        <a:off x="-1" y="5181600"/>
                        <a:ext cx="3991024" cy="1228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ectangle 74"/>
          <p:cNvSpPr>
            <a:spLocks noGrp="1" noChangeArrowheads="1"/>
          </p:cNvSpPr>
          <p:nvPr>
            <p:custDataLst>
              <p:tags r:id="rId5"/>
            </p:custDataLst>
          </p:nvPr>
        </p:nvSpPr>
        <p:spPr bwMode="auto">
          <a:xfrm>
            <a:off x="463550" y="502602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36" name="Rectangle 35"/>
          <p:cNvSpPr>
            <a:spLocks noGrp="1" noChangeArrowheads="1"/>
          </p:cNvSpPr>
          <p:nvPr>
            <p:custDataLst>
              <p:tags r:id="rId6"/>
            </p:custDataLst>
          </p:nvPr>
        </p:nvSpPr>
        <p:spPr bwMode="gray">
          <a:xfrm>
            <a:off x="1473200" y="59007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FC9BE2C-2DB0-4006-98FD-20CE827A5DA7}" type="datetime'''5''''''7''''''''%'''''''''''''''''''''''''''''''''''''''">
              <a:rPr lang="en-GB" altLang="en-US" sz="700">
                <a:solidFill>
                  <a:schemeClr val="bg1"/>
                </a:solidFill>
                <a:sym typeface="+mn-lt"/>
              </a:rPr>
              <a:pPr marL="0" indent="0" algn="ctr">
                <a:lnSpc>
                  <a:spcPct val="100000"/>
                </a:lnSpc>
                <a:spcAft>
                  <a:spcPct val="0"/>
                </a:spcAft>
                <a:buNone/>
              </a:pPr>
              <a:t>57%</a:t>
            </a:fld>
            <a:endParaRPr lang="en-GB" sz="700" dirty="0">
              <a:solidFill>
                <a:schemeClr val="bg1"/>
              </a:solidFill>
              <a:sym typeface="+mn-lt"/>
            </a:endParaRPr>
          </a:p>
        </p:txBody>
      </p:sp>
      <p:sp>
        <p:nvSpPr>
          <p:cNvPr id="76" name="Rectangle 75"/>
          <p:cNvSpPr>
            <a:spLocks noGrp="1" noChangeArrowheads="1"/>
          </p:cNvSpPr>
          <p:nvPr>
            <p:custDataLst>
              <p:tags r:id="rId7"/>
            </p:custDataLst>
          </p:nvPr>
        </p:nvSpPr>
        <p:spPr bwMode="auto">
          <a:xfrm>
            <a:off x="2846388" y="6230938"/>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37" name="Rectangle 36"/>
          <p:cNvSpPr>
            <a:spLocks noGrp="1" noChangeArrowheads="1"/>
          </p:cNvSpPr>
          <p:nvPr>
            <p:custDataLst>
              <p:tags r:id="rId8"/>
            </p:custDataLst>
          </p:nvPr>
        </p:nvSpPr>
        <p:spPr bwMode="gray">
          <a:xfrm>
            <a:off x="1473200" y="55149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8B84DC-CE9F-4C1E-95C8-CD5D97104060}" type="datetime'''''''''''4''''''''''''''''''''''''''3''''''''%'''''''''''">
              <a:rPr lang="en-GB" altLang="en-US" sz="700">
                <a:solidFill>
                  <a:schemeClr val="bg1"/>
                </a:solidFill>
                <a:sym typeface="+mn-lt"/>
              </a:rPr>
              <a:pPr marL="0" indent="0" algn="ctr">
                <a:lnSpc>
                  <a:spcPct val="100000"/>
                </a:lnSpc>
                <a:spcAft>
                  <a:spcPct val="0"/>
                </a:spcAft>
                <a:buNone/>
              </a:pPr>
              <a:t>43%</a:t>
            </a:fld>
            <a:endParaRPr lang="en-GB" sz="700" dirty="0">
              <a:solidFill>
                <a:schemeClr val="bg1"/>
              </a:solidFill>
              <a:sym typeface="+mn-lt"/>
            </a:endParaRPr>
          </a:p>
        </p:txBody>
      </p:sp>
      <p:sp>
        <p:nvSpPr>
          <p:cNvPr id="39" name="Rectangle 38"/>
          <p:cNvSpPr>
            <a:spLocks noGrp="1" noChangeArrowheads="1"/>
          </p:cNvSpPr>
          <p:nvPr>
            <p:custDataLst>
              <p:tags r:id="rId9"/>
            </p:custDataLst>
          </p:nvPr>
        </p:nvSpPr>
        <p:spPr bwMode="gray">
          <a:xfrm>
            <a:off x="2992438" y="59102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3435A05-A9A3-47CD-BE47-C6F3BD912F1B}"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77" name="Rectangle 76"/>
          <p:cNvSpPr>
            <a:spLocks noGrp="1" noChangeArrowheads="1"/>
          </p:cNvSpPr>
          <p:nvPr>
            <p:custDataLst>
              <p:tags r:id="rId10"/>
            </p:custDataLst>
          </p:nvPr>
        </p:nvSpPr>
        <p:spPr bwMode="auto">
          <a:xfrm>
            <a:off x="1265238" y="6230938"/>
            <a:ext cx="6810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F314F5C-CE5F-4AD2-952F-9DEEEC1138AB}" type="datetime'C''''''''z''ec''''''h'' R''''''''''ep''''u''''b''''li''c'''">
              <a:rPr lang="en-GB" altLang="en-US" sz="700" b="0"/>
              <a:pPr marL="0" indent="0" algn="ctr">
                <a:lnSpc>
                  <a:spcPct val="100000"/>
                </a:lnSpc>
                <a:spcAft>
                  <a:spcPct val="0"/>
                </a:spcAft>
                <a:buNone/>
              </a:pPr>
              <a:t>Czech Republic</a:t>
            </a:fld>
            <a:endParaRPr lang="en-GB" sz="700" b="0" dirty="0">
              <a:sym typeface="+mn-lt"/>
            </a:endParaRPr>
          </a:p>
        </p:txBody>
      </p:sp>
      <p:sp>
        <p:nvSpPr>
          <p:cNvPr id="41" name="Rectangle 40"/>
          <p:cNvSpPr>
            <a:spLocks noGrp="1" noChangeArrowheads="1"/>
          </p:cNvSpPr>
          <p:nvPr>
            <p:custDataLst>
              <p:tags r:id="rId11"/>
            </p:custDataLst>
          </p:nvPr>
        </p:nvSpPr>
        <p:spPr bwMode="gray">
          <a:xfrm>
            <a:off x="2992438" y="55245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0E1BC3D-08D0-464A-B571-EAE0D876062E}"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33" name="Rectangle 32"/>
          <p:cNvSpPr/>
          <p:nvPr>
            <p:custDataLst>
              <p:tags r:id="rId12"/>
            </p:custDataLst>
          </p:nvPr>
        </p:nvSpPr>
        <p:spPr bwMode="auto">
          <a:xfrm>
            <a:off x="3063875" y="501650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4" name="Rectangle 33"/>
          <p:cNvSpPr/>
          <p:nvPr>
            <p:custDataLst>
              <p:tags r:id="rId13"/>
            </p:custDataLst>
          </p:nvPr>
        </p:nvSpPr>
        <p:spPr bwMode="auto">
          <a:xfrm>
            <a:off x="3063875" y="51736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2" name="Rectangle 91"/>
          <p:cNvSpPr>
            <a:spLocks noGrp="1" noChangeArrowheads="1"/>
          </p:cNvSpPr>
          <p:nvPr>
            <p:custDataLst>
              <p:tags r:id="rId14"/>
            </p:custDataLst>
          </p:nvPr>
        </p:nvSpPr>
        <p:spPr bwMode="auto">
          <a:xfrm>
            <a:off x="3240088" y="501332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sp>
        <p:nvSpPr>
          <p:cNvPr id="93" name="Rectangle 92"/>
          <p:cNvSpPr>
            <a:spLocks noGrp="1" noChangeArrowheads="1"/>
          </p:cNvSpPr>
          <p:nvPr>
            <p:custDataLst>
              <p:tags r:id="rId15"/>
            </p:custDataLst>
          </p:nvPr>
        </p:nvSpPr>
        <p:spPr bwMode="auto">
          <a:xfrm>
            <a:off x="3240088" y="517048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marL="0" indent="0">
                <a:lnSpc>
                  <a:spcPct val="100000"/>
                </a:lnSpc>
                <a:spcAft>
                  <a:spcPct val="0"/>
                </a:spcAft>
                <a:buNone/>
              </a:pPr>
              <a:t>Non-combustible waste</a:t>
            </a:fld>
            <a:endParaRPr lang="en-GB" sz="700" b="0" dirty="0">
              <a:sym typeface="+mn-lt"/>
            </a:endParaRPr>
          </a:p>
        </p:txBody>
      </p:sp>
      <p:graphicFrame>
        <p:nvGraphicFramePr>
          <p:cNvPr id="38" name="Object 37"/>
          <p:cNvGraphicFramePr>
            <a:graphicFrameLocks/>
          </p:cNvGraphicFramePr>
          <p:nvPr>
            <p:custDataLst>
              <p:tags r:id="rId16"/>
            </p:custDataLst>
            <p:extLst/>
          </p:nvPr>
        </p:nvGraphicFramePr>
        <p:xfrm>
          <a:off x="419101" y="2514600"/>
          <a:ext cx="1809621" cy="1828710"/>
        </p:xfrm>
        <a:graphic>
          <a:graphicData uri="http://schemas.openxmlformats.org/presentationml/2006/ole">
            <mc:AlternateContent xmlns:mc="http://schemas.openxmlformats.org/markup-compatibility/2006">
              <mc:Choice xmlns:v="urn:schemas-microsoft-com:vml" Requires="v">
                <p:oleObj spid="_x0000_s119833" name="Chart" r:id="rId34" imgW="1809621" imgH="1828710" progId="MSGraph.Chart.8">
                  <p:embed followColorScheme="full"/>
                </p:oleObj>
              </mc:Choice>
              <mc:Fallback>
                <p:oleObj name="Chart" r:id="rId34" imgW="1809621" imgH="1828710" progId="MSGraph.Chart.8">
                  <p:embed followColorScheme="full"/>
                  <p:pic>
                    <p:nvPicPr>
                      <p:cNvPr id="38" name="Object 37"/>
                      <p:cNvPicPr>
                        <a:picLocks noChangeArrowheads="1"/>
                      </p:cNvPicPr>
                      <p:nvPr/>
                    </p:nvPicPr>
                    <p:blipFill>
                      <a:blip r:embed="rId35"/>
                      <a:srcRect/>
                      <a:stretch>
                        <a:fillRect/>
                      </a:stretch>
                    </p:blipFill>
                    <p:spPr bwMode="auto">
                      <a:xfrm>
                        <a:off x="419101" y="2514600"/>
                        <a:ext cx="1809621" cy="1828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a:spLocks noGrp="1" noChangeArrowheads="1"/>
          </p:cNvSpPr>
          <p:nvPr>
            <p:custDataLst>
              <p:tags r:id="rId17"/>
            </p:custDataLst>
          </p:nvPr>
        </p:nvSpPr>
        <p:spPr bwMode="gray">
          <a:xfrm>
            <a:off x="1873250" y="3494088"/>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B00FBBE-B31D-4C15-B605-68002A97BC18}" type="datetime'''''''''''''''''''''1''''%'''''''">
              <a:rPr lang="en-GB" altLang="en-US" sz="800">
                <a:solidFill>
                  <a:schemeClr val="bg1"/>
                </a:solidFill>
              </a:rPr>
              <a:pPr marL="0" indent="0" algn="ctr">
                <a:lnSpc>
                  <a:spcPct val="100000"/>
                </a:lnSpc>
                <a:spcAft>
                  <a:spcPct val="0"/>
                </a:spcAft>
                <a:buNone/>
              </a:pPr>
              <a:t>1%</a:t>
            </a:fld>
            <a:endParaRPr lang="en-GB" sz="800" dirty="0">
              <a:solidFill>
                <a:schemeClr val="bg1"/>
              </a:solidFill>
              <a:sym typeface="+mn-lt"/>
            </a:endParaRPr>
          </a:p>
        </p:txBody>
      </p:sp>
      <p:sp>
        <p:nvSpPr>
          <p:cNvPr id="44" name="Rectangle 43"/>
          <p:cNvSpPr>
            <a:spLocks noGrp="1" noChangeArrowheads="1"/>
          </p:cNvSpPr>
          <p:nvPr>
            <p:custDataLst>
              <p:tags r:id="rId18"/>
            </p:custDataLst>
          </p:nvPr>
        </p:nvSpPr>
        <p:spPr bwMode="gray">
          <a:xfrm>
            <a:off x="592138" y="3606800"/>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95D791B-F3FD-4024-8F66-6C6EFF76C418}" type="datetime'''''''''''''''6''''''2''''''''''''%'''''''''''''''">
              <a:rPr lang="en-GB" altLang="en-US" sz="800">
                <a:solidFill>
                  <a:schemeClr val="bg1"/>
                </a:solidFill>
              </a:rPr>
              <a:pPr marL="0" indent="0" algn="ctr">
                <a:lnSpc>
                  <a:spcPct val="100000"/>
                </a:lnSpc>
                <a:spcAft>
                  <a:spcPct val="0"/>
                </a:spcAft>
                <a:buNone/>
              </a:pPr>
              <a:t>62%</a:t>
            </a:fld>
            <a:endParaRPr lang="en-GB" sz="800" dirty="0">
              <a:solidFill>
                <a:schemeClr val="bg1"/>
              </a:solidFill>
              <a:sym typeface="+mn-lt"/>
            </a:endParaRPr>
          </a:p>
        </p:txBody>
      </p:sp>
      <p:sp>
        <p:nvSpPr>
          <p:cNvPr id="45" name="Rectangle 44"/>
          <p:cNvSpPr>
            <a:spLocks noGrp="1" noChangeArrowheads="1"/>
          </p:cNvSpPr>
          <p:nvPr>
            <p:custDataLst>
              <p:tags r:id="rId19"/>
            </p:custDataLst>
          </p:nvPr>
        </p:nvSpPr>
        <p:spPr bwMode="gray">
          <a:xfrm>
            <a:off x="1725613" y="3694113"/>
            <a:ext cx="303213" cy="122238"/>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DA25F1F-34D9-4775-A839-BA80354BA0E9}" type="datetime'''''''''''''''1''''''''''''''0''''''''''''''''''''''''%'''''">
              <a:rPr lang="en-GB" altLang="en-US" sz="800">
                <a:solidFill>
                  <a:schemeClr val="bg1"/>
                </a:solidFill>
              </a:rPr>
              <a:pPr marL="0" indent="0" algn="ctr">
                <a:lnSpc>
                  <a:spcPct val="100000"/>
                </a:lnSpc>
                <a:spcAft>
                  <a:spcPct val="0"/>
                </a:spcAft>
                <a:buNone/>
              </a:pPr>
              <a:t>10%</a:t>
            </a:fld>
            <a:endParaRPr lang="en-GB" sz="800" dirty="0">
              <a:solidFill>
                <a:schemeClr val="bg1"/>
              </a:solidFill>
              <a:sym typeface="+mn-lt"/>
            </a:endParaRPr>
          </a:p>
        </p:txBody>
      </p:sp>
      <p:sp>
        <p:nvSpPr>
          <p:cNvPr id="40" name="Rectangle 39"/>
          <p:cNvSpPr>
            <a:spLocks noGrp="1" noChangeArrowheads="1"/>
          </p:cNvSpPr>
          <p:nvPr>
            <p:custDataLst>
              <p:tags r:id="rId20"/>
            </p:custDataLst>
          </p:nvPr>
        </p:nvSpPr>
        <p:spPr bwMode="gray">
          <a:xfrm>
            <a:off x="1655763" y="2968625"/>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75316B9-6E95-4A51-BF0D-AD2EB347232E}" type="datetime'''''''''''''''''''''''''''''''''2''''''''''''''''''''7''''%'''">
              <a:rPr lang="en-GB" altLang="en-US" sz="800">
                <a:solidFill>
                  <a:schemeClr val="bg1"/>
                </a:solidFill>
              </a:rPr>
              <a:pPr marL="0" indent="0" algn="ctr">
                <a:lnSpc>
                  <a:spcPct val="100000"/>
                </a:lnSpc>
                <a:spcAft>
                  <a:spcPct val="0"/>
                </a:spcAft>
                <a:buNone/>
              </a:pPr>
              <a:t>27%</a:t>
            </a:fld>
            <a:endParaRPr lang="en-GB" sz="800" dirty="0">
              <a:solidFill>
                <a:schemeClr val="bg1"/>
              </a:solidFill>
              <a:sym typeface="+mn-lt"/>
            </a:endParaRPr>
          </a:p>
        </p:txBody>
      </p:sp>
      <p:sp>
        <p:nvSpPr>
          <p:cNvPr id="47" name="Rectangle 46"/>
          <p:cNvSpPr/>
          <p:nvPr>
            <p:custDataLst>
              <p:tags r:id="rId21"/>
            </p:custDataLst>
          </p:nvPr>
        </p:nvSpPr>
        <p:spPr bwMode="auto">
          <a:xfrm>
            <a:off x="2305050" y="27876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2"/>
            </p:custDataLst>
          </p:nvPr>
        </p:nvSpPr>
        <p:spPr bwMode="auto">
          <a:xfrm>
            <a:off x="2305050" y="3259138"/>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3"/>
            </p:custDataLst>
          </p:nvPr>
        </p:nvSpPr>
        <p:spPr bwMode="auto">
          <a:xfrm>
            <a:off x="2305050" y="3101975"/>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8" name="Rectangle 47"/>
          <p:cNvSpPr/>
          <p:nvPr>
            <p:custDataLst>
              <p:tags r:id="rId24"/>
            </p:custDataLst>
          </p:nvPr>
        </p:nvSpPr>
        <p:spPr bwMode="auto">
          <a:xfrm>
            <a:off x="2305050" y="29448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3" name="Rectangle 52"/>
          <p:cNvSpPr>
            <a:spLocks noGrp="1" noChangeArrowheads="1"/>
          </p:cNvSpPr>
          <p:nvPr>
            <p:custDataLst>
              <p:tags r:id="rId25"/>
            </p:custDataLst>
          </p:nvPr>
        </p:nvSpPr>
        <p:spPr bwMode="auto">
          <a:xfrm>
            <a:off x="2481263" y="3098800"/>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52" name="Rectangle 51"/>
          <p:cNvSpPr>
            <a:spLocks noGrp="1" noChangeArrowheads="1"/>
          </p:cNvSpPr>
          <p:nvPr>
            <p:custDataLst>
              <p:tags r:id="rId26"/>
            </p:custDataLst>
          </p:nvPr>
        </p:nvSpPr>
        <p:spPr bwMode="auto">
          <a:xfrm>
            <a:off x="2481263" y="3255963"/>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51" name="Rectangle 50"/>
          <p:cNvSpPr>
            <a:spLocks noGrp="1" noChangeArrowheads="1"/>
          </p:cNvSpPr>
          <p:nvPr>
            <p:custDataLst>
              <p:tags r:id="rId27"/>
            </p:custDataLst>
          </p:nvPr>
        </p:nvSpPr>
        <p:spPr bwMode="auto">
          <a:xfrm>
            <a:off x="2481263" y="2784475"/>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54" name="Rectangle 53"/>
          <p:cNvSpPr>
            <a:spLocks noGrp="1" noChangeArrowheads="1"/>
          </p:cNvSpPr>
          <p:nvPr>
            <p:custDataLst>
              <p:tags r:id="rId28"/>
            </p:custDataLst>
          </p:nvPr>
        </p:nvSpPr>
        <p:spPr bwMode="auto">
          <a:xfrm>
            <a:off x="2481263" y="2941638"/>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55" name="Content Placeholder 2"/>
          <p:cNvSpPr txBox="1">
            <a:spLocks/>
          </p:cNvSpPr>
          <p:nvPr/>
        </p:nvSpPr>
        <p:spPr bwMode="auto">
          <a:xfrm>
            <a:off x="482641" y="235306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5" name="Picture 90" descr="Afbeeldingsresultaat voor czech republic flag"/>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4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41"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Czech Republic Barriers and Opportunities</a:t>
            </a:r>
            <a:br>
              <a:rPr lang="en-US" sz="1800" b="1" dirty="0"/>
            </a:br>
            <a:r>
              <a:rPr lang="en-US" sz="1500" dirty="0"/>
              <a:t>The industry is technically and economically ready for even greater fuel switching; but currently looking for sufficient volume of waste fuels</a:t>
            </a:r>
            <a:endParaRPr lang="en-GB" sz="1500" b="1" dirty="0"/>
          </a:p>
        </p:txBody>
      </p:sp>
      <p:sp>
        <p:nvSpPr>
          <p:cNvPr id="40" name="Content Placeholder 2"/>
          <p:cNvSpPr>
            <a:spLocks noGrp="1"/>
          </p:cNvSpPr>
          <p:nvPr>
            <p:ph sz="half" idx="1"/>
          </p:nvPr>
        </p:nvSpPr>
        <p:spPr>
          <a:xfrm>
            <a:off x="482600" y="1950986"/>
            <a:ext cx="4025900" cy="737814"/>
          </a:xfrm>
        </p:spPr>
        <p:txBody>
          <a:bodyPr/>
          <a:lstStyle/>
          <a:p>
            <a:pPr marL="0" indent="0">
              <a:buNone/>
            </a:pPr>
            <a:r>
              <a:rPr lang="en-US" sz="800" b="1" dirty="0"/>
              <a:t>BARRIERS As the availability of domestic high quality wastes has peaked, the industry has to look for imports. Lengthy bureaucratic processes slow down the possibility of over-border waste trade. </a:t>
            </a:r>
            <a:endParaRPr lang="en-GB" sz="800" b="1" dirty="0"/>
          </a:p>
        </p:txBody>
      </p:sp>
      <p:sp>
        <p:nvSpPr>
          <p:cNvPr id="44" name="Content Placeholder 2"/>
          <p:cNvSpPr>
            <a:spLocks noGrp="1"/>
          </p:cNvSpPr>
          <p:nvPr>
            <p:ph sz="half" idx="2"/>
          </p:nvPr>
        </p:nvSpPr>
        <p:spPr>
          <a:xfrm>
            <a:off x="4646611" y="1950986"/>
            <a:ext cx="4025900" cy="737814"/>
          </a:xfrm>
        </p:spPr>
        <p:txBody>
          <a:bodyPr/>
          <a:lstStyle/>
          <a:p>
            <a:pPr marL="0" indent="0">
              <a:buNone/>
            </a:pPr>
            <a:r>
              <a:rPr lang="en-US" sz="800" b="1" dirty="0"/>
              <a:t>DRIVERS AND OPPORTUNITY Continuous fuel switching in one of the most developed cement sectors in the EU can be incentivized if lessons learned from abroad are actionized. Waste management can be optimized from taxpayers’ views. </a:t>
            </a:r>
            <a:endParaRPr lang="en-GB" sz="8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23</a:t>
            </a:fld>
            <a:endParaRPr lang="en-GB" noProof="0" dirty="0"/>
          </a:p>
        </p:txBody>
      </p:sp>
      <p:graphicFrame>
        <p:nvGraphicFramePr>
          <p:cNvPr id="45" name="Table 44"/>
          <p:cNvGraphicFramePr>
            <a:graphicFrameLocks noGrp="1"/>
          </p:cNvGraphicFramePr>
          <p:nvPr>
            <p:extLst/>
          </p:nvPr>
        </p:nvGraphicFramePr>
        <p:xfrm>
          <a:off x="4673600" y="2593910"/>
          <a:ext cx="3998912" cy="3751347"/>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209112">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Cement</a:t>
                      </a:r>
                      <a:r>
                        <a:rPr lang="en-US" sz="800" baseline="0" dirty="0"/>
                        <a:t> industry able to pay further premiums for high quality wastes driven by volatile fossil fuel prices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Substantial technical expertise allowing for very high substitution rates (up to 90%)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Planned landfill ban (2023) further incentivizing advanced waste treatment methods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Lessons learned from waste management industry in neighboring countries (e.g. Poland)</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581146">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Incentivize further development of production of high quality wastes or simplify the procedures for waste imports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Balance the development of WtE to prevent overcapacities and market distortions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Explore the possibilities for waste utilization from other industries outside of automotive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Provide premiums to domestic waste industry to produce larger amounts of high quality wastes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Explore the economic feasibility of increasing the production of high quality wastes suitable for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61089">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Prevention of incineration overcapacity in the market, when ready-to-go alternative in the cement industry exists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Further support to one of the most modern and experienced cement sectors in the EU</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Economically beneficial optimization of waste utilization from the taxpayers’ perspective</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5" name="Picture 90" descr="Afbeeldingsresultaat voor czech republic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bwMode="auto">
          <a:xfrm>
            <a:off x="466724" y="1192213"/>
            <a:ext cx="8205787" cy="6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industry is highly mature and ready to continue pursuing very high co-processing rates. As domestic availability of high quality wastes is insufficient, bureaucratic barriers for waste imports need to be lifted. In addition, support for waste pre-processing as opposed to waste utilization is desirable. </a:t>
            </a:r>
            <a:endParaRPr lang="en-GB" sz="900" b="0" kern="0" dirty="0"/>
          </a:p>
        </p:txBody>
      </p:sp>
      <p:graphicFrame>
        <p:nvGraphicFramePr>
          <p:cNvPr id="14" name="Table 13"/>
          <p:cNvGraphicFramePr>
            <a:graphicFrameLocks noGrp="1"/>
          </p:cNvGraphicFramePr>
          <p:nvPr>
            <p:extLst/>
          </p:nvPr>
        </p:nvGraphicFramePr>
        <p:xfrm>
          <a:off x="466725" y="2593915"/>
          <a:ext cx="4041775" cy="3751342"/>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780503">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 </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696290">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Competition for available waste, </a:t>
                      </a:r>
                      <a:r>
                        <a:rPr lang="en-US" sz="800" b="0" kern="1200" baseline="0" dirty="0">
                          <a:solidFill>
                            <a:schemeClr val="tx1"/>
                          </a:solidFill>
                          <a:latin typeface="+mn-lt"/>
                          <a:ea typeface="+mn-ea"/>
                          <a:cs typeface="+mn-cs"/>
                        </a:rPr>
                        <a:t>in particular with incinerators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067645">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High</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Strong bureaucracy in regards to permitting for waste imports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603452">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603452">
                <a:tc>
                  <a:txBody>
                    <a:bodyPr/>
                    <a:lstStyle/>
                    <a:p>
                      <a:r>
                        <a:rPr lang="en-US" sz="800" b="0" i="1" dirty="0"/>
                        <a:t>Cement industry</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3209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24</a:t>
            </a:fld>
            <a:endParaRPr lang="en-GB" noProof="0" dirty="0"/>
          </a:p>
        </p:txBody>
      </p:sp>
      <p:pic>
        <p:nvPicPr>
          <p:cNvPr id="8" name="Picture 90" descr="Afbeeldingsresultaat voor czech republic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1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25</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90" descr="Afbeeldingsresultaat voor czech republic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12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pPr marL="0" indent="-180000">
              <a:lnSpc>
                <a:spcPct val="100000"/>
              </a:lnSpc>
              <a:buNone/>
            </a:pPr>
            <a:r>
              <a:rPr lang="en-US" sz="1200" dirty="0"/>
              <a:t>Data for the cement sector were obtained from GNR (Getting the Numbers Right) at </a:t>
            </a:r>
            <a:r>
              <a:rPr lang="en-GB" sz="1200" u="sng" dirty="0">
                <a:hlinkClick r:id="rId2"/>
              </a:rPr>
              <a:t>http://www.wbcsdcement.org/GNR-2014/index.html</a:t>
            </a:r>
            <a:r>
              <a:rPr lang="en-GB" sz="1200" dirty="0"/>
              <a:t> </a:t>
            </a:r>
          </a:p>
          <a:p>
            <a:pPr marL="0" indent="-180000">
              <a:lnSpc>
                <a:spcPct val="100000"/>
              </a:lnSpc>
              <a:buNone/>
            </a:pPr>
            <a:r>
              <a:rPr lang="en-GB" sz="1200" dirty="0"/>
              <a:t>D</a:t>
            </a:r>
            <a:r>
              <a:rPr lang="en-US" sz="1200" dirty="0" err="1"/>
              <a:t>ata</a:t>
            </a:r>
            <a:r>
              <a:rPr lang="en-US" sz="1200" dirty="0"/>
              <a:t> for the waste management were obtained from Eurostat at </a:t>
            </a:r>
            <a:r>
              <a:rPr lang="en-GB" sz="1200" u="sng" dirty="0">
                <a:hlinkClick r:id="rId3"/>
              </a:rPr>
              <a:t>http://ec.europa.eu/eurostat/data/database</a:t>
            </a:r>
            <a:endParaRPr lang="en-US" sz="1200" dirty="0">
              <a:hlinkClick r:id="" action="ppaction://noaction"/>
            </a:endParaRPr>
          </a:p>
          <a:p>
            <a:pPr marL="0" indent="-180000">
              <a:lnSpc>
                <a:spcPct val="100000"/>
              </a:lnSpc>
              <a:buNone/>
            </a:pPr>
            <a:endParaRPr lang="en-US" sz="1200" dirty="0">
              <a:hlinkClick r:id="" action="ppaction://noaction"/>
            </a:endParaRPr>
          </a:p>
          <a:p>
            <a:pPr marL="0" indent="-180000">
              <a:lnSpc>
                <a:spcPct val="100000"/>
              </a:lnSpc>
              <a:buNone/>
            </a:pPr>
            <a:r>
              <a:rPr lang="en-US" sz="1200" dirty="0"/>
              <a:t>[1] CEWEP (2015),Landfill taxes and bans, available:  </a:t>
            </a:r>
            <a:r>
              <a:rPr lang="en-US" sz="1200" dirty="0">
                <a:hlinkClick r:id="rId4"/>
              </a:rPr>
              <a:t>http://www.cewep.eu/media/www.cewep.eu/org/med_557/1406_2015-02-03_cewep_-_landfill_inctaxesbans.pdf</a:t>
            </a:r>
            <a:r>
              <a:rPr lang="en-US" sz="1200" dirty="0"/>
              <a:t> </a:t>
            </a:r>
          </a:p>
          <a:p>
            <a:pPr marL="0" indent="-180000">
              <a:lnSpc>
                <a:spcPct val="100000"/>
              </a:lnSpc>
              <a:buNone/>
            </a:pPr>
            <a:r>
              <a:rPr lang="en-US" sz="1200" dirty="0"/>
              <a:t>[2] STEO, available: </a:t>
            </a:r>
            <a:r>
              <a:rPr lang="en-US" sz="1200" dirty="0">
                <a:hlinkClick r:id="rId5"/>
              </a:rPr>
              <a:t>www.steo.cz</a:t>
            </a:r>
            <a:endParaRPr lang="en-US" sz="1200" dirty="0"/>
          </a:p>
          <a:p>
            <a:pPr marL="0" indent="-180000">
              <a:lnSpc>
                <a:spcPct val="100000"/>
              </a:lnSpc>
              <a:buNone/>
            </a:pPr>
            <a:r>
              <a:rPr lang="en-US" sz="1200" dirty="0"/>
              <a:t>[3] ARNIKA, available: </a:t>
            </a:r>
            <a:r>
              <a:rPr lang="en-US" sz="1200" dirty="0">
                <a:hlinkClick r:id="rId6"/>
              </a:rPr>
              <a:t>www.arnika.org</a:t>
            </a:r>
            <a:endParaRPr lang="en-US" sz="1200" dirty="0"/>
          </a:p>
          <a:p>
            <a:pPr marL="0" indent="-180000">
              <a:lnSpc>
                <a:spcPct val="100000"/>
              </a:lnSpc>
              <a:buNone/>
            </a:pPr>
            <a:r>
              <a:rPr lang="en-US" sz="1200" dirty="0"/>
              <a:t>[4] Interview with Ing. Jan Gemrich, Director and Secretary at Research Institute of Binding Materials Prague, 08/Dec/2016</a:t>
            </a:r>
          </a:p>
          <a:p>
            <a:pPr>
              <a:lnSpc>
                <a:spcPct val="100000"/>
              </a:lnSpc>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26</a:t>
            </a:fld>
            <a:endParaRPr lang="en-GB" noProof="0" dirty="0"/>
          </a:p>
        </p:txBody>
      </p:sp>
      <p:pic>
        <p:nvPicPr>
          <p:cNvPr id="10" name="Picture 90" descr="Afbeeldingsresultaat voor czech republic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7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82073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7"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52" name="Rectangle 51">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53" name="Rectangle 52">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54" name="Rectangle 53">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55" name="Rectangle 54"/>
          <p:cNvSpPr>
            <a:spLocks noGrp="1" noChangeArrowheads="1"/>
          </p:cNvSpPr>
          <p:nvPr>
            <p:custDataLst>
              <p:tags r:id="rId7"/>
            </p:custDataLst>
          </p:nvPr>
        </p:nvSpPr>
        <p:spPr bwMode="gray">
          <a:xfrm>
            <a:off x="469900" y="2009775"/>
            <a:ext cx="8221663"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France</a:t>
            </a:r>
            <a:endParaRPr lang="en-GB" sz="1400" dirty="0"/>
          </a:p>
        </p:txBody>
      </p:sp>
      <p:sp>
        <p:nvSpPr>
          <p:cNvPr id="56" name="Rectangle 55">
            <a:hlinkClick r:id="rId24"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57" name="Rectangle 56">
            <a:hlinkClick r:id="rId25"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58" name="Rectangle 57">
            <a:hlinkClick r:id="rId26"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59" name="Rectangle 58">
            <a:hlinkClick r:id="rId27"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60" name="Rectangle 59">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61" name="Rectangle 60">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62" name="Rectangle 61">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63" name="Rectangle 62">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64" name="Rectangle 63">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65" name="Rectangle 64">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27</a:t>
            </a:fld>
            <a:endParaRPr lang="en-GB" noProof="0" dirty="0"/>
          </a:p>
        </p:txBody>
      </p:sp>
    </p:spTree>
    <p:extLst>
      <p:ext uri="{BB962C8B-B14F-4D97-AF65-F5344CB8AC3E}">
        <p14:creationId xmlns:p14="http://schemas.microsoft.com/office/powerpoint/2010/main" val="183222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72" name="think-cell Slide" r:id="rId31" imgW="360" imgH="360" progId="TCLayout.ActiveDocument.1">
                  <p:embed/>
                </p:oleObj>
              </mc:Choice>
              <mc:Fallback>
                <p:oleObj name="think-cell Slide" r:id="rId31" imgW="360" imgH="360" progId="TCLayout.ActiveDocument.1">
                  <p:embed/>
                  <p:pic>
                    <p:nvPicPr>
                      <p:cNvPr id="31" name="Object 30"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France Summary</a:t>
            </a:r>
            <a:br>
              <a:rPr lang="en-US" sz="1800" b="1" dirty="0"/>
            </a:br>
            <a:r>
              <a:rPr lang="en-US" sz="1400" dirty="0"/>
              <a:t>The cement industry needs to undergo a technology upgrade to allow for higher co-processing rates</a:t>
            </a:r>
            <a:endParaRPr lang="en-GB" sz="1400" dirty="0"/>
          </a:p>
        </p:txBody>
      </p:sp>
      <p:sp>
        <p:nvSpPr>
          <p:cNvPr id="8" name="Content Placeholder 7"/>
          <p:cNvSpPr>
            <a:spLocks noGrp="1"/>
          </p:cNvSpPr>
          <p:nvPr>
            <p:ph sz="half" idx="2"/>
          </p:nvPr>
        </p:nvSpPr>
        <p:spPr>
          <a:xfrm>
            <a:off x="4645023" y="1823794"/>
            <a:ext cx="4027488" cy="2220913"/>
          </a:xfrm>
        </p:spPr>
        <p:txBody>
          <a:bodyPr/>
          <a:lstStyle/>
          <a:p>
            <a:pPr marL="0" indent="0">
              <a:buNone/>
            </a:pPr>
            <a:r>
              <a:rPr lang="en-US" sz="900" b="1" dirty="0"/>
              <a:t>ACTIONS FOR STAKEHOLDERS</a:t>
            </a:r>
          </a:p>
          <a:p>
            <a:pPr marL="0" indent="0">
              <a:buNone/>
            </a:pPr>
            <a:r>
              <a:rPr lang="en-US" sz="900" i="1" dirty="0"/>
              <a:t>The cement industry</a:t>
            </a:r>
          </a:p>
          <a:p>
            <a:pPr>
              <a:buFont typeface="Verdana" panose="020B0604030504040204" pitchFamily="34" charset="0"/>
              <a:buChar char="–"/>
            </a:pPr>
            <a:r>
              <a:rPr lang="en-US" sz="900" dirty="0"/>
              <a:t>Address the overcapacity and inefficiencies in the sector</a:t>
            </a:r>
          </a:p>
          <a:p>
            <a:pPr>
              <a:buFont typeface="Verdana" panose="020B0604030504040204" pitchFamily="34" charset="0"/>
              <a:buChar char="–"/>
            </a:pPr>
            <a:r>
              <a:rPr lang="en-US" sz="900" dirty="0"/>
              <a:t>Develop a long-term vision on how to successfully incentivize technological modernization of the sector</a:t>
            </a:r>
          </a:p>
          <a:p>
            <a:pPr marL="0" indent="0">
              <a:buNone/>
            </a:pPr>
            <a:r>
              <a:rPr lang="en-US" sz="900" i="1" dirty="0"/>
              <a:t>Policy makers</a:t>
            </a:r>
            <a:endParaRPr lang="en-US" sz="900" dirty="0"/>
          </a:p>
          <a:p>
            <a:pPr>
              <a:buFont typeface="Verdana" panose="020B0604030504040204" pitchFamily="34" charset="0"/>
              <a:buChar char="–"/>
            </a:pPr>
            <a:r>
              <a:rPr lang="en-US" sz="900" dirty="0"/>
              <a:t>Limit the impact of potential market distortions (e.g. subsidies for power generation in WtE)</a:t>
            </a:r>
          </a:p>
          <a:p>
            <a:pPr marL="0" indent="0">
              <a:buNone/>
            </a:pPr>
            <a:r>
              <a:rPr lang="en-US" sz="900" i="1" dirty="0"/>
              <a:t>The waste management industry </a:t>
            </a:r>
          </a:p>
          <a:p>
            <a:pPr>
              <a:buFont typeface="Verdana" panose="020B0604030504040204" pitchFamily="34" charset="0"/>
              <a:buChar char="–"/>
            </a:pPr>
            <a:r>
              <a:rPr lang="en-US" sz="900" dirty="0"/>
              <a:t>Improve the quality of domestically produced Solid Shredded Wastes (SSW) in order to allow for its uptake in the cement industry</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28</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The outdatedness of the technologies in the French cement sector sets rather a hard cap on the maximum fuel switching potential. The industry has to find a way to get rid of overcapacity on the market and its inefficiencies to tap into the fast developing market with pre-processed wastes. </a:t>
            </a:r>
            <a:endParaRPr lang="en-GB" sz="900" b="0" kern="0" dirty="0"/>
          </a:p>
        </p:txBody>
      </p:sp>
      <p:sp>
        <p:nvSpPr>
          <p:cNvPr id="12" name="Content Placeholder 2"/>
          <p:cNvSpPr txBox="1">
            <a:spLocks/>
          </p:cNvSpPr>
          <p:nvPr/>
        </p:nvSpPr>
        <p:spPr bwMode="auto">
          <a:xfrm>
            <a:off x="466724" y="4511416"/>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50% co-processing rate, the sector could mitigate some 2.3 Mtonnes of CO2 annually, while avoiding WtE investment of 1.1 EUR </a:t>
            </a:r>
            <a:r>
              <a:rPr lang="en-US" sz="900" i="1" kern="0" dirty="0" err="1"/>
              <a:t>bn</a:t>
            </a:r>
            <a:endParaRPr lang="en-GB" sz="900" i="1" kern="0" dirty="0"/>
          </a:p>
        </p:txBody>
      </p:sp>
      <p:sp>
        <p:nvSpPr>
          <p:cNvPr id="44" name="Content Placeholder 7"/>
          <p:cNvSpPr txBox="1">
            <a:spLocks/>
          </p:cNvSpPr>
          <p:nvPr/>
        </p:nvSpPr>
        <p:spPr bwMode="auto">
          <a:xfrm>
            <a:off x="4645023" y="4508086"/>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FRANCE AT A GLANCE</a:t>
            </a: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p:cNvPicPr>
          <p:nvPr/>
        </p:nvPicPr>
        <p:blipFill>
          <a:blip r:embed="rId33" cstate="print"/>
          <a:stretch>
            <a:fillRect/>
          </a:stretch>
        </p:blipFill>
        <p:spPr>
          <a:xfrm>
            <a:off x="7801200" y="68400"/>
            <a:ext cx="1080000" cy="712800"/>
          </a:xfrm>
          <a:prstGeom prst="rect">
            <a:avLst/>
          </a:prstGeom>
        </p:spPr>
      </p:pic>
      <p:sp>
        <p:nvSpPr>
          <p:cNvPr id="14" name="AutoShape 17" descr="Image result for france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0" name="Object 39"/>
          <p:cNvGraphicFramePr>
            <a:graphicFrameLocks/>
          </p:cNvGraphicFramePr>
          <p:nvPr>
            <p:custDataLst>
              <p:tags r:id="rId4"/>
            </p:custDataLst>
            <p:extLst/>
          </p:nvPr>
        </p:nvGraphicFramePr>
        <p:xfrm>
          <a:off x="457200" y="5067301"/>
          <a:ext cx="3657600" cy="1009637"/>
        </p:xfrm>
        <a:graphic>
          <a:graphicData uri="http://schemas.openxmlformats.org/presentationml/2006/ole">
            <mc:AlternateContent xmlns:mc="http://schemas.openxmlformats.org/markup-compatibility/2006">
              <mc:Choice xmlns:v="urn:schemas-microsoft-com:vml" Requires="v">
                <p:oleObj spid="_x0000_s121873" name="Chart" r:id="rId34" imgW="3657600" imgH="1009637" progId="MSGraph.Chart.8">
                  <p:embed followColorScheme="full"/>
                </p:oleObj>
              </mc:Choice>
              <mc:Fallback>
                <p:oleObj name="Chart" r:id="rId34" imgW="3657600" imgH="1009637" progId="MSGraph.Chart.8">
                  <p:embed followColorScheme="full"/>
                  <p:pic>
                    <p:nvPicPr>
                      <p:cNvPr id="40" name="Object 39"/>
                      <p:cNvPicPr>
                        <a:picLocks noChangeArrowheads="1"/>
                      </p:cNvPicPr>
                      <p:nvPr/>
                    </p:nvPicPr>
                    <p:blipFill>
                      <a:blip r:embed="rId35"/>
                      <a:srcRect/>
                      <a:stretch>
                        <a:fillRect/>
                      </a:stretch>
                    </p:blipFill>
                    <p:spPr bwMode="auto">
                      <a:xfrm>
                        <a:off x="457200" y="5067301"/>
                        <a:ext cx="3657600" cy="10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80"/>
          <p:cNvSpPr>
            <a:spLocks noGrp="1" noChangeArrowheads="1"/>
          </p:cNvSpPr>
          <p:nvPr>
            <p:custDataLst>
              <p:tags r:id="rId5"/>
            </p:custDataLst>
          </p:nvPr>
        </p:nvSpPr>
        <p:spPr bwMode="gray">
          <a:xfrm>
            <a:off x="474663" y="5530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A57D17E-6572-4D94-A6C9-F8D811B9BE7B}" type="datetime'''''''''''''''''''''''''''''''''''''''''''''''''''''2'''">
              <a:rPr lang="en-GB" altLang="en-US" sz="800" b="0">
                <a:sym typeface="+mn-lt"/>
              </a:rPr>
              <a:pPr marL="0" indent="0" algn="r">
                <a:lnSpc>
                  <a:spcPct val="100000"/>
                </a:lnSpc>
                <a:spcAft>
                  <a:spcPct val="0"/>
                </a:spcAft>
                <a:buNone/>
              </a:pPr>
              <a:t>2</a:t>
            </a:fld>
            <a:endParaRPr lang="en-GB" sz="800" b="0" dirty="0">
              <a:sym typeface="+mn-lt"/>
            </a:endParaRPr>
          </a:p>
        </p:txBody>
      </p:sp>
      <p:sp>
        <p:nvSpPr>
          <p:cNvPr id="83" name="Rectangle 82"/>
          <p:cNvSpPr>
            <a:spLocks noGrp="1" noChangeArrowheads="1"/>
          </p:cNvSpPr>
          <p:nvPr>
            <p:custDataLst>
              <p:tags r:id="rId6"/>
            </p:custDataLst>
          </p:nvPr>
        </p:nvSpPr>
        <p:spPr bwMode="gray">
          <a:xfrm>
            <a:off x="474663"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BCDA7FB-0193-48B0-B65D-71C7E200C602}" type="datetime'''''''''''''''4'''''''">
              <a:rPr lang="en-GB" altLang="en-US" sz="800" b="0">
                <a:sym typeface="+mn-lt"/>
              </a:rPr>
              <a:pPr marL="0" indent="0" algn="r">
                <a:lnSpc>
                  <a:spcPct val="100000"/>
                </a:lnSpc>
                <a:spcAft>
                  <a:spcPct val="0"/>
                </a:spcAft>
                <a:buNone/>
              </a:pPr>
              <a:t>4</a:t>
            </a:fld>
            <a:endParaRPr lang="en-GB" sz="800" b="0" dirty="0">
              <a:sym typeface="+mn-lt"/>
            </a:endParaRPr>
          </a:p>
        </p:txBody>
      </p:sp>
      <p:sp>
        <p:nvSpPr>
          <p:cNvPr id="82" name="Rectangle 81"/>
          <p:cNvSpPr>
            <a:spLocks noGrp="1" noChangeArrowheads="1"/>
          </p:cNvSpPr>
          <p:nvPr>
            <p:custDataLst>
              <p:tags r:id="rId7"/>
            </p:custDataLst>
          </p:nvPr>
        </p:nvSpPr>
        <p:spPr bwMode="gray">
          <a:xfrm>
            <a:off x="474663" y="53308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4CE0468C-B0BA-4B1C-AE62-42B4EE01D006}" type="datetime'3'''''''''''''''''''''''''''''''''''''''''''''''">
              <a:rPr lang="en-GB" altLang="en-US" sz="800" b="0">
                <a:sym typeface="+mn-lt"/>
              </a:rPr>
              <a:pPr marL="0" indent="0" algn="r">
                <a:lnSpc>
                  <a:spcPct val="100000"/>
                </a:lnSpc>
                <a:spcAft>
                  <a:spcPct val="0"/>
                </a:spcAft>
                <a:buNone/>
              </a:pPr>
              <a:t>3</a:t>
            </a:fld>
            <a:endParaRPr lang="en-GB" sz="800" b="0" dirty="0">
              <a:sym typeface="+mn-lt"/>
            </a:endParaRPr>
          </a:p>
        </p:txBody>
      </p:sp>
      <p:sp>
        <p:nvSpPr>
          <p:cNvPr id="41" name="Rectangle 40"/>
          <p:cNvSpPr>
            <a:spLocks noGrp="1" noChangeArrowheads="1"/>
          </p:cNvSpPr>
          <p:nvPr>
            <p:custDataLst>
              <p:tags r:id="rId8"/>
            </p:custDataLst>
          </p:nvPr>
        </p:nvSpPr>
        <p:spPr bwMode="gray">
          <a:xfrm>
            <a:off x="474663" y="59213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A276219-6E1A-4BBF-A737-7AC0E919753C}" type="datetime'''''''''''''''''0'''">
              <a:rPr lang="en-GB" altLang="en-US" sz="800" b="0"/>
              <a:pPr marL="0" indent="0" algn="r">
                <a:lnSpc>
                  <a:spcPct val="100000"/>
                </a:lnSpc>
                <a:spcAft>
                  <a:spcPct val="0"/>
                </a:spcAft>
                <a:buNone/>
              </a:pPr>
              <a:t>0</a:t>
            </a:fld>
            <a:endParaRPr lang="en-GB" sz="800" b="0" dirty="0">
              <a:sym typeface="+mn-lt"/>
            </a:endParaRPr>
          </a:p>
        </p:txBody>
      </p:sp>
      <p:sp>
        <p:nvSpPr>
          <p:cNvPr id="42" name="Rectangle 41"/>
          <p:cNvSpPr>
            <a:spLocks noGrp="1" noChangeArrowheads="1"/>
          </p:cNvSpPr>
          <p:nvPr>
            <p:custDataLst>
              <p:tags r:id="rId9"/>
            </p:custDataLst>
          </p:nvPr>
        </p:nvSpPr>
        <p:spPr bwMode="gray">
          <a:xfrm>
            <a:off x="474663" y="57213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805A36D-F573-4F1E-ABFD-22CE277A4C33}" type="datetime'''''1'''''''''''''''''''''''''''''''''''''">
              <a:rPr lang="en-GB" altLang="en-US" sz="800" b="0"/>
              <a:pPr marL="0" indent="0" algn="r">
                <a:lnSpc>
                  <a:spcPct val="100000"/>
                </a:lnSpc>
                <a:spcAft>
                  <a:spcPct val="0"/>
                </a:spcAft>
                <a:buNone/>
              </a:pPr>
              <a:t>1</a:t>
            </a:fld>
            <a:endParaRPr lang="en-GB" sz="800" b="0" dirty="0">
              <a:sym typeface="+mn-lt"/>
            </a:endParaRPr>
          </a:p>
        </p:txBody>
      </p:sp>
      <p:cxnSp>
        <p:nvCxnSpPr>
          <p:cNvPr id="45" name="Straight Connector 44"/>
          <p:cNvCxnSpPr>
            <a:cxnSpLocks/>
          </p:cNvCxnSpPr>
          <p:nvPr>
            <p:custDataLst>
              <p:tags r:id="rId10"/>
            </p:custDataLst>
          </p:nvPr>
        </p:nvCxnSpPr>
        <p:spPr bwMode="auto">
          <a:xfrm flipV="1">
            <a:off x="1038225" y="5381625"/>
            <a:ext cx="0" cy="2571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cxnSpLocks/>
          </p:cNvCxnSpPr>
          <p:nvPr>
            <p:custDataLst>
              <p:tags r:id="rId11"/>
            </p:custDataLst>
          </p:nvPr>
        </p:nvCxnSpPr>
        <p:spPr bwMode="auto">
          <a:xfrm flipV="1">
            <a:off x="3581400" y="5705475"/>
            <a:ext cx="0" cy="1143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p:cNvCxnSpPr>
          <p:nvPr>
            <p:custDataLst>
              <p:tags r:id="rId12"/>
            </p:custDataLst>
          </p:nvPr>
        </p:nvCxnSpPr>
        <p:spPr bwMode="auto">
          <a:xfrm flipV="1">
            <a:off x="2733675" y="5724525"/>
            <a:ext cx="0" cy="1143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cxnSpLocks/>
          </p:cNvCxnSpPr>
          <p:nvPr>
            <p:custDataLst>
              <p:tags r:id="rId13"/>
            </p:custDataLst>
          </p:nvPr>
        </p:nvCxnSpPr>
        <p:spPr bwMode="auto">
          <a:xfrm flipV="1">
            <a:off x="1885950" y="5619750"/>
            <a:ext cx="0" cy="1524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tangle 71"/>
          <p:cNvSpPr>
            <a:spLocks noGrp="1" noChangeArrowheads="1"/>
          </p:cNvSpPr>
          <p:nvPr>
            <p:custDataLst>
              <p:tags r:id="rId14"/>
            </p:custDataLst>
          </p:nvPr>
        </p:nvSpPr>
        <p:spPr bwMode="gray">
          <a:xfrm>
            <a:off x="1066800" y="53927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7A89642-9B66-4F83-A1EA-5B29756095D8}" type="datetime'''''''''''''''''''''2.''''''''''''3'''''''''''''">
              <a:rPr lang="en-GB" altLang="en-US" sz="700"/>
              <a:pPr marL="0" indent="0" algn="ctr">
                <a:lnSpc>
                  <a:spcPct val="100000"/>
                </a:lnSpc>
                <a:spcAft>
                  <a:spcPct val="0"/>
                </a:spcAft>
                <a:buNone/>
              </a:pPr>
              <a:t>2.3</a:t>
            </a:fld>
            <a:endParaRPr lang="en-GB" sz="700" dirty="0">
              <a:sym typeface="+mn-lt"/>
            </a:endParaRPr>
          </a:p>
        </p:txBody>
      </p:sp>
      <p:sp>
        <p:nvSpPr>
          <p:cNvPr id="70" name="Rectangle 69"/>
          <p:cNvSpPr>
            <a:spLocks noGrp="1" noChangeArrowheads="1"/>
          </p:cNvSpPr>
          <p:nvPr>
            <p:custDataLst>
              <p:tags r:id="rId15"/>
            </p:custDataLst>
          </p:nvPr>
        </p:nvSpPr>
        <p:spPr bwMode="gray">
          <a:xfrm>
            <a:off x="1798638" y="54975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3578F10-BA8D-4B2E-A493-74FC8ABEC6A3}" type="datetime'''''''1''''''''''''''''''''''''''''''''''''''''''''.''''4'''''">
              <a:rPr lang="en-GB" altLang="en-US" sz="700"/>
              <a:pPr marL="0" indent="0" algn="ctr">
                <a:lnSpc>
                  <a:spcPct val="100000"/>
                </a:lnSpc>
                <a:spcAft>
                  <a:spcPct val="0"/>
                </a:spcAft>
                <a:buNone/>
              </a:pPr>
              <a:t>1.4</a:t>
            </a:fld>
            <a:endParaRPr lang="en-GB" sz="700" dirty="0">
              <a:sym typeface="+mn-lt"/>
            </a:endParaRPr>
          </a:p>
        </p:txBody>
      </p:sp>
      <p:sp>
        <p:nvSpPr>
          <p:cNvPr id="67" name="Rectangle 66"/>
          <p:cNvSpPr>
            <a:spLocks noGrp="1" noChangeArrowheads="1"/>
          </p:cNvSpPr>
          <p:nvPr>
            <p:custDataLst>
              <p:tags r:id="rId16"/>
            </p:custDataLst>
          </p:nvPr>
        </p:nvSpPr>
        <p:spPr bwMode="auto">
          <a:xfrm>
            <a:off x="2379663" y="604043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C8B31EC-D957-4A95-A0C5-07363844B9C4}"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66" name="Rectangle 65"/>
          <p:cNvSpPr>
            <a:spLocks noGrp="1" noChangeArrowheads="1"/>
          </p:cNvSpPr>
          <p:nvPr>
            <p:custDataLst>
              <p:tags r:id="rId17"/>
            </p:custDataLst>
          </p:nvPr>
        </p:nvSpPr>
        <p:spPr bwMode="gray">
          <a:xfrm>
            <a:off x="3494088" y="55832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E81C9FB-7259-4319-B4A2-4F8AAA34F5A7}" type="datetime'1''''''''''''''''''''''''''''.1'''''''''''''''''''''''''">
              <a:rPr lang="en-GB" altLang="en-US" sz="700"/>
              <a:pPr marL="0" indent="0" algn="ctr">
                <a:lnSpc>
                  <a:spcPct val="100000"/>
                </a:lnSpc>
                <a:spcAft>
                  <a:spcPct val="0"/>
                </a:spcAft>
                <a:buNone/>
              </a:pPr>
              <a:t>1.1</a:t>
            </a:fld>
            <a:endParaRPr lang="en-GB" sz="700" dirty="0">
              <a:sym typeface="+mn-lt"/>
            </a:endParaRPr>
          </a:p>
        </p:txBody>
      </p:sp>
      <p:sp>
        <p:nvSpPr>
          <p:cNvPr id="65" name="Rectangle 64"/>
          <p:cNvSpPr>
            <a:spLocks noGrp="1" noChangeArrowheads="1"/>
          </p:cNvSpPr>
          <p:nvPr>
            <p:custDataLst>
              <p:tags r:id="rId18"/>
            </p:custDataLst>
          </p:nvPr>
        </p:nvSpPr>
        <p:spPr bwMode="auto">
          <a:xfrm>
            <a:off x="3187700" y="604043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E0D95E2-6BB8-471C-9780-0D175FDCAA2E}"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p:nvSpPr>
          <p:cNvPr id="68" name="Rectangle 67"/>
          <p:cNvSpPr>
            <a:spLocks noGrp="1" noChangeArrowheads="1"/>
          </p:cNvSpPr>
          <p:nvPr>
            <p:custDataLst>
              <p:tags r:id="rId19"/>
            </p:custDataLst>
          </p:nvPr>
        </p:nvSpPr>
        <p:spPr bwMode="gray">
          <a:xfrm>
            <a:off x="2646363" y="56022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9160FDC-B83D-43C8-BB94-C6ADF771E455}" type="datetime'''1''''''''''''''''''.''''''''''''''0'''">
              <a:rPr lang="en-GB" altLang="en-US" sz="700"/>
              <a:pPr marL="0" indent="0" algn="ctr">
                <a:lnSpc>
                  <a:spcPct val="100000"/>
                </a:lnSpc>
                <a:spcAft>
                  <a:spcPct val="0"/>
                </a:spcAft>
                <a:buNone/>
              </a:pPr>
              <a:t>1.0</a:t>
            </a:fld>
            <a:endParaRPr lang="en-GB" sz="700" dirty="0">
              <a:sym typeface="+mn-lt"/>
            </a:endParaRPr>
          </a:p>
        </p:txBody>
      </p:sp>
      <p:sp>
        <p:nvSpPr>
          <p:cNvPr id="69" name="Rectangle 68"/>
          <p:cNvSpPr>
            <a:spLocks noGrp="1" noChangeArrowheads="1"/>
          </p:cNvSpPr>
          <p:nvPr>
            <p:custDataLst>
              <p:tags r:id="rId20"/>
            </p:custDataLst>
          </p:nvPr>
        </p:nvSpPr>
        <p:spPr bwMode="auto">
          <a:xfrm>
            <a:off x="1508125" y="604043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82668E4-BBBC-40DB-8639-E2C3DC5464B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71" name="Rectangle 70"/>
          <p:cNvSpPr>
            <a:spLocks noGrp="1" noChangeArrowheads="1"/>
          </p:cNvSpPr>
          <p:nvPr>
            <p:custDataLst>
              <p:tags r:id="rId21"/>
            </p:custDataLst>
          </p:nvPr>
        </p:nvSpPr>
        <p:spPr bwMode="auto">
          <a:xfrm>
            <a:off x="620713" y="604043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01781E7-B147-4329-A9D3-6FE4C389CD4D}"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p:nvSpPr>
          <p:cNvPr id="75" name="Rectangle 74"/>
          <p:cNvSpPr/>
          <p:nvPr>
            <p:custDataLst>
              <p:tags r:id="rId22"/>
            </p:custDataLst>
          </p:nvPr>
        </p:nvSpPr>
        <p:spPr bwMode="auto">
          <a:xfrm>
            <a:off x="2605088" y="51657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74" name="Straight Connector 73"/>
          <p:cNvCxnSpPr/>
          <p:nvPr>
            <p:custDataLst>
              <p:tags r:id="rId23"/>
            </p:custDataLst>
          </p:nvPr>
        </p:nvCxnSpPr>
        <p:spPr bwMode="auto">
          <a:xfrm>
            <a:off x="2605088" y="5368925"/>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custDataLst>
              <p:tags r:id="rId24"/>
            </p:custDataLst>
          </p:nvPr>
        </p:nvCxnSpPr>
        <p:spPr bwMode="auto">
          <a:xfrm>
            <a:off x="2605088" y="5054600"/>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custDataLst>
              <p:tags r:id="rId25"/>
            </p:custDataLst>
          </p:nvPr>
        </p:nvCxnSpPr>
        <p:spPr bwMode="gray">
          <a:xfrm>
            <a:off x="2633663" y="5368925"/>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custDataLst>
              <p:tags r:id="rId26"/>
            </p:custDataLst>
          </p:nvPr>
        </p:nvCxnSpPr>
        <p:spPr bwMode="auto">
          <a:xfrm>
            <a:off x="2633663" y="5054600"/>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a:spLocks noGrp="1" noChangeArrowheads="1"/>
          </p:cNvSpPr>
          <p:nvPr>
            <p:custDataLst>
              <p:tags r:id="rId27"/>
            </p:custDataLst>
          </p:nvPr>
        </p:nvSpPr>
        <p:spPr bwMode="auto">
          <a:xfrm>
            <a:off x="2781300" y="5319713"/>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60206DBB-B8D5-4DE4-8085-8D742437F2A7}" type="datetime'''''6''''''''''5''%'' ''''r''a''''''''t''''''''''''''e'''''">
              <a:rPr lang="en-GB" altLang="en-US" sz="700" b="0"/>
              <a:pPr marL="0" indent="0">
                <a:lnSpc>
                  <a:spcPct val="100000"/>
                </a:lnSpc>
                <a:spcAft>
                  <a:spcPct val="0"/>
                </a:spcAft>
                <a:buNone/>
              </a:pPr>
              <a:t>65% rate</a:t>
            </a:fld>
            <a:endParaRPr lang="en-GB" sz="700" b="0" dirty="0">
              <a:sym typeface="+mn-lt"/>
            </a:endParaRPr>
          </a:p>
        </p:txBody>
      </p:sp>
      <p:sp>
        <p:nvSpPr>
          <p:cNvPr id="78" name="Rectangle 77"/>
          <p:cNvSpPr>
            <a:spLocks noGrp="1" noChangeArrowheads="1"/>
          </p:cNvSpPr>
          <p:nvPr>
            <p:custDataLst>
              <p:tags r:id="rId28"/>
            </p:custDataLst>
          </p:nvPr>
        </p:nvSpPr>
        <p:spPr bwMode="auto">
          <a:xfrm>
            <a:off x="2781300" y="516255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746A302-0868-4C29-94AD-971E7EA3D0FE}" type="datetime'''''''''''''''''5''''''0''% ''r''a''''''''t''e'''''''''''''">
              <a:rPr lang="en-GB" altLang="en-US" sz="700" b="0"/>
              <a:pPr marL="0" indent="0">
                <a:lnSpc>
                  <a:spcPct val="100000"/>
                </a:lnSpc>
                <a:spcAft>
                  <a:spcPct val="0"/>
                </a:spcAft>
                <a:buNone/>
              </a:pPr>
              <a:t>50% rate</a:t>
            </a:fld>
            <a:endParaRPr lang="en-GB" sz="700" b="0" dirty="0">
              <a:sym typeface="+mn-lt"/>
            </a:endParaRPr>
          </a:p>
        </p:txBody>
      </p:sp>
      <p:sp>
        <p:nvSpPr>
          <p:cNvPr id="80" name="Rectangle 79"/>
          <p:cNvSpPr>
            <a:spLocks noGrp="1" noChangeArrowheads="1"/>
          </p:cNvSpPr>
          <p:nvPr>
            <p:custDataLst>
              <p:tags r:id="rId29"/>
            </p:custDataLst>
          </p:nvPr>
        </p:nvSpPr>
        <p:spPr bwMode="auto">
          <a:xfrm>
            <a:off x="2781300" y="5005388"/>
            <a:ext cx="1168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9318C0D5-5FFA-44D7-847B-07E6F4E2DD44}" type="datetime'''C''ur''rent rat''e (''''''3''''''''''7%;'' ''2014)'''''''''">
              <a:rPr lang="en-GB" altLang="en-US" sz="700" b="0"/>
              <a:pPr marL="0" indent="0">
                <a:lnSpc>
                  <a:spcPct val="100000"/>
                </a:lnSpc>
                <a:spcAft>
                  <a:spcPct val="0"/>
                </a:spcAft>
                <a:buNone/>
              </a:pPr>
              <a:t>Current rate (37%; 2014)</a:t>
            </a:fld>
            <a:endParaRPr lang="en-GB" sz="700" b="0" dirty="0">
              <a:sym typeface="+mn-lt"/>
            </a:endParaRPr>
          </a:p>
        </p:txBody>
      </p:sp>
      <p:sp>
        <p:nvSpPr>
          <p:cNvPr id="47" name="Content Placeholder 2"/>
          <p:cNvSpPr>
            <a:spLocks noGrp="1"/>
          </p:cNvSpPr>
          <p:nvPr>
            <p:ph sz="half" idx="1"/>
          </p:nvPr>
        </p:nvSpPr>
        <p:spPr>
          <a:xfrm>
            <a:off x="466724" y="1823794"/>
            <a:ext cx="4025900" cy="347168"/>
          </a:xfrm>
        </p:spPr>
        <p:txBody>
          <a:bodyPr/>
          <a:lstStyle/>
          <a:p>
            <a:pPr marL="0" indent="0">
              <a:buNone/>
            </a:pPr>
            <a:r>
              <a:rPr lang="en-US" sz="900" b="1" dirty="0"/>
              <a:t>BARRIERS </a:t>
            </a:r>
            <a:r>
              <a:rPr lang="en-US" sz="900" b="1" i="1" dirty="0"/>
              <a:t>Lack of investment to upgrade processes hampers higher use of alternative fuels</a:t>
            </a:r>
            <a:endParaRPr lang="en-GB" sz="900" b="1" i="1" dirty="0"/>
          </a:p>
        </p:txBody>
      </p:sp>
      <p:graphicFrame>
        <p:nvGraphicFramePr>
          <p:cNvPr id="46" name="Chart 45"/>
          <p:cNvGraphicFramePr>
            <a:graphicFrameLocks/>
          </p:cNvGraphicFramePr>
          <p:nvPr>
            <p:extLst/>
          </p:nvPr>
        </p:nvGraphicFramePr>
        <p:xfrm>
          <a:off x="4892756" y="4759757"/>
          <a:ext cx="3578224" cy="1843636"/>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48" name="Table 47"/>
          <p:cNvGraphicFramePr>
            <a:graphicFrameLocks noGrp="1"/>
          </p:cNvGraphicFramePr>
          <p:nvPr>
            <p:extLst/>
          </p:nvPr>
        </p:nvGraphicFramePr>
        <p:xfrm>
          <a:off x="482641" y="2207838"/>
          <a:ext cx="4025900" cy="2243882"/>
        </p:xfrm>
        <a:graphic>
          <a:graphicData uri="http://schemas.openxmlformats.org/drawingml/2006/table">
            <a:tbl>
              <a:tblPr firstRow="1" bandRow="1">
                <a:tableStyleId>{2D5ABB26-0587-4C30-8999-92F81FD0307C}</a:tableStyleId>
              </a:tblPr>
              <a:tblGrid>
                <a:gridCol w="1119637">
                  <a:extLst>
                    <a:ext uri="{9D8B030D-6E8A-4147-A177-3AD203B41FA5}">
                      <a16:colId xmlns:a16="http://schemas.microsoft.com/office/drawing/2014/main" val="4241883226"/>
                    </a:ext>
                  </a:extLst>
                </a:gridCol>
                <a:gridCol w="716036">
                  <a:extLst>
                    <a:ext uri="{9D8B030D-6E8A-4147-A177-3AD203B41FA5}">
                      <a16:colId xmlns:a16="http://schemas.microsoft.com/office/drawing/2014/main" val="1094806953"/>
                    </a:ext>
                  </a:extLst>
                </a:gridCol>
                <a:gridCol w="2190227">
                  <a:extLst>
                    <a:ext uri="{9D8B030D-6E8A-4147-A177-3AD203B41FA5}">
                      <a16:colId xmlns:a16="http://schemas.microsoft.com/office/drawing/2014/main" val="899821140"/>
                    </a:ext>
                  </a:extLst>
                </a:gridCol>
              </a:tblGrid>
              <a:tr h="478576">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High quality waste not available to the cemen</a:t>
                      </a:r>
                      <a:r>
                        <a:rPr lang="en-US" sz="800" b="1" baseline="0" dirty="0"/>
                        <a:t>t sector in sufficient quantity</a:t>
                      </a:r>
                      <a:endParaRPr lang="en-US" sz="8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50955">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Demand for high quality Solid Shredded Wastes (SSW) too low to incentivize production of it</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350955">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50955">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606196">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Technical readiness to increase co-processing rate is low</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Lack of economic incentives to modernize the cement industry</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23217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3" name="think-cell Slide" r:id="rId37" imgW="360" imgH="360" progId="TCLayout.ActiveDocument.1">
                  <p:embed/>
                </p:oleObj>
              </mc:Choice>
              <mc:Fallback>
                <p:oleObj name="think-cell Slide" r:id="rId37" imgW="360" imgH="360" progId="TCLayout.ActiveDocument.1">
                  <p:embed/>
                  <p:pic>
                    <p:nvPicPr>
                      <p:cNvPr id="31" name="Object 30"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France Cement Sector</a:t>
            </a:r>
            <a:br>
              <a:rPr lang="en-US" sz="1800" b="1" dirty="0"/>
            </a:br>
            <a:r>
              <a:rPr lang="en-US" sz="1400" dirty="0"/>
              <a:t>The cement industry needs a technological upgrade, however decreased demand is limiting the investment possibilities</a:t>
            </a:r>
            <a:endParaRPr lang="en-GB" dirty="0"/>
          </a:p>
        </p:txBody>
      </p:sp>
      <p:sp>
        <p:nvSpPr>
          <p:cNvPr id="3" name="Content Placeholder 2"/>
          <p:cNvSpPr>
            <a:spLocks noGrp="1"/>
          </p:cNvSpPr>
          <p:nvPr>
            <p:ph sz="half" idx="1"/>
          </p:nvPr>
        </p:nvSpPr>
        <p:spPr>
          <a:xfrm>
            <a:off x="466724" y="1916074"/>
            <a:ext cx="4025900" cy="520738"/>
          </a:xfrm>
        </p:spPr>
        <p:txBody>
          <a:bodyPr/>
          <a:lstStyle/>
          <a:p>
            <a:pPr marL="0" indent="0">
              <a:buNone/>
            </a:pPr>
            <a:r>
              <a:rPr lang="en-US" sz="800" b="1" dirty="0"/>
              <a:t>CO-PROCESSING </a:t>
            </a:r>
            <a:r>
              <a:rPr lang="en-US" sz="800" b="1" i="1" dirty="0"/>
              <a:t>France co-processing rate is slightly below EU average with 37.3% of thermal energy coming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cs typeface="Arial" panose="020B0604020202020204" pitchFamily="34" charset="0"/>
              </a:rPr>
              <a:t>There are 4 main operators  on the market, including HeidelbergCement, </a:t>
            </a:r>
            <a:r>
              <a:rPr lang="en-US" sz="900" dirty="0" err="1">
                <a:cs typeface="Arial" panose="020B0604020202020204" pitchFamily="34" charset="0"/>
              </a:rPr>
              <a:t>LafargeHolcim</a:t>
            </a:r>
            <a:r>
              <a:rPr lang="en-US" sz="900" dirty="0">
                <a:cs typeface="Arial" panose="020B0604020202020204" pitchFamily="34" charset="0"/>
              </a:rPr>
              <a:t>, CRH and </a:t>
            </a:r>
            <a:r>
              <a:rPr lang="en-US" sz="900" dirty="0" err="1">
                <a:cs typeface="Arial" panose="020B0604020202020204" pitchFamily="34" charset="0"/>
              </a:rPr>
              <a:t>Vicat</a:t>
            </a:r>
            <a:r>
              <a:rPr lang="en-US" sz="900" dirty="0">
                <a:cs typeface="Arial" panose="020B0604020202020204" pitchFamily="34" charset="0"/>
              </a:rPr>
              <a:t>. These groups had, in total, 28 clinker and cement plants in 2016 </a:t>
            </a:r>
            <a:r>
              <a:rPr lang="en-US" sz="900" dirty="0">
                <a:solidFill>
                  <a:schemeClr val="bg2"/>
                </a:solidFill>
                <a:cs typeface="Arial" panose="020B0604020202020204" pitchFamily="34" charset="0"/>
              </a:rPr>
              <a:t>[1].</a:t>
            </a:r>
          </a:p>
          <a:p>
            <a:pPr>
              <a:buFont typeface="Verdana" panose="020B0604030504040204" pitchFamily="34" charset="0"/>
              <a:buChar char="–"/>
            </a:pPr>
            <a:r>
              <a:rPr lang="en-US" sz="900" dirty="0">
                <a:cs typeface="Arial" panose="020B0604020202020204" pitchFamily="34" charset="0"/>
              </a:rPr>
              <a:t>France is one of the largest producers of white clinker in the EU; mainly used for domestic consumption </a:t>
            </a:r>
            <a:r>
              <a:rPr lang="en-US" sz="900" dirty="0">
                <a:solidFill>
                  <a:schemeClr val="bg2"/>
                </a:solidFill>
                <a:cs typeface="Arial" panose="020B0604020202020204" pitchFamily="34" charset="0"/>
              </a:rPr>
              <a:t>[2]. </a:t>
            </a:r>
          </a:p>
          <a:p>
            <a:pPr>
              <a:buFont typeface="Verdana" panose="020B0604030504040204" pitchFamily="34" charset="0"/>
              <a:buChar char="–"/>
            </a:pPr>
            <a:r>
              <a:rPr lang="en-US" sz="900" dirty="0">
                <a:cs typeface="Arial" panose="020B0604020202020204" pitchFamily="34" charset="0"/>
              </a:rPr>
              <a:t>Between 2008 and 2014 the production of grey clinker decreased by 20% due to lower demand by the construction sector. As a result, two cement plants closed down in 2016 </a:t>
            </a:r>
            <a:r>
              <a:rPr lang="en-US" sz="900" dirty="0">
                <a:solidFill>
                  <a:schemeClr val="bg2"/>
                </a:solidFill>
                <a:cs typeface="Arial" panose="020B0604020202020204" pitchFamily="34" charset="0"/>
              </a:rPr>
              <a:t>[3].</a:t>
            </a:r>
          </a:p>
          <a:p>
            <a:pPr>
              <a:buFont typeface="Verdana" panose="020B0604030504040204" pitchFamily="34" charset="0"/>
              <a:buChar char="–"/>
            </a:pPr>
            <a:r>
              <a:rPr lang="en-US" sz="900" dirty="0">
                <a:cs typeface="Arial" panose="020B0604020202020204" pitchFamily="34" charset="0"/>
              </a:rPr>
              <a:t>In 2014, 12.4 Mt of grey clinker was produced. Both imports and exports of clinker were insignificant. </a:t>
            </a:r>
          </a:p>
          <a:p>
            <a:pPr>
              <a:buFont typeface="Verdana" panose="020B0604030504040204" pitchFamily="34" charset="0"/>
              <a:buChar char="–"/>
            </a:pPr>
            <a:r>
              <a:rPr lang="en-US" sz="900" dirty="0">
                <a:cs typeface="Arial" panose="020B0604020202020204" pitchFamily="34" charset="0"/>
              </a:rPr>
              <a:t>The current co-processing rate (37.3%) is slightly below the EU average of 40.2% in 2014. </a:t>
            </a:r>
          </a:p>
          <a:p>
            <a:pPr>
              <a:buFont typeface="Verdana" panose="020B0604030504040204" pitchFamily="34" charset="0"/>
              <a:buChar char="–"/>
            </a:pPr>
            <a:r>
              <a:rPr lang="en-US" sz="900" dirty="0">
                <a:cs typeface="Arial" panose="020B0604020202020204" pitchFamily="34" charset="0"/>
              </a:rPr>
              <a:t>Further fuel switching is largely limited due to the outdatedness of the technology in the cement sector. Average co-processing rate of around 50% across the industry is seen an upper limit without necessary technological upgrades. </a:t>
            </a:r>
            <a:r>
              <a:rPr lang="en-US" sz="900" dirty="0">
                <a:solidFill>
                  <a:schemeClr val="bg2"/>
                </a:solidFill>
                <a:cs typeface="Arial" panose="020B0604020202020204" pitchFamily="34" charset="0"/>
              </a:rPr>
              <a:t>[4].</a:t>
            </a:r>
          </a:p>
          <a:p>
            <a:pPr>
              <a:buFont typeface="Verdana" panose="020B0604030504040204" pitchFamily="34" charset="0"/>
              <a:buChar char="–"/>
            </a:pPr>
            <a:r>
              <a:rPr lang="en-US" sz="900" dirty="0">
                <a:cs typeface="Arial" panose="020B0604020202020204" pitchFamily="34" charset="0"/>
              </a:rPr>
              <a:t>There is an ongoing issue with the quality of solid shredded wastes (SSW) as low demand for this type of fuel has not stimulated adequate quality focus in the pre-processing facilities </a:t>
            </a:r>
            <a:r>
              <a:rPr lang="en-US" sz="900" dirty="0">
                <a:solidFill>
                  <a:schemeClr val="bg2"/>
                </a:solidFill>
                <a:cs typeface="Arial" panose="020B0604020202020204" pitchFamily="34" charset="0"/>
              </a:rPr>
              <a:t>[5].</a:t>
            </a:r>
            <a:endParaRPr lang="en-GB" sz="900" dirty="0">
              <a:solidFill>
                <a:schemeClr val="bg2"/>
              </a:solidFill>
              <a:cs typeface="Arial" panose="020B0604020202020204" pitchFamily="34" charset="0"/>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29</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As the domestic demand for cement has been decreasing following the economic downturn in 2008, the cement sector has not invested into technological upgrades allowing higher fuel substitution rates. A plan has to be made for closure of the oldest plants and modernization of the remaining ones. </a:t>
            </a:r>
            <a:endParaRPr lang="en-GB" sz="900" b="0" kern="0" dirty="0"/>
          </a:p>
        </p:txBody>
      </p:sp>
      <p:sp>
        <p:nvSpPr>
          <p:cNvPr id="12" name="Content Placeholder 2"/>
          <p:cNvSpPr txBox="1">
            <a:spLocks/>
          </p:cNvSpPr>
          <p:nvPr/>
        </p:nvSpPr>
        <p:spPr bwMode="auto">
          <a:xfrm>
            <a:off x="466724" y="4597141"/>
            <a:ext cx="4025900" cy="50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France has comparably low clinker production per capita. Both exports and imports of clinker are very low.</a:t>
            </a:r>
            <a:endParaRPr lang="en-GB" sz="800" i="1" kern="0" dirty="0">
              <a:solidFill>
                <a:srgbClr val="FF0000"/>
              </a:solidFill>
            </a:endParaRPr>
          </a:p>
        </p:txBody>
      </p:sp>
      <p:graphicFrame>
        <p:nvGraphicFramePr>
          <p:cNvPr id="7" name="Object 6"/>
          <p:cNvGraphicFramePr>
            <a:graphicFrameLocks/>
          </p:cNvGraphicFramePr>
          <p:nvPr>
            <p:custDataLst>
              <p:tags r:id="rId4"/>
            </p:custDataLst>
            <p:extLst/>
          </p:nvPr>
        </p:nvGraphicFramePr>
        <p:xfrm>
          <a:off x="723900" y="2705100"/>
          <a:ext cx="2771792" cy="1752676"/>
        </p:xfrm>
        <a:graphic>
          <a:graphicData uri="http://schemas.openxmlformats.org/presentationml/2006/ole">
            <mc:AlternateContent xmlns:mc="http://schemas.openxmlformats.org/markup-compatibility/2006">
              <mc:Choice xmlns:v="urn:schemas-microsoft-com:vml" Requires="v">
                <p:oleObj spid="_x0000_s122904" name="Chart" r:id="rId39" imgW="2771792" imgH="1752676" progId="MSGraph.Chart.8">
                  <p:embed followColorScheme="full"/>
                </p:oleObj>
              </mc:Choice>
              <mc:Fallback>
                <p:oleObj name="Chart" r:id="rId39" imgW="2771792" imgH="1752676" progId="MSGraph.Chart.8">
                  <p:embed followColorScheme="full"/>
                  <p:pic>
                    <p:nvPicPr>
                      <p:cNvPr id="7" name="Object 6"/>
                      <p:cNvPicPr>
                        <a:picLocks noChangeArrowheads="1"/>
                      </p:cNvPicPr>
                      <p:nvPr/>
                    </p:nvPicPr>
                    <p:blipFill>
                      <a:blip r:embed="rId40"/>
                      <a:srcRect/>
                      <a:stretch>
                        <a:fillRect/>
                      </a:stretch>
                    </p:blipFill>
                    <p:spPr bwMode="auto">
                      <a:xfrm>
                        <a:off x="723900" y="2705100"/>
                        <a:ext cx="2771792" cy="1752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Rectangle 62"/>
          <p:cNvSpPr>
            <a:spLocks noGrp="1" noChangeArrowheads="1"/>
          </p:cNvSpPr>
          <p:nvPr>
            <p:custDataLst>
              <p:tags r:id="rId5"/>
            </p:custDataLst>
          </p:nvPr>
        </p:nvSpPr>
        <p:spPr bwMode="gray">
          <a:xfrm>
            <a:off x="538163" y="33782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8592902-60B8-49DA-84AA-700FACFECCA0}"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65" name="Rectangle 64"/>
          <p:cNvSpPr>
            <a:spLocks noGrp="1" noChangeArrowheads="1"/>
          </p:cNvSpPr>
          <p:nvPr>
            <p:custDataLst>
              <p:tags r:id="rId6"/>
            </p:custDataLst>
          </p:nvPr>
        </p:nvSpPr>
        <p:spPr bwMode="gray">
          <a:xfrm>
            <a:off x="473075" y="27686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DF1F9152-A9B7-4A73-995A-6F6F24177C1D}"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62" name="Rectangle 61"/>
          <p:cNvSpPr>
            <a:spLocks noGrp="1" noChangeArrowheads="1"/>
          </p:cNvSpPr>
          <p:nvPr>
            <p:custDataLst>
              <p:tags r:id="rId7"/>
            </p:custDataLst>
          </p:nvPr>
        </p:nvSpPr>
        <p:spPr bwMode="gray">
          <a:xfrm>
            <a:off x="538163" y="36830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92E5D65-C63A-4A2D-84D7-7DA6F7FDC1CF}"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64" name="Rectangle 63"/>
          <p:cNvSpPr>
            <a:spLocks noGrp="1" noChangeArrowheads="1"/>
          </p:cNvSpPr>
          <p:nvPr>
            <p:custDataLst>
              <p:tags r:id="rId8"/>
            </p:custDataLst>
          </p:nvPr>
        </p:nvSpPr>
        <p:spPr bwMode="gray">
          <a:xfrm>
            <a:off x="538163" y="30734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D070A6E-3F49-4A05-B211-6E89699EE525}"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61" name="Rectangle 60"/>
          <p:cNvSpPr>
            <a:spLocks noGrp="1" noChangeArrowheads="1"/>
          </p:cNvSpPr>
          <p:nvPr>
            <p:custDataLst>
              <p:tags r:id="rId9"/>
            </p:custDataLst>
          </p:nvPr>
        </p:nvSpPr>
        <p:spPr bwMode="gray">
          <a:xfrm>
            <a:off x="538163" y="39878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DBF6E15-814A-44A4-8643-534D1947F70E}"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60" name="Rectangle 59"/>
          <p:cNvSpPr>
            <a:spLocks noGrp="1" noChangeArrowheads="1"/>
          </p:cNvSpPr>
          <p:nvPr>
            <p:custDataLst>
              <p:tags r:id="rId10"/>
            </p:custDataLst>
          </p:nvPr>
        </p:nvSpPr>
        <p:spPr bwMode="gray">
          <a:xfrm>
            <a:off x="603250" y="42926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A271B6B9-5B9C-4627-8DD0-C003FA384279}"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52" name="Rectangle 51"/>
          <p:cNvSpPr>
            <a:spLocks noGrp="1" noChangeArrowheads="1"/>
          </p:cNvSpPr>
          <p:nvPr>
            <p:custDataLst>
              <p:tags r:id="rId11"/>
            </p:custDataLst>
          </p:nvPr>
        </p:nvSpPr>
        <p:spPr bwMode="gray">
          <a:xfrm>
            <a:off x="2630488" y="38528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A36830D-285E-4695-BB5B-5572950130A6}" type="datetime'''''''''''''59''''''''''%'''''''''''''''''''''''''''''''''''''">
              <a:rPr lang="en-GB" altLang="en-US" sz="700">
                <a:solidFill>
                  <a:schemeClr val="bg1"/>
                </a:solidFill>
              </a:rPr>
              <a:pPr/>
              <a:t>59%</a:t>
            </a:fld>
            <a:endParaRPr lang="en-GB" sz="700" dirty="0">
              <a:solidFill>
                <a:schemeClr val="bg1"/>
              </a:solidFill>
              <a:sym typeface="+mn-lt"/>
            </a:endParaRPr>
          </a:p>
        </p:txBody>
      </p:sp>
      <p:sp>
        <p:nvSpPr>
          <p:cNvPr id="87" name="Rectangle 86"/>
          <p:cNvSpPr>
            <a:spLocks noGrp="1" noChangeArrowheads="1"/>
          </p:cNvSpPr>
          <p:nvPr>
            <p:custDataLst>
              <p:tags r:id="rId12"/>
            </p:custDataLst>
          </p:nvPr>
        </p:nvSpPr>
        <p:spPr bwMode="auto">
          <a:xfrm>
            <a:off x="473075" y="2474913"/>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54" name="Rectangle 53"/>
          <p:cNvSpPr>
            <a:spLocks noGrp="1" noChangeArrowheads="1"/>
          </p:cNvSpPr>
          <p:nvPr>
            <p:custDataLst>
              <p:tags r:id="rId13"/>
            </p:custDataLst>
          </p:nvPr>
        </p:nvSpPr>
        <p:spPr bwMode="gray">
          <a:xfrm>
            <a:off x="2630488" y="29813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2E2FFE6-49BF-478E-8ED9-9D3446939C7D}"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40" name="Rectangle 39"/>
          <p:cNvSpPr>
            <a:spLocks noGrp="1" noChangeArrowheads="1"/>
          </p:cNvSpPr>
          <p:nvPr>
            <p:custDataLst>
              <p:tags r:id="rId14"/>
            </p:custDataLst>
          </p:nvPr>
        </p:nvSpPr>
        <p:spPr bwMode="auto">
          <a:xfrm>
            <a:off x="1336675" y="4411663"/>
            <a:ext cx="309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700" b="0" dirty="0"/>
              <a:t>France</a:t>
            </a:r>
          </a:p>
          <a:p>
            <a:pPr marL="0" indent="0" algn="ctr">
              <a:lnSpc>
                <a:spcPct val="100000"/>
              </a:lnSpc>
              <a:spcAft>
                <a:spcPct val="0"/>
              </a:spcAft>
              <a:buNone/>
            </a:pPr>
            <a:endParaRPr lang="en-GB" sz="800" b="0" dirty="0">
              <a:sym typeface="+mn-lt"/>
            </a:endParaRPr>
          </a:p>
        </p:txBody>
      </p:sp>
      <p:sp>
        <p:nvSpPr>
          <p:cNvPr id="58" name="Rectangle 57"/>
          <p:cNvSpPr>
            <a:spLocks noGrp="1" noChangeArrowheads="1"/>
          </p:cNvSpPr>
          <p:nvPr>
            <p:custDataLst>
              <p:tags r:id="rId15"/>
            </p:custDataLst>
          </p:nvPr>
        </p:nvSpPr>
        <p:spPr bwMode="auto">
          <a:xfrm>
            <a:off x="2484438" y="4411663"/>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53" name="Rectangle 52"/>
          <p:cNvSpPr>
            <a:spLocks noGrp="1" noChangeArrowheads="1"/>
          </p:cNvSpPr>
          <p:nvPr>
            <p:custDataLst>
              <p:tags r:id="rId16"/>
            </p:custDataLst>
          </p:nvPr>
        </p:nvSpPr>
        <p:spPr bwMode="gray">
          <a:xfrm>
            <a:off x="2630488" y="32956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5549E2B-7A7B-4855-966C-C4B651BC8588}"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49" name="Rectangle 48"/>
          <p:cNvSpPr>
            <a:spLocks noGrp="1" noChangeArrowheads="1"/>
          </p:cNvSpPr>
          <p:nvPr>
            <p:custDataLst>
              <p:tags r:id="rId17"/>
            </p:custDataLst>
          </p:nvPr>
        </p:nvSpPr>
        <p:spPr bwMode="gray">
          <a:xfrm>
            <a:off x="1358900" y="38242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A96DBA4-B8AE-42E4-959C-F4A939625045}" type="datetime'''''6''''''3''''''''''''''''''''''%'''''''''''''''">
              <a:rPr lang="en-GB" altLang="en-US" sz="700">
                <a:solidFill>
                  <a:schemeClr val="bg1"/>
                </a:solidFill>
                <a:sym typeface="+mn-lt"/>
              </a:rPr>
              <a:pPr marL="0" indent="0" algn="ctr">
                <a:lnSpc>
                  <a:spcPct val="100000"/>
                </a:lnSpc>
                <a:spcAft>
                  <a:spcPct val="0"/>
                </a:spcAft>
                <a:buNone/>
              </a:pPr>
              <a:t>63%</a:t>
            </a:fld>
            <a:endParaRPr lang="en-GB" sz="700" dirty="0">
              <a:solidFill>
                <a:schemeClr val="bg1"/>
              </a:solidFill>
              <a:sym typeface="+mn-lt"/>
            </a:endParaRPr>
          </a:p>
        </p:txBody>
      </p:sp>
      <p:sp>
        <p:nvSpPr>
          <p:cNvPr id="51" name="Rectangle 50"/>
          <p:cNvSpPr>
            <a:spLocks noGrp="1" noChangeArrowheads="1"/>
          </p:cNvSpPr>
          <p:nvPr>
            <p:custDataLst>
              <p:tags r:id="rId18"/>
            </p:custDataLst>
          </p:nvPr>
        </p:nvSpPr>
        <p:spPr bwMode="gray">
          <a:xfrm>
            <a:off x="1358900" y="29575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6968788-7EF7-498E-BC4B-5BD6683E21A1}" type="datetime'''''''''''''2''''''''''''4''%'''''''''''''''''">
              <a:rPr lang="en-GB" altLang="en-US" sz="700">
                <a:solidFill>
                  <a:schemeClr val="bg1"/>
                </a:solidFill>
                <a:sym typeface="+mn-lt"/>
              </a:rPr>
              <a:pPr marL="0" indent="0" algn="ctr">
                <a:lnSpc>
                  <a:spcPct val="100000"/>
                </a:lnSpc>
                <a:spcAft>
                  <a:spcPct val="0"/>
                </a:spcAft>
                <a:buNone/>
              </a:pPr>
              <a:t>24%</a:t>
            </a:fld>
            <a:endParaRPr lang="en-GB" sz="700" dirty="0">
              <a:solidFill>
                <a:schemeClr val="bg1"/>
              </a:solidFill>
              <a:sym typeface="+mn-lt"/>
            </a:endParaRPr>
          </a:p>
        </p:txBody>
      </p:sp>
      <p:sp>
        <p:nvSpPr>
          <p:cNvPr id="50" name="Rectangle 49"/>
          <p:cNvSpPr>
            <a:spLocks noGrp="1" noChangeArrowheads="1"/>
          </p:cNvSpPr>
          <p:nvPr>
            <p:custDataLst>
              <p:tags r:id="rId19"/>
            </p:custDataLst>
          </p:nvPr>
        </p:nvSpPr>
        <p:spPr bwMode="gray">
          <a:xfrm>
            <a:off x="1358900" y="32432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FAC104C-7B38-4E6B-9E23-3C86EAB0D5EB}" type="datetime'''''''''''''''''''''''1''''''''''''3''''''''''%'''''''''''">
              <a:rPr lang="en-GB" altLang="en-US" sz="700">
                <a:solidFill>
                  <a:schemeClr val="bg1"/>
                </a:solidFill>
                <a:sym typeface="+mn-lt"/>
              </a:rPr>
              <a:pPr marL="0" indent="0" algn="ctr">
                <a:lnSpc>
                  <a:spcPct val="100000"/>
                </a:lnSpc>
                <a:spcAft>
                  <a:spcPct val="0"/>
                </a:spcAft>
                <a:buNone/>
              </a:pPr>
              <a:t>13%</a:t>
            </a:fld>
            <a:endParaRPr lang="en-GB" sz="700" dirty="0">
              <a:solidFill>
                <a:schemeClr val="bg1"/>
              </a:solidFill>
              <a:sym typeface="+mn-lt"/>
            </a:endParaRPr>
          </a:p>
        </p:txBody>
      </p:sp>
      <p:graphicFrame>
        <p:nvGraphicFramePr>
          <p:cNvPr id="11" name="Object 10"/>
          <p:cNvGraphicFramePr>
            <a:graphicFrameLocks/>
          </p:cNvGraphicFramePr>
          <p:nvPr>
            <p:custDataLst>
              <p:tags r:id="rId20"/>
            </p:custDataLst>
            <p:extLst/>
          </p:nvPr>
        </p:nvGraphicFramePr>
        <p:xfrm>
          <a:off x="342900" y="5181600"/>
          <a:ext cx="3809940" cy="1247748"/>
        </p:xfrm>
        <a:graphic>
          <a:graphicData uri="http://schemas.openxmlformats.org/presentationml/2006/ole">
            <mc:AlternateContent xmlns:mc="http://schemas.openxmlformats.org/markup-compatibility/2006">
              <mc:Choice xmlns:v="urn:schemas-microsoft-com:vml" Requires="v">
                <p:oleObj spid="_x0000_s122905" name="Chart" r:id="rId41" imgW="3809940" imgH="1247748" progId="MSGraph.Chart.8">
                  <p:embed followColorScheme="full"/>
                </p:oleObj>
              </mc:Choice>
              <mc:Fallback>
                <p:oleObj name="Chart" r:id="rId41" imgW="3809940" imgH="1247748" progId="MSGraph.Chart.8">
                  <p:embed followColorScheme="full"/>
                  <p:pic>
                    <p:nvPicPr>
                      <p:cNvPr id="11" name="Object 10"/>
                      <p:cNvPicPr/>
                      <p:nvPr/>
                    </p:nvPicPr>
                    <p:blipFill>
                      <a:blip r:embed="rId42"/>
                      <a:stretch>
                        <a:fillRect/>
                      </a:stretch>
                    </p:blipFill>
                    <p:spPr>
                      <a:xfrm>
                        <a:off x="342900" y="5181600"/>
                        <a:ext cx="3809940" cy="1247748"/>
                      </a:xfrm>
                      <a:prstGeom prst="rect">
                        <a:avLst/>
                      </a:prstGeom>
                    </p:spPr>
                  </p:pic>
                </p:oleObj>
              </mc:Fallback>
            </mc:AlternateContent>
          </a:graphicData>
        </a:graphic>
      </p:graphicFrame>
      <p:sp>
        <p:nvSpPr>
          <p:cNvPr id="143" name="Rectangle 142"/>
          <p:cNvSpPr>
            <a:spLocks noGrp="1" noChangeArrowheads="1"/>
          </p:cNvSpPr>
          <p:nvPr>
            <p:custDataLst>
              <p:tags r:id="rId21"/>
            </p:custDataLst>
          </p:nvPr>
        </p:nvSpPr>
        <p:spPr bwMode="auto">
          <a:xfrm>
            <a:off x="458788" y="517207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sp>
        <p:nvSpPr>
          <p:cNvPr id="137" name="Rectangle 136"/>
          <p:cNvSpPr>
            <a:spLocks noGrp="1" noChangeArrowheads="1"/>
          </p:cNvSpPr>
          <p:nvPr>
            <p:custDataLst>
              <p:tags r:id="rId22"/>
            </p:custDataLst>
          </p:nvPr>
        </p:nvSpPr>
        <p:spPr bwMode="auto">
          <a:xfrm>
            <a:off x="3505200" y="6259513"/>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6DFC637-8804-4BA0-9589-B136AEBC179E}" type="datetime'''''E''''''U''''2''8'''''''">
              <a:rPr lang="en-GB" altLang="en-US" sz="700" b="0"/>
              <a:pPr marL="0" indent="0" algn="ctr">
                <a:lnSpc>
                  <a:spcPct val="100000"/>
                </a:lnSpc>
                <a:spcAft>
                  <a:spcPct val="0"/>
                </a:spcAft>
                <a:buNone/>
              </a:pPr>
              <a:t>EU28</a:t>
            </a:fld>
            <a:endParaRPr lang="en-GB" sz="700" b="0" dirty="0">
              <a:sym typeface="+mn-lt"/>
            </a:endParaRPr>
          </a:p>
        </p:txBody>
      </p:sp>
      <p:sp>
        <p:nvSpPr>
          <p:cNvPr id="56" name="Rectangle 55"/>
          <p:cNvSpPr>
            <a:spLocks noGrp="1" noChangeArrowheads="1"/>
          </p:cNvSpPr>
          <p:nvPr>
            <p:custDataLst>
              <p:tags r:id="rId23"/>
            </p:custDataLst>
          </p:nvPr>
        </p:nvSpPr>
        <p:spPr bwMode="gray">
          <a:xfrm>
            <a:off x="1873250" y="53832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776E061-FA38-4F68-AD63-86D0275BE7FC}" type="datetime'''3''''''''''''''''''''''5''''''''''''''''''''''''3'''">
              <a:rPr lang="en-GB" altLang="en-US" sz="700" b="0">
                <a:sym typeface="+mn-lt"/>
              </a:rPr>
              <a:pPr marL="0" indent="0" algn="ctr">
                <a:lnSpc>
                  <a:spcPct val="100000"/>
                </a:lnSpc>
                <a:spcAft>
                  <a:spcPct val="0"/>
                </a:spcAft>
                <a:buNone/>
              </a:pPr>
              <a:t>353</a:t>
            </a:fld>
            <a:endParaRPr lang="en-GB" sz="700" b="0" dirty="0">
              <a:sym typeface="+mn-lt"/>
            </a:endParaRPr>
          </a:p>
        </p:txBody>
      </p:sp>
      <p:sp>
        <p:nvSpPr>
          <p:cNvPr id="55" name="Rectangle 54"/>
          <p:cNvSpPr>
            <a:spLocks noGrp="1" noChangeArrowheads="1"/>
          </p:cNvSpPr>
          <p:nvPr>
            <p:custDataLst>
              <p:tags r:id="rId24"/>
            </p:custDataLst>
          </p:nvPr>
        </p:nvSpPr>
        <p:spPr bwMode="gray">
          <a:xfrm>
            <a:off x="1044575" y="57070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5FAA430-BC3E-42E8-9E36-26E78F40901F}" type="datetime'''''''''''''''''''1''''''''''8''''''''''''''''7'''''''''''">
              <a:rPr lang="en-GB" altLang="en-US" sz="700" b="0">
                <a:sym typeface="+mn-lt"/>
              </a:rPr>
              <a:pPr marL="0" indent="0" algn="ctr">
                <a:lnSpc>
                  <a:spcPct val="100000"/>
                </a:lnSpc>
                <a:spcAft>
                  <a:spcPct val="0"/>
                </a:spcAft>
                <a:buNone/>
              </a:pPr>
              <a:t>187</a:t>
            </a:fld>
            <a:endParaRPr lang="en-GB" sz="700" b="0" dirty="0">
              <a:sym typeface="+mn-lt"/>
            </a:endParaRPr>
          </a:p>
        </p:txBody>
      </p:sp>
      <p:sp>
        <p:nvSpPr>
          <p:cNvPr id="59" name="Rectangle 58"/>
          <p:cNvSpPr>
            <a:spLocks noGrp="1" noChangeArrowheads="1"/>
          </p:cNvSpPr>
          <p:nvPr>
            <p:custDataLst>
              <p:tags r:id="rId25"/>
            </p:custDataLst>
          </p:nvPr>
        </p:nvSpPr>
        <p:spPr bwMode="gray">
          <a:xfrm>
            <a:off x="3530600" y="55832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2B1BBDB-D6CF-4839-854C-994E71720E6A}"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57" name="Rectangle 56"/>
          <p:cNvSpPr>
            <a:spLocks noGrp="1" noChangeArrowheads="1"/>
          </p:cNvSpPr>
          <p:nvPr>
            <p:custDataLst>
              <p:tags r:id="rId26"/>
            </p:custDataLst>
          </p:nvPr>
        </p:nvSpPr>
        <p:spPr bwMode="gray">
          <a:xfrm>
            <a:off x="2701925" y="54975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FDF9A44-87F4-40E1-AB50-3031FCECB88E}" type="datetime'''''''''''''''''294'''''''''''''''''''''''''''''''''''''''">
              <a:rPr lang="en-GB" altLang="en-US" sz="700" b="0">
                <a:sym typeface="+mn-lt"/>
              </a:rPr>
              <a:pPr marL="0" indent="0" algn="ctr">
                <a:lnSpc>
                  <a:spcPct val="100000"/>
                </a:lnSpc>
                <a:spcAft>
                  <a:spcPct val="0"/>
                </a:spcAft>
                <a:buNone/>
              </a:pPr>
              <a:t>294</a:t>
            </a:fld>
            <a:endParaRPr lang="en-GB" sz="700" b="0" dirty="0">
              <a:sym typeface="+mn-lt"/>
            </a:endParaRPr>
          </a:p>
        </p:txBody>
      </p:sp>
      <p:sp>
        <p:nvSpPr>
          <p:cNvPr id="36" name="Rectangle 35"/>
          <p:cNvSpPr>
            <a:spLocks noGrp="1" noChangeArrowheads="1"/>
          </p:cNvSpPr>
          <p:nvPr>
            <p:custDataLst>
              <p:tags r:id="rId27"/>
            </p:custDataLst>
          </p:nvPr>
        </p:nvSpPr>
        <p:spPr bwMode="auto">
          <a:xfrm>
            <a:off x="1841500" y="6259513"/>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1CAD703-F0A1-45CA-AC69-B14BBD52222D}" type="datetime'''''''''''''''''''''''''''''S''''''p''''''''ai''''n'''''''''''">
              <a:rPr lang="en-GB" altLang="en-US" sz="700" b="0" smtClean="0"/>
              <a:pPr marL="0" indent="0" algn="ctr">
                <a:lnSpc>
                  <a:spcPct val="100000"/>
                </a:lnSpc>
                <a:spcAft>
                  <a:spcPct val="0"/>
                </a:spcAft>
                <a:buNone/>
              </a:pPr>
              <a:t>Spain</a:t>
            </a:fld>
            <a:endParaRPr lang="en-GB" sz="700" b="0" dirty="0">
              <a:sym typeface="+mn-lt"/>
            </a:endParaRPr>
          </a:p>
        </p:txBody>
      </p:sp>
      <p:sp>
        <p:nvSpPr>
          <p:cNvPr id="134" name="Rectangle 133"/>
          <p:cNvSpPr>
            <a:spLocks noGrp="1" noChangeArrowheads="1"/>
          </p:cNvSpPr>
          <p:nvPr>
            <p:custDataLst>
              <p:tags r:id="rId28"/>
            </p:custDataLst>
          </p:nvPr>
        </p:nvSpPr>
        <p:spPr bwMode="auto">
          <a:xfrm>
            <a:off x="989013" y="6259513"/>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FCD571F-0503-4584-8ECB-16E00C8D6B3A}" type="datetime'''''''''''''F''''''''''''r''''''''''a''''nce'''''''''''''''''">
              <a:rPr lang="en-GB" altLang="en-US" sz="700" b="0" smtClean="0"/>
              <a:pPr marL="0" indent="0" algn="ctr">
                <a:lnSpc>
                  <a:spcPct val="100000"/>
                </a:lnSpc>
                <a:spcAft>
                  <a:spcPct val="0"/>
                </a:spcAft>
                <a:buNone/>
              </a:pPr>
              <a:t>France</a:t>
            </a:fld>
            <a:endParaRPr lang="en-GB" sz="700" b="0" dirty="0">
              <a:sym typeface="+mn-lt"/>
            </a:endParaRPr>
          </a:p>
        </p:txBody>
      </p:sp>
      <p:sp>
        <p:nvSpPr>
          <p:cNvPr id="136" name="Rectangle 135"/>
          <p:cNvSpPr>
            <a:spLocks noGrp="1" noChangeArrowheads="1"/>
          </p:cNvSpPr>
          <p:nvPr>
            <p:custDataLst>
              <p:tags r:id="rId29"/>
            </p:custDataLst>
          </p:nvPr>
        </p:nvSpPr>
        <p:spPr bwMode="auto">
          <a:xfrm>
            <a:off x="2590800" y="6259513"/>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8396B6F-12FF-402E-8EA9-6036C4C36625}" type="datetime'''G''''e''''''''''''r''man''''''''''''''''''''''y'''''''''''">
              <a:rPr lang="en-US" altLang="en-US" sz="700" b="0" smtClean="0"/>
              <a:pPr marL="0" indent="0" algn="ctr">
                <a:lnSpc>
                  <a:spcPct val="100000"/>
                </a:lnSpc>
                <a:spcAft>
                  <a:spcPct val="0"/>
                </a:spcAft>
                <a:buNone/>
              </a:pPr>
              <a:t>Germany</a:t>
            </a:fld>
            <a:endParaRPr lang="en-GB" sz="700" b="0" dirty="0">
              <a:sym typeface="+mn-lt"/>
            </a:endParaRPr>
          </a:p>
        </p:txBody>
      </p:sp>
      <p:sp>
        <p:nvSpPr>
          <p:cNvPr id="144" name="Rectangle 143"/>
          <p:cNvSpPr/>
          <p:nvPr>
            <p:custDataLst>
              <p:tags r:id="rId30"/>
            </p:custDataLst>
          </p:nvPr>
        </p:nvSpPr>
        <p:spPr bwMode="auto">
          <a:xfrm>
            <a:off x="3228975" y="28765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31"/>
            </p:custDataLst>
          </p:nvPr>
        </p:nvSpPr>
        <p:spPr bwMode="auto">
          <a:xfrm>
            <a:off x="3228975" y="31400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32"/>
            </p:custDataLst>
          </p:nvPr>
        </p:nvSpPr>
        <p:spPr bwMode="auto">
          <a:xfrm>
            <a:off x="3228975" y="329723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6" name="Rectangle 45"/>
          <p:cNvSpPr>
            <a:spLocks noGrp="1" noChangeArrowheads="1"/>
          </p:cNvSpPr>
          <p:nvPr>
            <p:custDataLst>
              <p:tags r:id="rId33"/>
            </p:custDataLst>
          </p:nvPr>
        </p:nvSpPr>
        <p:spPr bwMode="auto">
          <a:xfrm>
            <a:off x="3405188" y="3136900"/>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7" name="Rectangle 46"/>
          <p:cNvSpPr>
            <a:spLocks noGrp="1" noChangeArrowheads="1"/>
          </p:cNvSpPr>
          <p:nvPr>
            <p:custDataLst>
              <p:tags r:id="rId34"/>
            </p:custDataLst>
          </p:nvPr>
        </p:nvSpPr>
        <p:spPr bwMode="auto">
          <a:xfrm>
            <a:off x="3405188" y="3294063"/>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sp>
        <p:nvSpPr>
          <p:cNvPr id="45" name="Rectangle 44"/>
          <p:cNvSpPr>
            <a:spLocks noGrp="1" noChangeArrowheads="1"/>
          </p:cNvSpPr>
          <p:nvPr>
            <p:custDataLst>
              <p:tags r:id="rId35"/>
            </p:custDataLst>
          </p:nvPr>
        </p:nvSpPr>
        <p:spPr bwMode="auto">
          <a:xfrm>
            <a:off x="3405188" y="2873375"/>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pic>
        <p:nvPicPr>
          <p:cNvPr id="37" name="Picture 36"/>
          <p:cNvPicPr>
            <a:picLocks/>
          </p:cNvPicPr>
          <p:nvPr/>
        </p:nvPicPr>
        <p:blipFill>
          <a:blip r:embed="rId43"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312786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861481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705"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64" name="Rectangle 63"/>
          <p:cNvSpPr>
            <a:spLocks noGrp="1" noChangeArrowheads="1"/>
          </p:cNvSpPr>
          <p:nvPr>
            <p:custDataLst>
              <p:tags r:id="rId4"/>
            </p:custDataLst>
          </p:nvPr>
        </p:nvSpPr>
        <p:spPr bwMode="gray">
          <a:xfrm>
            <a:off x="461963" y="1157288"/>
            <a:ext cx="8229600"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Belgium</a:t>
            </a:r>
            <a:endParaRPr lang="en-GB" sz="1400" dirty="0"/>
          </a:p>
        </p:txBody>
      </p:sp>
      <p:sp>
        <p:nvSpPr>
          <p:cNvPr id="65" name="Rectangle 64">
            <a:hlinkClick r:id="rId21" action="ppaction://hlinksldjump"/>
          </p:cNvPr>
          <p:cNvSpPr>
            <a:spLocks noGrp="1" noChangeArrowheads="1"/>
          </p:cNvSpPr>
          <p:nvPr>
            <p:custDataLst>
              <p:tags r:id="rId5"/>
            </p:custDataLst>
          </p:nvPr>
        </p:nvSpPr>
        <p:spPr bwMode="gray">
          <a:xfrm>
            <a:off x="461963" y="1512888"/>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66" name="Rectangle 65">
            <a:hlinkClick r:id="rId22" action="ppaction://hlinksldjump"/>
          </p:cNvPr>
          <p:cNvSpPr>
            <a:spLocks noGrp="1" noChangeArrowheads="1"/>
          </p:cNvSpPr>
          <p:nvPr>
            <p:custDataLst>
              <p:tags r:id="rId6"/>
            </p:custDataLst>
          </p:nvPr>
        </p:nvSpPr>
        <p:spPr bwMode="gray">
          <a:xfrm>
            <a:off x="461963" y="1866900"/>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67" name="Rectangle 66">
            <a:hlinkClick r:id="rId23" action="ppaction://hlinksldjump"/>
          </p:cNvPr>
          <p:cNvSpPr>
            <a:spLocks noGrp="1" noChangeArrowheads="1"/>
          </p:cNvSpPr>
          <p:nvPr>
            <p:custDataLst>
              <p:tags r:id="rId7"/>
            </p:custDataLst>
          </p:nvPr>
        </p:nvSpPr>
        <p:spPr bwMode="gray">
          <a:xfrm>
            <a:off x="461963" y="2222500"/>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68" name="Rectangle 67">
            <a:hlinkClick r:id="rId24" action="ppaction://hlinksldjump"/>
          </p:cNvPr>
          <p:cNvSpPr>
            <a:spLocks noGrp="1" noChangeArrowheads="1"/>
          </p:cNvSpPr>
          <p:nvPr>
            <p:custDataLst>
              <p:tags r:id="rId8"/>
            </p:custDataLst>
          </p:nvPr>
        </p:nvSpPr>
        <p:spPr bwMode="gray">
          <a:xfrm>
            <a:off x="461963" y="2576513"/>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69" name="Rectangle 68">
            <a:hlinkClick r:id="rId25" action="ppaction://hlinksldjump"/>
          </p:cNvPr>
          <p:cNvSpPr>
            <a:spLocks noGrp="1" noChangeArrowheads="1"/>
          </p:cNvSpPr>
          <p:nvPr>
            <p:custDataLst>
              <p:tags r:id="rId9"/>
            </p:custDataLst>
          </p:nvPr>
        </p:nvSpPr>
        <p:spPr bwMode="gray">
          <a:xfrm>
            <a:off x="461963" y="2932113"/>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70" name="Rectangle 69">
            <a:hlinkClick r:id="rId26" action="ppaction://hlinksldjump"/>
          </p:cNvPr>
          <p:cNvSpPr>
            <a:spLocks noGrp="1" noChangeArrowheads="1"/>
          </p:cNvSpPr>
          <p:nvPr>
            <p:custDataLst>
              <p:tags r:id="rId10"/>
            </p:custDataLst>
          </p:nvPr>
        </p:nvSpPr>
        <p:spPr bwMode="gray">
          <a:xfrm>
            <a:off x="461963" y="3287713"/>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71" name="Rectangle 70">
            <a:hlinkClick r:id="rId27" action="ppaction://hlinksldjump"/>
          </p:cNvPr>
          <p:cNvSpPr>
            <a:spLocks noGrp="1" noChangeArrowheads="1"/>
          </p:cNvSpPr>
          <p:nvPr>
            <p:custDataLst>
              <p:tags r:id="rId11"/>
            </p:custDataLst>
          </p:nvPr>
        </p:nvSpPr>
        <p:spPr bwMode="gray">
          <a:xfrm>
            <a:off x="461963" y="3641725"/>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72" name="Rectangle 71">
            <a:hlinkClick r:id="rId28" action="ppaction://hlinksldjump"/>
          </p:cNvPr>
          <p:cNvSpPr>
            <a:spLocks noGrp="1" noChangeArrowheads="1"/>
          </p:cNvSpPr>
          <p:nvPr>
            <p:custDataLst>
              <p:tags r:id="rId12"/>
            </p:custDataLst>
          </p:nvPr>
        </p:nvSpPr>
        <p:spPr bwMode="gray">
          <a:xfrm>
            <a:off x="461963" y="3997325"/>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73" name="Rectangle 72">
            <a:hlinkClick r:id="rId29" action="ppaction://hlinksldjump"/>
          </p:cNvPr>
          <p:cNvSpPr>
            <a:spLocks noGrp="1" noChangeArrowheads="1"/>
          </p:cNvSpPr>
          <p:nvPr>
            <p:custDataLst>
              <p:tags r:id="rId13"/>
            </p:custDataLst>
          </p:nvPr>
        </p:nvSpPr>
        <p:spPr bwMode="gray">
          <a:xfrm>
            <a:off x="461963" y="4351338"/>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74" name="Rectangle 73">
            <a:hlinkClick r:id="rId30" action="ppaction://hlinksldjump"/>
          </p:cNvPr>
          <p:cNvSpPr>
            <a:spLocks noGrp="1" noChangeArrowheads="1"/>
          </p:cNvSpPr>
          <p:nvPr>
            <p:custDataLst>
              <p:tags r:id="rId14"/>
            </p:custDataLst>
          </p:nvPr>
        </p:nvSpPr>
        <p:spPr bwMode="gray">
          <a:xfrm>
            <a:off x="461963" y="4706938"/>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75" name="Rectangle 74">
            <a:hlinkClick r:id="rId31" action="ppaction://hlinksldjump"/>
          </p:cNvPr>
          <p:cNvSpPr>
            <a:spLocks noGrp="1" noChangeArrowheads="1"/>
          </p:cNvSpPr>
          <p:nvPr>
            <p:custDataLst>
              <p:tags r:id="rId15"/>
            </p:custDataLst>
          </p:nvPr>
        </p:nvSpPr>
        <p:spPr bwMode="gray">
          <a:xfrm>
            <a:off x="461963" y="5062538"/>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76" name="Rectangle 75">
            <a:hlinkClick r:id="rId32" action="ppaction://hlinksldjump"/>
          </p:cNvPr>
          <p:cNvSpPr>
            <a:spLocks noGrp="1" noChangeArrowheads="1"/>
          </p:cNvSpPr>
          <p:nvPr>
            <p:custDataLst>
              <p:tags r:id="rId16"/>
            </p:custDataLst>
          </p:nvPr>
        </p:nvSpPr>
        <p:spPr bwMode="gray">
          <a:xfrm>
            <a:off x="461963" y="5416550"/>
            <a:ext cx="8229600"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77" name="Rectangle 76">
            <a:hlinkClick r:id="rId33" action="ppaction://hlinksldjump"/>
          </p:cNvPr>
          <p:cNvSpPr>
            <a:spLocks noGrp="1" noChangeArrowheads="1"/>
          </p:cNvSpPr>
          <p:nvPr>
            <p:custDataLst>
              <p:tags r:id="rId17"/>
            </p:custDataLst>
          </p:nvPr>
        </p:nvSpPr>
        <p:spPr bwMode="gray">
          <a:xfrm>
            <a:off x="461963" y="5772150"/>
            <a:ext cx="8229600"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3</a:t>
            </a:fld>
            <a:endParaRPr lang="en-GB" noProof="0" dirty="0"/>
          </a:p>
        </p:txBody>
      </p:sp>
    </p:spTree>
    <p:extLst>
      <p:ext uri="{BB962C8B-B14F-4D97-AF65-F5344CB8AC3E}">
        <p14:creationId xmlns:p14="http://schemas.microsoft.com/office/powerpoint/2010/main" val="615376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7" name="think-cell Slide" r:id="rId26" imgW="360" imgH="360" progId="TCLayout.ActiveDocument.1">
                  <p:embed/>
                </p:oleObj>
              </mc:Choice>
              <mc:Fallback>
                <p:oleObj name="think-cell Slide" r:id="rId26" imgW="360" imgH="360" progId="TCLayout.ActiveDocument.1">
                  <p:embed/>
                  <p:pic>
                    <p:nvPicPr>
                      <p:cNvPr id="31" name="Object 3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4" y="0"/>
            <a:ext cx="7420200" cy="846138"/>
          </a:xfrm>
        </p:spPr>
        <p:txBody>
          <a:bodyPr/>
          <a:lstStyle/>
          <a:p>
            <a:r>
              <a:rPr lang="en-US" sz="1800" b="1" dirty="0"/>
              <a:t>France Waste Management</a:t>
            </a:r>
            <a:br>
              <a:rPr lang="en-US" sz="1800" b="1" dirty="0"/>
            </a:br>
            <a:r>
              <a:rPr lang="en-US" sz="1400" dirty="0"/>
              <a:t>Advanced waste management industry, yet without significant economic incentives to provide sufficient volumes of high quality pre-processed wastes</a:t>
            </a:r>
            <a:endParaRPr lang="en-GB" sz="1400" dirty="0"/>
          </a:p>
        </p:txBody>
      </p:sp>
      <p:sp>
        <p:nvSpPr>
          <p:cNvPr id="3" name="Content Placeholder 2"/>
          <p:cNvSpPr>
            <a:spLocks noGrp="1"/>
          </p:cNvSpPr>
          <p:nvPr>
            <p:ph sz="half" idx="1"/>
          </p:nvPr>
        </p:nvSpPr>
        <p:spPr>
          <a:xfrm>
            <a:off x="466724" y="1916074"/>
            <a:ext cx="4025900" cy="509496"/>
          </a:xfrm>
        </p:spPr>
        <p:txBody>
          <a:bodyPr/>
          <a:lstStyle/>
          <a:p>
            <a:pPr marL="0" indent="0">
              <a:buNone/>
            </a:pPr>
            <a:r>
              <a:rPr lang="en-US" sz="800" b="1" dirty="0"/>
              <a:t>WASTE TREATMENT </a:t>
            </a:r>
            <a:r>
              <a:rPr lang="en-US" sz="800" b="1" i="1" dirty="0"/>
              <a:t>Large share of waste is being incinerated, yet landfilling still remains an issue to be tackled.  </a:t>
            </a:r>
            <a:endParaRPr lang="en-GB" sz="800" b="1" dirty="0"/>
          </a:p>
        </p:txBody>
      </p:sp>
      <p:sp>
        <p:nvSpPr>
          <p:cNvPr id="8" name="Content Placeholder 7"/>
          <p:cNvSpPr>
            <a:spLocks noGrp="1"/>
          </p:cNvSpPr>
          <p:nvPr>
            <p:ph sz="half" idx="2"/>
          </p:nvPr>
        </p:nvSpPr>
        <p:spPr>
          <a:xfrm>
            <a:off x="4645023" y="1916072"/>
            <a:ext cx="4027488" cy="4662527"/>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In 2014, about 49% of the treated wastes were recycled in France, 17% incinerated with energy recovery and 26% landfilled.</a:t>
            </a:r>
          </a:p>
          <a:p>
            <a:pPr>
              <a:buFont typeface="Verdana" panose="020B0604030504040204" pitchFamily="34" charset="0"/>
              <a:buChar char="–"/>
            </a:pPr>
            <a:r>
              <a:rPr lang="en-US" sz="900" dirty="0">
                <a:latin typeface="Verdana (Body)"/>
              </a:rPr>
              <a:t>The landfill taxes range from very low (20 EUR/</a:t>
            </a:r>
            <a:r>
              <a:rPr lang="en-US" sz="900" dirty="0" err="1">
                <a:latin typeface="Verdana (Body)"/>
              </a:rPr>
              <a:t>tonne</a:t>
            </a:r>
            <a:r>
              <a:rPr lang="en-US" sz="900" dirty="0">
                <a:latin typeface="Verdana (Body)"/>
              </a:rPr>
              <a:t>) to very high (120 EUR/</a:t>
            </a:r>
            <a:r>
              <a:rPr lang="en-US" sz="900" dirty="0" err="1">
                <a:latin typeface="Verdana (Body)"/>
              </a:rPr>
              <a:t>tonne</a:t>
            </a:r>
            <a:r>
              <a:rPr lang="en-US" sz="900" dirty="0">
                <a:latin typeface="Verdana (Body)"/>
              </a:rPr>
              <a:t>) depending on type of waste. A new waste management law aims at 50% reduction of waste landfilled by 2025. </a:t>
            </a:r>
            <a:r>
              <a:rPr lang="en-US" sz="900" dirty="0">
                <a:solidFill>
                  <a:schemeClr val="bg2"/>
                </a:solidFill>
                <a:latin typeface="Verdana (Body)"/>
              </a:rPr>
              <a:t>[6] [7]</a:t>
            </a:r>
          </a:p>
          <a:p>
            <a:pPr>
              <a:buFont typeface="Verdana" panose="020B0604030504040204" pitchFamily="34" charset="0"/>
              <a:buChar char="–"/>
            </a:pPr>
            <a:r>
              <a:rPr lang="en-US" sz="900" dirty="0">
                <a:latin typeface="Verdana (Body)"/>
              </a:rPr>
              <a:t>Currently, there is an oversupply of pre-processed waste in the domestic market which led to low cost of SSW, but also to a low quality, making it often unsuitable for the cement industry. </a:t>
            </a:r>
          </a:p>
          <a:p>
            <a:pPr>
              <a:buFont typeface="Verdana" panose="020B0604030504040204" pitchFamily="34" charset="0"/>
              <a:buChar char="–"/>
            </a:pPr>
            <a:r>
              <a:rPr lang="en-US" sz="900" dirty="0">
                <a:latin typeface="Verdana (Body)"/>
              </a:rPr>
              <a:t>The production of SSW is supposed to increase even further as the waste management industry has a goal of producing 2.2 Mtonnes of SSW by 2025. </a:t>
            </a:r>
            <a:r>
              <a:rPr lang="en-US" sz="900" dirty="0">
                <a:solidFill>
                  <a:schemeClr val="bg2"/>
                </a:solidFill>
                <a:latin typeface="Verdana (Body)"/>
              </a:rPr>
              <a:t>[8]</a:t>
            </a:r>
          </a:p>
          <a:p>
            <a:pPr>
              <a:buFont typeface="Verdana" panose="020B0604030504040204" pitchFamily="34" charset="0"/>
              <a:buChar char="–"/>
            </a:pPr>
            <a:r>
              <a:rPr lang="en-US" sz="900" dirty="0">
                <a:latin typeface="Verdana (Body)"/>
              </a:rPr>
              <a:t>Construction of new D10 installations is largely impossible due to strong public opposition, however further development of combined heat and power incinerators is expected. </a:t>
            </a:r>
          </a:p>
          <a:p>
            <a:pPr>
              <a:buFont typeface="Verdana" panose="020B0604030504040204" pitchFamily="34" charset="0"/>
              <a:buChar char="–"/>
            </a:pPr>
            <a:r>
              <a:rPr lang="en-US" sz="900" dirty="0">
                <a:latin typeface="Verdana (Body)"/>
              </a:rPr>
              <a:t>This could motivate the pre-processing industry to develop both high quality waste for the cement industry and lower quality waste for incinerators. As the competition for waste streams increases however, the price of SSW could raise. </a:t>
            </a:r>
          </a:p>
          <a:p>
            <a:pPr>
              <a:buFont typeface="Verdana" panose="020B0604030504040204" pitchFamily="34" charset="0"/>
              <a:buChar char="–"/>
            </a:pPr>
            <a:r>
              <a:rPr lang="en-US" sz="900" dirty="0">
                <a:latin typeface="Verdana (Body)"/>
              </a:rPr>
              <a:t>About half of the AF used in the cement sector comes from other industries; the availability of the wastes will therefore also depend on the market development in these other sectors.</a:t>
            </a:r>
          </a:p>
          <a:p>
            <a:pPr>
              <a:buFont typeface="Verdana" panose="020B0604030504040204" pitchFamily="34" charset="0"/>
              <a:buChar char="–"/>
            </a:pPr>
            <a:endParaRPr lang="en-US" sz="900" dirty="0">
              <a:latin typeface="Verdana (Body)"/>
            </a:endParaRPr>
          </a:p>
          <a:p>
            <a:pPr>
              <a:buFont typeface="Verdana" panose="020B0604030504040204" pitchFamily="34" charset="0"/>
              <a:buChar char="–"/>
            </a:pPr>
            <a:endParaRPr lang="en-US"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30</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Coordination between the developing incineration industry and the cement sector could lead to Solid Shredded Wastes (SSW) production sufficient in volumes, but also in adequate quality, dependent on the type of end-use. As further landfill cuts will be enforced, the advanced treatment methods will have to step in. </a:t>
            </a:r>
            <a:endParaRPr lang="en-GB" sz="900" b="0" kern="0" dirty="0"/>
          </a:p>
        </p:txBody>
      </p:sp>
      <p:graphicFrame>
        <p:nvGraphicFramePr>
          <p:cNvPr id="55" name="Object 54"/>
          <p:cNvGraphicFramePr>
            <a:graphicFrameLocks/>
          </p:cNvGraphicFramePr>
          <p:nvPr>
            <p:custDataLst>
              <p:tags r:id="rId4"/>
            </p:custDataLst>
            <p:extLst/>
          </p:nvPr>
        </p:nvGraphicFramePr>
        <p:xfrm>
          <a:off x="495300" y="2552700"/>
          <a:ext cx="1943167" cy="1952611"/>
        </p:xfrm>
        <a:graphic>
          <a:graphicData uri="http://schemas.openxmlformats.org/presentationml/2006/ole">
            <mc:AlternateContent xmlns:mc="http://schemas.openxmlformats.org/markup-compatibility/2006">
              <mc:Choice xmlns:v="urn:schemas-microsoft-com:vml" Requires="v">
                <p:oleObj spid="_x0000_s123928" name="Chart" r:id="rId28" imgW="1943167" imgH="1952611" progId="MSGraph.Chart.8">
                  <p:embed followColorScheme="full"/>
                </p:oleObj>
              </mc:Choice>
              <mc:Fallback>
                <p:oleObj name="Chart" r:id="rId28" imgW="1943167" imgH="1952611" progId="MSGraph.Chart.8">
                  <p:embed followColorScheme="full"/>
                  <p:pic>
                    <p:nvPicPr>
                      <p:cNvPr id="55" name="Object 54"/>
                      <p:cNvPicPr>
                        <a:picLocks noChangeArrowheads="1"/>
                      </p:cNvPicPr>
                      <p:nvPr/>
                    </p:nvPicPr>
                    <p:blipFill>
                      <a:blip r:embed="rId29"/>
                      <a:srcRect/>
                      <a:stretch>
                        <a:fillRect/>
                      </a:stretch>
                    </p:blipFill>
                    <p:spPr bwMode="auto">
                      <a:xfrm>
                        <a:off x="495300" y="2552700"/>
                        <a:ext cx="1943167" cy="1952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56"/>
          <p:cNvSpPr>
            <a:spLocks noGrp="1" noChangeArrowheads="1"/>
          </p:cNvSpPr>
          <p:nvPr>
            <p:custDataLst>
              <p:tags r:id="rId5"/>
            </p:custDataLst>
          </p:nvPr>
        </p:nvSpPr>
        <p:spPr bwMode="gray">
          <a:xfrm>
            <a:off x="627063" y="3460750"/>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10BDC29-1609-4477-9F25-D45EECF5806B}" type="datetime'''''''''''''4''''''''''''''9''''''''''''''''''''%'''''">
              <a:rPr lang="en-GB" altLang="en-US" sz="800">
                <a:solidFill>
                  <a:schemeClr val="bg1"/>
                </a:solidFill>
              </a:rPr>
              <a:pPr marL="0" indent="0" algn="ctr">
                <a:lnSpc>
                  <a:spcPct val="100000"/>
                </a:lnSpc>
                <a:spcAft>
                  <a:spcPct val="0"/>
                </a:spcAft>
                <a:buNone/>
              </a:pPr>
              <a:t>49%</a:t>
            </a:fld>
            <a:endParaRPr lang="en-GB" sz="800" dirty="0">
              <a:solidFill>
                <a:schemeClr val="bg1"/>
              </a:solidFill>
              <a:sym typeface="+mn-lt"/>
            </a:endParaRPr>
          </a:p>
        </p:txBody>
      </p:sp>
      <p:sp>
        <p:nvSpPr>
          <p:cNvPr id="58" name="Rectangle 57"/>
          <p:cNvSpPr>
            <a:spLocks noGrp="1" noChangeArrowheads="1"/>
          </p:cNvSpPr>
          <p:nvPr>
            <p:custDataLst>
              <p:tags r:id="rId6"/>
            </p:custDataLst>
          </p:nvPr>
        </p:nvSpPr>
        <p:spPr bwMode="gray">
          <a:xfrm>
            <a:off x="1652588" y="4110038"/>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1CC2A12-19D4-496E-B9D0-4B0711DA259F}" type="datetime'''''''''''''''''''''''1''7''''''''''''''''''%'''''''''''''">
              <a:rPr lang="en-GB" altLang="en-US" sz="800">
                <a:solidFill>
                  <a:schemeClr val="bg1"/>
                </a:solidFill>
              </a:rPr>
              <a:pPr marL="0" indent="0" algn="ctr">
                <a:lnSpc>
                  <a:spcPct val="100000"/>
                </a:lnSpc>
                <a:spcAft>
                  <a:spcPct val="0"/>
                </a:spcAft>
                <a:buNone/>
              </a:pPr>
              <a:t>17%</a:t>
            </a:fld>
            <a:endParaRPr lang="en-GB" sz="800" dirty="0">
              <a:solidFill>
                <a:schemeClr val="bg1"/>
              </a:solidFill>
              <a:sym typeface="+mn-lt"/>
            </a:endParaRPr>
          </a:p>
        </p:txBody>
      </p:sp>
      <p:sp>
        <p:nvSpPr>
          <p:cNvPr id="61" name="Rectangle 60"/>
          <p:cNvSpPr>
            <a:spLocks noGrp="1" noChangeArrowheads="1"/>
          </p:cNvSpPr>
          <p:nvPr>
            <p:custDataLst>
              <p:tags r:id="rId7"/>
            </p:custDataLst>
          </p:nvPr>
        </p:nvSpPr>
        <p:spPr bwMode="gray">
          <a:xfrm>
            <a:off x="2043113" y="3702050"/>
            <a:ext cx="230188"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1846553-F350-47BD-98C1-FBEA3B53C3CA}" type="datetime'''''''''''8''''''''''%'''''''''''''''''''''''''''''''''''''">
              <a:rPr lang="en-GB" altLang="en-US" sz="800">
                <a:solidFill>
                  <a:schemeClr val="bg1"/>
                </a:solidFill>
              </a:rPr>
              <a:pPr marL="0" indent="0" algn="ctr">
                <a:lnSpc>
                  <a:spcPct val="100000"/>
                </a:lnSpc>
                <a:spcAft>
                  <a:spcPct val="0"/>
                </a:spcAft>
                <a:buNone/>
              </a:pPr>
              <a:t>8%</a:t>
            </a:fld>
            <a:endParaRPr lang="en-GB" sz="800" dirty="0">
              <a:solidFill>
                <a:schemeClr val="bg1"/>
              </a:solidFill>
              <a:sym typeface="+mn-lt"/>
            </a:endParaRPr>
          </a:p>
        </p:txBody>
      </p:sp>
      <p:sp>
        <p:nvSpPr>
          <p:cNvPr id="56" name="Rectangle 55"/>
          <p:cNvSpPr>
            <a:spLocks noGrp="1" noChangeArrowheads="1"/>
          </p:cNvSpPr>
          <p:nvPr>
            <p:custDataLst>
              <p:tags r:id="rId8"/>
            </p:custDataLst>
          </p:nvPr>
        </p:nvSpPr>
        <p:spPr bwMode="gray">
          <a:xfrm>
            <a:off x="1828800" y="3009900"/>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0521644-4A50-4FCB-812F-2048F6998E75}" type="datetime'''''''''''''''''''''''2''''''''''''6''''''''''%'''''''''''">
              <a:rPr lang="en-GB" altLang="en-US" sz="800">
                <a:solidFill>
                  <a:schemeClr val="bg1"/>
                </a:solidFill>
              </a:rPr>
              <a:pPr marL="0" indent="0" algn="ctr">
                <a:lnSpc>
                  <a:spcPct val="100000"/>
                </a:lnSpc>
                <a:spcAft>
                  <a:spcPct val="0"/>
                </a:spcAft>
                <a:buNone/>
              </a:pPr>
              <a:t>26%</a:t>
            </a:fld>
            <a:endParaRPr lang="en-GB" sz="800" dirty="0">
              <a:solidFill>
                <a:schemeClr val="bg1"/>
              </a:solidFill>
              <a:sym typeface="+mn-lt"/>
            </a:endParaRPr>
          </a:p>
        </p:txBody>
      </p:sp>
      <p:sp>
        <p:nvSpPr>
          <p:cNvPr id="65" name="Rectangle 64"/>
          <p:cNvSpPr/>
          <p:nvPr>
            <p:custDataLst>
              <p:tags r:id="rId9"/>
            </p:custDataLst>
          </p:nvPr>
        </p:nvSpPr>
        <p:spPr bwMode="auto">
          <a:xfrm>
            <a:off x="2312988" y="3101975"/>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4" name="Rectangle 63"/>
          <p:cNvSpPr/>
          <p:nvPr>
            <p:custDataLst>
              <p:tags r:id="rId10"/>
            </p:custDataLst>
          </p:nvPr>
        </p:nvSpPr>
        <p:spPr bwMode="auto">
          <a:xfrm>
            <a:off x="2312988" y="2944813"/>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3" name="Rectangle 62"/>
          <p:cNvSpPr/>
          <p:nvPr>
            <p:custDataLst>
              <p:tags r:id="rId11"/>
            </p:custDataLst>
          </p:nvPr>
        </p:nvSpPr>
        <p:spPr bwMode="auto">
          <a:xfrm>
            <a:off x="2312988" y="278765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2" name="Rectangle 61"/>
          <p:cNvSpPr/>
          <p:nvPr>
            <p:custDataLst>
              <p:tags r:id="rId12"/>
            </p:custDataLst>
          </p:nvPr>
        </p:nvSpPr>
        <p:spPr bwMode="auto">
          <a:xfrm>
            <a:off x="2312988" y="2630488"/>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9" name="Rectangle 68"/>
          <p:cNvSpPr>
            <a:spLocks noGrp="1" noChangeArrowheads="1"/>
          </p:cNvSpPr>
          <p:nvPr>
            <p:custDataLst>
              <p:tags r:id="rId13"/>
            </p:custDataLst>
          </p:nvPr>
        </p:nvSpPr>
        <p:spPr bwMode="auto">
          <a:xfrm>
            <a:off x="2489200" y="3098800"/>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E16CBAD-3523-4BDE-BEB7-8469034F0EA4}"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70" name="Rectangle 69"/>
          <p:cNvSpPr>
            <a:spLocks noGrp="1" noChangeArrowheads="1"/>
          </p:cNvSpPr>
          <p:nvPr>
            <p:custDataLst>
              <p:tags r:id="rId14"/>
            </p:custDataLst>
          </p:nvPr>
        </p:nvSpPr>
        <p:spPr bwMode="auto">
          <a:xfrm>
            <a:off x="2489200" y="2941638"/>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2E47E4B-864A-4D1C-96BF-8832421B664A}"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71" name="Rectangle 70"/>
          <p:cNvSpPr>
            <a:spLocks noGrp="1" noChangeArrowheads="1"/>
          </p:cNvSpPr>
          <p:nvPr>
            <p:custDataLst>
              <p:tags r:id="rId15"/>
            </p:custDataLst>
          </p:nvPr>
        </p:nvSpPr>
        <p:spPr bwMode="auto">
          <a:xfrm>
            <a:off x="2489200" y="2784475"/>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E5F11AB-0726-4F11-B092-766ACA587C7E}"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66" name="Rectangle 65"/>
          <p:cNvSpPr>
            <a:spLocks noGrp="1" noChangeArrowheads="1"/>
          </p:cNvSpPr>
          <p:nvPr>
            <p:custDataLst>
              <p:tags r:id="rId16"/>
            </p:custDataLst>
          </p:nvPr>
        </p:nvSpPr>
        <p:spPr bwMode="auto">
          <a:xfrm>
            <a:off x="2489200" y="2627313"/>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BEED68F-8A15-4044-9CC0-973854EF9D77}"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72" name="Content Placeholder 2"/>
          <p:cNvSpPr txBox="1">
            <a:spLocks/>
          </p:cNvSpPr>
          <p:nvPr/>
        </p:nvSpPr>
        <p:spPr bwMode="auto">
          <a:xfrm>
            <a:off x="466724" y="2377452"/>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sp>
        <p:nvSpPr>
          <p:cNvPr id="36" name="Content Placeholder 2"/>
          <p:cNvSpPr txBox="1">
            <a:spLocks/>
          </p:cNvSpPr>
          <p:nvPr/>
        </p:nvSpPr>
        <p:spPr bwMode="auto">
          <a:xfrm>
            <a:off x="466724" y="4505325"/>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France is way above EU average in regards to combustible waste generation.</a:t>
            </a:r>
            <a:endParaRPr lang="en-GB" sz="800" i="1" kern="0" dirty="0"/>
          </a:p>
        </p:txBody>
      </p:sp>
      <p:graphicFrame>
        <p:nvGraphicFramePr>
          <p:cNvPr id="37" name="Object 36"/>
          <p:cNvGraphicFramePr>
            <a:graphicFrameLocks/>
          </p:cNvGraphicFramePr>
          <p:nvPr>
            <p:custDataLst>
              <p:tags r:id="rId17"/>
            </p:custDataLst>
            <p:extLst/>
          </p:nvPr>
        </p:nvGraphicFramePr>
        <p:xfrm>
          <a:off x="0" y="5143500"/>
          <a:ext cx="4248277" cy="1266812"/>
        </p:xfrm>
        <a:graphic>
          <a:graphicData uri="http://schemas.openxmlformats.org/presentationml/2006/ole">
            <mc:AlternateContent xmlns:mc="http://schemas.openxmlformats.org/markup-compatibility/2006">
              <mc:Choice xmlns:v="urn:schemas-microsoft-com:vml" Requires="v">
                <p:oleObj spid="_x0000_s123929" name="Chart" r:id="rId30" imgW="4248277" imgH="1266812" progId="MSGraph.Chart.8">
                  <p:embed followColorScheme="full"/>
                </p:oleObj>
              </mc:Choice>
              <mc:Fallback>
                <p:oleObj name="Chart" r:id="rId30" imgW="4248277" imgH="1266812" progId="MSGraph.Chart.8">
                  <p:embed followColorScheme="full"/>
                  <p:pic>
                    <p:nvPicPr>
                      <p:cNvPr id="37" name="Object 36"/>
                      <p:cNvPicPr>
                        <a:picLocks noChangeArrowheads="1"/>
                      </p:cNvPicPr>
                      <p:nvPr/>
                    </p:nvPicPr>
                    <p:blipFill>
                      <a:blip r:embed="rId31"/>
                      <a:srcRect/>
                      <a:stretch>
                        <a:fillRect/>
                      </a:stretch>
                    </p:blipFill>
                    <p:spPr bwMode="auto">
                      <a:xfrm>
                        <a:off x="0" y="5143500"/>
                        <a:ext cx="4248277" cy="1266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a:spLocks noGrp="1" noChangeArrowheads="1"/>
          </p:cNvSpPr>
          <p:nvPr>
            <p:custDataLst>
              <p:tags r:id="rId18"/>
            </p:custDataLst>
          </p:nvPr>
        </p:nvSpPr>
        <p:spPr bwMode="auto">
          <a:xfrm>
            <a:off x="473075" y="50069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39" name="Rectangle 38"/>
          <p:cNvSpPr>
            <a:spLocks noGrp="1" noChangeArrowheads="1"/>
          </p:cNvSpPr>
          <p:nvPr>
            <p:custDataLst>
              <p:tags r:id="rId19"/>
            </p:custDataLst>
          </p:nvPr>
        </p:nvSpPr>
        <p:spPr bwMode="auto">
          <a:xfrm>
            <a:off x="3008313" y="6230938"/>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542AA9A-8550-4206-9930-2BAF4A5A621C}" type="datetime'''''''''''''''EU ''''''a''''v''''era''''''g''''''''e'' '''">
              <a:rPr lang="en-GB" altLang="en-US" sz="800" b="0"/>
              <a:pPr marL="0" indent="0" algn="ctr">
                <a:lnSpc>
                  <a:spcPct val="100000"/>
                </a:lnSpc>
                <a:spcAft>
                  <a:spcPct val="0"/>
                </a:spcAft>
                <a:buNone/>
              </a:pPr>
              <a:t>EU average </a:t>
            </a:fld>
            <a:endParaRPr lang="en-GB" sz="800" b="0" dirty="0">
              <a:sym typeface="+mn-lt"/>
            </a:endParaRPr>
          </a:p>
        </p:txBody>
      </p:sp>
      <p:sp>
        <p:nvSpPr>
          <p:cNvPr id="40" name="Rectangle 39"/>
          <p:cNvSpPr>
            <a:spLocks noGrp="1" noChangeArrowheads="1"/>
          </p:cNvSpPr>
          <p:nvPr>
            <p:custDataLst>
              <p:tags r:id="rId20"/>
            </p:custDataLst>
          </p:nvPr>
        </p:nvSpPr>
        <p:spPr bwMode="auto">
          <a:xfrm>
            <a:off x="1500188" y="6230938"/>
            <a:ext cx="352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6CD46C0-FC8C-4771-8760-E1B8BB6A1235}" type="datetime'F''''''r''a''''''''''''''''''''n''''''''c''e'''''''''''''''''">
              <a:rPr lang="en-GB" altLang="en-US" sz="800" b="0" smtClean="0"/>
              <a:pPr marL="0" indent="0" algn="ctr">
                <a:lnSpc>
                  <a:spcPct val="100000"/>
                </a:lnSpc>
                <a:spcAft>
                  <a:spcPct val="0"/>
                </a:spcAft>
                <a:buNone/>
              </a:pPr>
              <a:t>France</a:t>
            </a:fld>
            <a:endParaRPr lang="en-GB" sz="800" b="0" dirty="0">
              <a:sym typeface="+mn-lt"/>
            </a:endParaRPr>
          </a:p>
        </p:txBody>
      </p:sp>
      <p:sp>
        <p:nvSpPr>
          <p:cNvPr id="42" name="Rectangle 41"/>
          <p:cNvSpPr/>
          <p:nvPr>
            <p:custDataLst>
              <p:tags r:id="rId21"/>
            </p:custDataLst>
          </p:nvPr>
        </p:nvSpPr>
        <p:spPr bwMode="auto">
          <a:xfrm>
            <a:off x="2822575" y="5011738"/>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1" name="Rectangle 40"/>
          <p:cNvSpPr/>
          <p:nvPr>
            <p:custDataLst>
              <p:tags r:id="rId22"/>
            </p:custDataLst>
          </p:nvPr>
        </p:nvSpPr>
        <p:spPr bwMode="auto">
          <a:xfrm>
            <a:off x="2822575" y="516890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3" name="Rectangle 42"/>
          <p:cNvSpPr>
            <a:spLocks noGrp="1" noChangeArrowheads="1"/>
          </p:cNvSpPr>
          <p:nvPr>
            <p:custDataLst>
              <p:tags r:id="rId23"/>
            </p:custDataLst>
          </p:nvPr>
        </p:nvSpPr>
        <p:spPr bwMode="auto">
          <a:xfrm>
            <a:off x="2998788" y="5165725"/>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C659FF0-FF90-4E3A-B154-AC250AB2A23D}" type="datetime'''''Non''-c''''''o''m''''bustibl''e'''' ''w''a''''st''''e'">
              <a:rPr lang="en-GB" altLang="en-US" sz="700" b="0"/>
              <a:pPr marL="0" indent="0">
                <a:lnSpc>
                  <a:spcPct val="100000"/>
                </a:lnSpc>
                <a:spcAft>
                  <a:spcPct val="0"/>
                </a:spcAft>
                <a:buNone/>
              </a:pPr>
              <a:t>Non-combustible waste</a:t>
            </a:fld>
            <a:endParaRPr lang="en-GB" sz="700" b="0" dirty="0">
              <a:sym typeface="+mn-lt"/>
            </a:endParaRPr>
          </a:p>
        </p:txBody>
      </p:sp>
      <p:sp>
        <p:nvSpPr>
          <p:cNvPr id="44" name="Rectangle 43"/>
          <p:cNvSpPr>
            <a:spLocks noGrp="1" noChangeArrowheads="1"/>
          </p:cNvSpPr>
          <p:nvPr>
            <p:custDataLst>
              <p:tags r:id="rId24"/>
            </p:custDataLst>
          </p:nvPr>
        </p:nvSpPr>
        <p:spPr bwMode="auto">
          <a:xfrm>
            <a:off x="2998788" y="5008563"/>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967C517-AAF6-4DAA-BA58-5DC4E2FAFEBB}" type="datetime'''''''C''o''''''''m''''''b''u''''''''s''t''''''ible waste'''">
              <a:rPr lang="en-GB" altLang="en-US" sz="700" b="0"/>
              <a:pPr marL="0" indent="0">
                <a:lnSpc>
                  <a:spcPct val="100000"/>
                </a:lnSpc>
                <a:spcAft>
                  <a:spcPct val="0"/>
                </a:spcAft>
                <a:buNone/>
              </a:pPr>
              <a:t>Combustible waste</a:t>
            </a:fld>
            <a:endParaRPr lang="en-GB" sz="700" b="0" dirty="0">
              <a:sym typeface="+mn-lt"/>
            </a:endParaRPr>
          </a:p>
        </p:txBody>
      </p:sp>
      <p:pic>
        <p:nvPicPr>
          <p:cNvPr id="35" name="Picture 34"/>
          <p:cNvPicPr>
            <a:picLocks/>
          </p:cNvPicPr>
          <p:nvPr/>
        </p:nvPicPr>
        <p:blipFill>
          <a:blip r:embed="rId3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699094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7" name="think-cell Slide" r:id="rId6" imgW="360" imgH="360" progId="TCLayout.ActiveDocument.1">
                  <p:embed/>
                </p:oleObj>
              </mc:Choice>
              <mc:Fallback>
                <p:oleObj name="think-cell Slide" r:id="rId6" imgW="360" imgH="360" progId="TCLayout.ActiveDocument.1">
                  <p:embed/>
                  <p:pic>
                    <p:nvPicPr>
                      <p:cNvPr id="31" name="Object 30"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France Barriers and Opportunities</a:t>
            </a:r>
            <a:br>
              <a:rPr lang="en-US" sz="1800" b="1" dirty="0"/>
            </a:br>
            <a:r>
              <a:rPr lang="en-US" sz="1400" dirty="0"/>
              <a:t>The cement industry has to provide a long-term vision to solve its capacity and inefficiency issues </a:t>
            </a:r>
            <a:endParaRPr lang="en-GB" sz="1400" b="1" dirty="0"/>
          </a:p>
        </p:txBody>
      </p:sp>
      <p:sp>
        <p:nvSpPr>
          <p:cNvPr id="40" name="Content Placeholder 2"/>
          <p:cNvSpPr>
            <a:spLocks noGrp="1"/>
          </p:cNvSpPr>
          <p:nvPr>
            <p:ph sz="half" idx="1"/>
          </p:nvPr>
        </p:nvSpPr>
        <p:spPr>
          <a:xfrm>
            <a:off x="482641" y="1916074"/>
            <a:ext cx="4025900" cy="673984"/>
          </a:xfrm>
        </p:spPr>
        <p:txBody>
          <a:bodyPr/>
          <a:lstStyle/>
          <a:p>
            <a:pPr marL="0" indent="0">
              <a:buNone/>
            </a:pPr>
            <a:r>
              <a:rPr lang="en-US" sz="800" b="1" dirty="0"/>
              <a:t>BARRIERS </a:t>
            </a:r>
            <a:r>
              <a:rPr lang="en-US" sz="800" b="1" i="1" dirty="0"/>
              <a:t>A general inability in the cement industry to pursue technology upgrades is the main barrier to increased fuel substitution. </a:t>
            </a:r>
          </a:p>
        </p:txBody>
      </p:sp>
      <p:sp>
        <p:nvSpPr>
          <p:cNvPr id="10" name="Content Placeholder 2"/>
          <p:cNvSpPr>
            <a:spLocks noGrp="1"/>
          </p:cNvSpPr>
          <p:nvPr>
            <p:ph sz="half" idx="2"/>
          </p:nvPr>
        </p:nvSpPr>
        <p:spPr>
          <a:xfrm>
            <a:off x="4660106" y="1916074"/>
            <a:ext cx="4025900" cy="673984"/>
          </a:xfrm>
        </p:spPr>
        <p:txBody>
          <a:bodyPr/>
          <a:lstStyle/>
          <a:p>
            <a:pPr marL="0" indent="0">
              <a:buNone/>
            </a:pPr>
            <a:r>
              <a:rPr lang="en-US" sz="800" b="1" dirty="0"/>
              <a:t>DRIVERS AND OPPORTUNITY</a:t>
            </a:r>
            <a:r>
              <a:rPr lang="en-US" sz="800" b="1" i="1" dirty="0"/>
              <a:t> The cement sector has to first rejuvenate itself and get rid of overcapacity and inefficiencies. When modernized, it can tap into the fast developing market with pre-processed wastes even further.  </a:t>
            </a:r>
            <a:endParaRPr lang="en-GB" sz="8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31</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industry was unable to modernize itself as of yet and is facing serious overcapacity and inefficiency issues. If this can be overcome and the waste industry ensures that quality of pre-processed wastes improves, a stable and well-received alternative to incinerators can be developed further. </a:t>
            </a:r>
            <a:endParaRPr lang="en-GB" sz="900" b="0" kern="0" dirty="0"/>
          </a:p>
        </p:txBody>
      </p:sp>
      <p:graphicFrame>
        <p:nvGraphicFramePr>
          <p:cNvPr id="45" name="Table 44"/>
          <p:cNvGraphicFramePr>
            <a:graphicFrameLocks noGrp="1"/>
          </p:cNvGraphicFramePr>
          <p:nvPr>
            <p:extLst/>
          </p:nvPr>
        </p:nvGraphicFramePr>
        <p:xfrm>
          <a:off x="4673600" y="2593910"/>
          <a:ext cx="3998912" cy="3730701"/>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208369">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Waste</a:t>
                      </a:r>
                      <a:r>
                        <a:rPr lang="en-US" sz="800" baseline="0" dirty="0"/>
                        <a:t> management i</a:t>
                      </a:r>
                      <a:r>
                        <a:rPr lang="en-US" sz="800" dirty="0"/>
                        <a:t>ndustry</a:t>
                      </a:r>
                      <a:r>
                        <a:rPr lang="en-US" sz="800" baseline="0" dirty="0"/>
                        <a:t> target to produce to 2.2 Mtonnes of SSW by 2025</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New waste management law encourage further cuts in landfilling</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Prohibition of installing new incineration facilities in dense populated areas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Public awareness and support to co-processing as the result of sector’s transparency </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Improvement of construction market can lead to more investment in the sector</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583498">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Limit the impact of potential market distortions (e.g. subsidies for power generation in WtE)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Address the overcapacity and inefficiencies in the sector</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Develop a long-term vision on how to successfully incentivize technological modernization of the sector</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the quality of domestically produced SSW in order to allow for its uptake in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836563">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Modernization of the cement sector and higher use of alternative fuels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Guaranteed uptake for the expanding pre-processing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Development of an alternative to incinerators without a burden on taxpayers </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5" name="Picture 14"/>
          <p:cNvPicPr>
            <a:picLocks/>
          </p:cNvPicPr>
          <p:nvPr/>
        </p:nvPicPr>
        <p:blipFill>
          <a:blip r:embed="rId8" cstate="print"/>
          <a:stretch>
            <a:fillRect/>
          </a:stretch>
        </p:blipFill>
        <p:spPr>
          <a:xfrm>
            <a:off x="7801200" y="68400"/>
            <a:ext cx="1080000" cy="712800"/>
          </a:xfrm>
          <a:prstGeom prst="rect">
            <a:avLst/>
          </a:prstGeom>
        </p:spPr>
      </p:pic>
      <p:graphicFrame>
        <p:nvGraphicFramePr>
          <p:cNvPr id="14" name="Table 13"/>
          <p:cNvGraphicFramePr>
            <a:graphicFrameLocks noGrp="1"/>
          </p:cNvGraphicFramePr>
          <p:nvPr>
            <p:extLst/>
          </p:nvPr>
        </p:nvGraphicFramePr>
        <p:xfrm>
          <a:off x="466725" y="2593915"/>
          <a:ext cx="4041775" cy="3746560"/>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984347">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High quality waste not available to the cemen</a:t>
                      </a:r>
                      <a:r>
                        <a:rPr lang="en-US" sz="800" b="1" baseline="0" dirty="0"/>
                        <a:t>t sector in sufficient quantity, </a:t>
                      </a:r>
                      <a:r>
                        <a:rPr lang="en-US" sz="800" b="0" baseline="0" dirty="0"/>
                        <a:t>p</a:t>
                      </a:r>
                      <a:r>
                        <a:rPr lang="en-US" sz="800" baseline="0" dirty="0"/>
                        <a:t>roduced Solid Shredded Wastes (SSW) mostly unsuitable to be used in the cement sector</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836317">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Demand for high quality SSW too low to incentivize production of it</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56370">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56370">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813156">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Technical readiness to increase co-processing rate is low</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Lack of economic incentives to modernize the cement industry</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264240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32</a:t>
            </a:fld>
            <a:endParaRPr lang="en-GB" noProof="0" dirty="0"/>
          </a:p>
        </p:txBody>
      </p:sp>
      <p:pic>
        <p:nvPicPr>
          <p:cNvPr id="9" name="Picture 8"/>
          <p:cNvPicPr>
            <a:picLocks/>
          </p:cNvPicPr>
          <p:nvPr/>
        </p:nvPicPr>
        <p:blipFill>
          <a:blip r:embed="rId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57252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33</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9"/>
          <p:cNvPicPr>
            <a:picLocks/>
          </p:cNvPicPr>
          <p:nvPr/>
        </p:nvPicPr>
        <p:blipFill>
          <a:blip r:embed="rId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288579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GNR (Getting the Numbers Right) at http://www.wbcsdcement.org/GNR-2014/index.html </a:t>
            </a:r>
          </a:p>
          <a:p>
            <a:r>
              <a:rPr lang="en-US" sz="1200" dirty="0"/>
              <a:t>Data for the waste management were obtained from Eurostat at http://ec.europa.eu/eurostat/data/database</a:t>
            </a:r>
          </a:p>
          <a:p>
            <a:endParaRPr lang="en-US" sz="1200" dirty="0"/>
          </a:p>
          <a:p>
            <a:pPr marL="0" indent="-180000">
              <a:lnSpc>
                <a:spcPct val="100000"/>
              </a:lnSpc>
              <a:buNone/>
            </a:pPr>
            <a:r>
              <a:rPr lang="en-US" sz="1200" dirty="0"/>
              <a:t>[1] ATILH – Association Technique de </a:t>
            </a:r>
            <a:r>
              <a:rPr lang="en-US" sz="1200" dirty="0" err="1"/>
              <a:t>l’Industrie</a:t>
            </a:r>
            <a:r>
              <a:rPr lang="en-US" sz="1200" dirty="0"/>
              <a:t> des </a:t>
            </a:r>
            <a:r>
              <a:rPr lang="en-US" sz="1200" dirty="0" err="1"/>
              <a:t>Liants</a:t>
            </a:r>
            <a:r>
              <a:rPr lang="en-US" sz="1200" dirty="0"/>
              <a:t> </a:t>
            </a:r>
            <a:r>
              <a:rPr lang="en-US" sz="1200" dirty="0" err="1"/>
              <a:t>Hydaruliques</a:t>
            </a:r>
            <a:endParaRPr lang="en-US" sz="1200" dirty="0"/>
          </a:p>
          <a:p>
            <a:pPr marL="0" indent="-180000">
              <a:lnSpc>
                <a:spcPct val="100000"/>
              </a:lnSpc>
              <a:buNone/>
            </a:pPr>
            <a:r>
              <a:rPr lang="en-US" sz="1200" dirty="0"/>
              <a:t>[2] Global Cement, White Cement Review, available: http://www.globalcement.com/magazine/articles/890-white-cement-review</a:t>
            </a:r>
          </a:p>
          <a:p>
            <a:pPr marL="0" indent="-180000">
              <a:lnSpc>
                <a:spcPct val="100000"/>
              </a:lnSpc>
              <a:buNone/>
            </a:pPr>
            <a:r>
              <a:rPr lang="en-US" sz="1200" dirty="0"/>
              <a:t>[3] SFIC: </a:t>
            </a:r>
            <a:r>
              <a:rPr lang="en-US" sz="1200" dirty="0" err="1"/>
              <a:t>Syndicat</a:t>
            </a:r>
            <a:r>
              <a:rPr lang="en-US" sz="1200" dirty="0"/>
              <a:t> </a:t>
            </a:r>
            <a:r>
              <a:rPr lang="en-US" sz="1200" dirty="0" err="1"/>
              <a:t>Français</a:t>
            </a:r>
            <a:r>
              <a:rPr lang="en-US" sz="1200" dirty="0"/>
              <a:t> de </a:t>
            </a:r>
            <a:r>
              <a:rPr lang="en-US" sz="1200" dirty="0" err="1"/>
              <a:t>l’Industrie</a:t>
            </a:r>
            <a:r>
              <a:rPr lang="en-US" sz="1200" dirty="0"/>
              <a:t> </a:t>
            </a:r>
            <a:r>
              <a:rPr lang="en-US" sz="1200" dirty="0" err="1"/>
              <a:t>Cimentière</a:t>
            </a:r>
            <a:endParaRPr lang="en-US" sz="1200" dirty="0"/>
          </a:p>
          <a:p>
            <a:pPr marL="0" indent="-180000">
              <a:lnSpc>
                <a:spcPct val="100000"/>
              </a:lnSpc>
              <a:buNone/>
            </a:pPr>
            <a:r>
              <a:rPr lang="en-US" sz="1200" dirty="0"/>
              <a:t>[4] Interview with Fabrice </a:t>
            </a:r>
            <a:r>
              <a:rPr lang="en-US" sz="1200" dirty="0" err="1"/>
              <a:t>Copin</a:t>
            </a:r>
            <a:r>
              <a:rPr lang="en-US" sz="1200" dirty="0"/>
              <a:t>, </a:t>
            </a:r>
            <a:r>
              <a:rPr lang="en-US" sz="1200" dirty="0" err="1"/>
              <a:t>Directeur</a:t>
            </a:r>
            <a:r>
              <a:rPr lang="en-US" sz="1200" dirty="0"/>
              <a:t> </a:t>
            </a:r>
            <a:r>
              <a:rPr lang="en-US" sz="1200" dirty="0" err="1"/>
              <a:t>Délégué</a:t>
            </a:r>
            <a:r>
              <a:rPr lang="en-US" sz="1200" dirty="0"/>
              <a:t> at ATILH, 28th November 2016.</a:t>
            </a:r>
          </a:p>
          <a:p>
            <a:pPr marL="0" indent="-180000">
              <a:lnSpc>
                <a:spcPct val="100000"/>
              </a:lnSpc>
              <a:buNone/>
            </a:pPr>
            <a:r>
              <a:rPr lang="en-US" sz="1200" dirty="0"/>
              <a:t>[5] ATILH – Association Technique de </a:t>
            </a:r>
            <a:r>
              <a:rPr lang="en-US" sz="1200" dirty="0" err="1"/>
              <a:t>l’Industrie</a:t>
            </a:r>
            <a:r>
              <a:rPr lang="en-US" sz="1200" dirty="0"/>
              <a:t> des </a:t>
            </a:r>
            <a:r>
              <a:rPr lang="en-US" sz="1200" dirty="0" err="1"/>
              <a:t>Liants</a:t>
            </a:r>
            <a:r>
              <a:rPr lang="en-US" sz="1200" dirty="0"/>
              <a:t> </a:t>
            </a:r>
            <a:r>
              <a:rPr lang="en-US" sz="1200" dirty="0" err="1"/>
              <a:t>Hydaruliques</a:t>
            </a:r>
            <a:endParaRPr lang="en-US" sz="1200" dirty="0"/>
          </a:p>
          <a:p>
            <a:pPr marL="0" indent="-180000">
              <a:lnSpc>
                <a:spcPct val="100000"/>
              </a:lnSpc>
              <a:buNone/>
            </a:pPr>
            <a:r>
              <a:rPr lang="en-US" sz="1200" dirty="0"/>
              <a:t>[6] CEWEP (2015),Landfill taxes and bans, available:  http://www.cewep.eu/media/www.cewep.eu/org/med_557/1406_2015-02-03_cewep_-_landfill_inctaxesbans.pdf </a:t>
            </a:r>
          </a:p>
          <a:p>
            <a:pPr marL="0" indent="-180000">
              <a:lnSpc>
                <a:spcPct val="100000"/>
              </a:lnSpc>
              <a:buNone/>
            </a:pPr>
            <a:r>
              <a:rPr lang="en-US" sz="1200" dirty="0"/>
              <a:t>[7]</a:t>
            </a:r>
            <a:r>
              <a:rPr lang="en-US" sz="1200" dirty="0" err="1"/>
              <a:t>Loi</a:t>
            </a:r>
            <a:r>
              <a:rPr lang="en-US" sz="1200" dirty="0"/>
              <a:t> pour la Transition </a:t>
            </a:r>
            <a:r>
              <a:rPr lang="en-US" sz="1200" dirty="0" err="1"/>
              <a:t>Energétique</a:t>
            </a:r>
            <a:r>
              <a:rPr lang="en-US" sz="1200" dirty="0"/>
              <a:t> et la </a:t>
            </a:r>
            <a:r>
              <a:rPr lang="en-US" sz="1200" dirty="0" err="1"/>
              <a:t>Croissance</a:t>
            </a:r>
            <a:r>
              <a:rPr lang="en-US" sz="1200" dirty="0"/>
              <a:t> </a:t>
            </a:r>
            <a:r>
              <a:rPr lang="en-US" sz="1200" dirty="0" err="1"/>
              <a:t>Verte</a:t>
            </a:r>
            <a:r>
              <a:rPr lang="en-US" sz="1200" dirty="0"/>
              <a:t> (August 2015)</a:t>
            </a:r>
          </a:p>
          <a:p>
            <a:pPr marL="0" indent="-180000">
              <a:lnSpc>
                <a:spcPct val="100000"/>
              </a:lnSpc>
              <a:buNone/>
            </a:pPr>
            <a:r>
              <a:rPr lang="en-US" sz="1200" dirty="0"/>
              <a:t>[8]Plan National de </a:t>
            </a:r>
            <a:r>
              <a:rPr lang="en-US" sz="1200" dirty="0" err="1"/>
              <a:t>Gestion</a:t>
            </a:r>
            <a:r>
              <a:rPr lang="en-US" sz="1200" dirty="0"/>
              <a:t> des </a:t>
            </a:r>
            <a:r>
              <a:rPr lang="en-US" sz="1200" dirty="0" err="1"/>
              <a:t>Déchets</a:t>
            </a: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34</a:t>
            </a:fld>
            <a:endParaRPr lang="en-GB" noProof="0" dirty="0"/>
          </a:p>
        </p:txBody>
      </p:sp>
      <p:pic>
        <p:nvPicPr>
          <p:cNvPr id="9" name="Picture 8"/>
          <p:cNvPicPr>
            <a:picLocks/>
          </p:cNvPicPr>
          <p:nvPr/>
        </p:nvPicPr>
        <p:blipFill>
          <a:blip r:embed="rId2" cstate="print"/>
          <a:stretch>
            <a:fillRect/>
          </a:stretch>
        </p:blipFill>
        <p:spPr>
          <a:xfrm>
            <a:off x="7801200" y="68400"/>
            <a:ext cx="1080000" cy="712800"/>
          </a:xfrm>
          <a:prstGeom prst="rect">
            <a:avLst/>
          </a:prstGeom>
        </p:spPr>
      </p:pic>
    </p:spTree>
    <p:extLst>
      <p:ext uri="{BB962C8B-B14F-4D97-AF65-F5344CB8AC3E}">
        <p14:creationId xmlns:p14="http://schemas.microsoft.com/office/powerpoint/2010/main" val="80659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128575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01"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50" name="Rectangle 49">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51" name="Rectangle 50">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52" name="Rectangle 51">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53" name="Rectangle 52">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54" name="Rectangle 53"/>
          <p:cNvSpPr>
            <a:spLocks noGrp="1" noChangeArrowheads="1"/>
          </p:cNvSpPr>
          <p:nvPr>
            <p:custDataLst>
              <p:tags r:id="rId8"/>
            </p:custDataLst>
          </p:nvPr>
        </p:nvSpPr>
        <p:spPr bwMode="gray">
          <a:xfrm>
            <a:off x="469900" y="2363788"/>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Germany</a:t>
            </a:r>
            <a:endParaRPr lang="en-GB" sz="1400" dirty="0"/>
          </a:p>
        </p:txBody>
      </p:sp>
      <p:sp>
        <p:nvSpPr>
          <p:cNvPr id="55" name="Rectangle 54">
            <a:hlinkClick r:id="rId25"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56" name="Rectangle 55">
            <a:hlinkClick r:id="rId26"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57" name="Rectangle 56">
            <a:hlinkClick r:id="rId27"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58" name="Rectangle 57">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59" name="Rectangle 58">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60" name="Rectangle 59">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61" name="Rectangle 60">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62" name="Rectangle 61">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63" name="Rectangle 62">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35</a:t>
            </a:fld>
            <a:endParaRPr lang="en-GB" noProof="0" dirty="0"/>
          </a:p>
        </p:txBody>
      </p:sp>
    </p:spTree>
    <p:extLst>
      <p:ext uri="{BB962C8B-B14F-4D97-AF65-F5344CB8AC3E}">
        <p14:creationId xmlns:p14="http://schemas.microsoft.com/office/powerpoint/2010/main" val="1583777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68" name="think-cell Slide" r:id="rId31" imgW="360" imgH="360" progId="TCLayout.ActiveDocument.1">
                  <p:embed/>
                </p:oleObj>
              </mc:Choice>
              <mc:Fallback>
                <p:oleObj name="think-cell Slide" r:id="rId31" imgW="360" imgH="360" progId="TCLayout.ActiveDocument.1">
                  <p:embed/>
                  <p:pic>
                    <p:nvPicPr>
                      <p:cNvPr id="31" name="Object 30"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40361" cy="846138"/>
          </a:xfrm>
        </p:spPr>
        <p:txBody>
          <a:bodyPr/>
          <a:lstStyle/>
          <a:p>
            <a:r>
              <a:rPr lang="en-US" sz="1800" b="1" dirty="0"/>
              <a:t>Germany Summary</a:t>
            </a:r>
            <a:br>
              <a:rPr lang="en-US" sz="1800" b="1" dirty="0"/>
            </a:br>
            <a:r>
              <a:rPr lang="en-US" sz="1400" dirty="0"/>
              <a:t>Germany has a very mature waste management system and cement industry</a:t>
            </a:r>
            <a:endParaRPr lang="en-GB" sz="1600" dirty="0"/>
          </a:p>
        </p:txBody>
      </p:sp>
      <p:sp>
        <p:nvSpPr>
          <p:cNvPr id="3" name="Content Placeholder 2"/>
          <p:cNvSpPr>
            <a:spLocks noGrp="1"/>
          </p:cNvSpPr>
          <p:nvPr>
            <p:ph sz="half" idx="1"/>
          </p:nvPr>
        </p:nvSpPr>
        <p:spPr>
          <a:xfrm>
            <a:off x="482641" y="1796806"/>
            <a:ext cx="4025900" cy="347168"/>
          </a:xfrm>
        </p:spPr>
        <p:txBody>
          <a:bodyPr/>
          <a:lstStyle/>
          <a:p>
            <a:pPr marL="0" indent="0">
              <a:buNone/>
            </a:pPr>
            <a:r>
              <a:rPr lang="en-US" sz="900" b="1" dirty="0"/>
              <a:t>BARRIERS </a:t>
            </a:r>
            <a:r>
              <a:rPr lang="en-US" sz="900" b="1" i="1" dirty="0"/>
              <a:t>The cement industry is ready to further increase the co-processing rates as barriers are being lifted. </a:t>
            </a:r>
            <a:endParaRPr lang="en-GB" sz="900" b="1" i="1" dirty="0"/>
          </a:p>
        </p:txBody>
      </p:sp>
      <p:sp>
        <p:nvSpPr>
          <p:cNvPr id="8" name="Content Placeholder 7"/>
          <p:cNvSpPr>
            <a:spLocks noGrp="1"/>
          </p:cNvSpPr>
          <p:nvPr>
            <p:ph sz="half" idx="2"/>
          </p:nvPr>
        </p:nvSpPr>
        <p:spPr>
          <a:xfrm>
            <a:off x="4645023" y="1796806"/>
            <a:ext cx="4027488" cy="2220913"/>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Innovate and improve on the use of Alternative Fuels.</a:t>
            </a:r>
          </a:p>
          <a:p>
            <a:pPr>
              <a:buFont typeface="Verdana" panose="020B0604030504040204" pitchFamily="34" charset="0"/>
              <a:buChar char="–"/>
            </a:pPr>
            <a:r>
              <a:rPr lang="en-US" sz="900" dirty="0">
                <a:latin typeface="+mj-lt"/>
              </a:rPr>
              <a:t>Remain a reliable customer for Alternative Fuels.</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Balance capacities of WtE and the cement industry.</a:t>
            </a:r>
          </a:p>
          <a:p>
            <a:pPr>
              <a:buFont typeface="Verdana" panose="020B0604030504040204" pitchFamily="34" charset="0"/>
              <a:buChar char="–"/>
            </a:pPr>
            <a:r>
              <a:rPr lang="en-US" sz="900" dirty="0">
                <a:latin typeface="+mj-lt"/>
              </a:rPr>
              <a:t>Level playing field regarding GHG emissions between cement and WtE.</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Improvement of waste processing technology to make better fuels from lower quality waste streams.</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36</a:t>
            </a:fld>
            <a:endParaRPr lang="en-GB" noProof="0" dirty="0"/>
          </a:p>
        </p:txBody>
      </p:sp>
      <p:sp>
        <p:nvSpPr>
          <p:cNvPr id="9" name="Content Placeholder 2"/>
          <p:cNvSpPr txBox="1">
            <a:spLocks/>
          </p:cNvSpPr>
          <p:nvPr/>
        </p:nvSpPr>
        <p:spPr bwMode="auto">
          <a:xfrm>
            <a:off x="460375" y="1208397"/>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A well matured market with high substitution rates which still has the potential do develop even further. Balancing between co-processing and incineration can reduce overall costs and investment burden on society.</a:t>
            </a:r>
          </a:p>
        </p:txBody>
      </p:sp>
      <p:sp>
        <p:nvSpPr>
          <p:cNvPr id="12" name="Content Placeholder 2"/>
          <p:cNvSpPr txBox="1">
            <a:spLocks/>
          </p:cNvSpPr>
          <p:nvPr/>
        </p:nvSpPr>
        <p:spPr bwMode="auto">
          <a:xfrm>
            <a:off x="507999" y="4335767"/>
            <a:ext cx="4000541"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80% co-processing rate, the sector could mitigate some 6.8 Mtonnes of CO2 annually, while avoiding WtE investment of 3 EUR bn.</a:t>
            </a:r>
            <a:endParaRPr lang="en-GB" sz="900" i="1" kern="0" dirty="0"/>
          </a:p>
        </p:txBody>
      </p:sp>
      <p:sp>
        <p:nvSpPr>
          <p:cNvPr id="44" name="Content Placeholder 7"/>
          <p:cNvSpPr txBox="1">
            <a:spLocks/>
          </p:cNvSpPr>
          <p:nvPr/>
        </p:nvSpPr>
        <p:spPr bwMode="auto">
          <a:xfrm>
            <a:off x="4645023" y="4335767"/>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latin typeface="+mj-lt"/>
              </a:rPr>
              <a:t>GERMANY AT A GLANCE</a:t>
            </a:r>
          </a:p>
          <a:p>
            <a:endParaRPr lang="en-US" sz="900" b="0" i="1" kern="0" dirty="0">
              <a:latin typeface="+mj-lt"/>
            </a:endParaRPr>
          </a:p>
          <a:p>
            <a:endParaRPr lang="en-US" sz="900" b="0" i="1" kern="0" dirty="0">
              <a:latin typeface="+mj-lt"/>
            </a:endParaRPr>
          </a:p>
          <a:p>
            <a:endParaRPr lang="en-US" sz="900" b="0" i="1" kern="0" dirty="0">
              <a:latin typeface="+mj-lt"/>
            </a:endParaRPr>
          </a:p>
          <a:p>
            <a:pPr marL="0" indent="0">
              <a:buFont typeface="Verdana" pitchFamily="34" charset="0"/>
              <a:buNone/>
            </a:pPr>
            <a:endParaRPr lang="en-GB" sz="900" b="0" kern="0" dirty="0">
              <a:latin typeface="+mj-lt"/>
            </a:endParaRPr>
          </a:p>
        </p:txBody>
      </p:sp>
      <p:graphicFrame>
        <p:nvGraphicFramePr>
          <p:cNvPr id="7" name="Object 6"/>
          <p:cNvGraphicFramePr>
            <a:graphicFrameLocks/>
          </p:cNvGraphicFramePr>
          <p:nvPr>
            <p:custDataLst>
              <p:tags r:id="rId4"/>
            </p:custDataLst>
            <p:extLst/>
          </p:nvPr>
        </p:nvGraphicFramePr>
        <p:xfrm>
          <a:off x="457200" y="5067300"/>
          <a:ext cx="3657600" cy="1000217"/>
        </p:xfrm>
        <a:graphic>
          <a:graphicData uri="http://schemas.openxmlformats.org/presentationml/2006/ole">
            <mc:AlternateContent xmlns:mc="http://schemas.openxmlformats.org/markup-compatibility/2006">
              <mc:Choice xmlns:v="urn:schemas-microsoft-com:vml" Requires="v">
                <p:oleObj spid="_x0000_s125969" name="Chart" r:id="rId33" imgW="3657600" imgH="1000217" progId="MSGraph.Chart.8">
                  <p:embed followColorScheme="full"/>
                </p:oleObj>
              </mc:Choice>
              <mc:Fallback>
                <p:oleObj name="Chart" r:id="rId33" imgW="3657600" imgH="1000217" progId="MSGraph.Chart.8">
                  <p:embed followColorScheme="full"/>
                  <p:pic>
                    <p:nvPicPr>
                      <p:cNvPr id="7" name="Object 6"/>
                      <p:cNvPicPr>
                        <a:picLocks noChangeArrowheads="1"/>
                      </p:cNvPicPr>
                      <p:nvPr/>
                    </p:nvPicPr>
                    <p:blipFill>
                      <a:blip r:embed="rId34"/>
                      <a:srcRect/>
                      <a:stretch>
                        <a:fillRect/>
                      </a:stretch>
                    </p:blipFill>
                    <p:spPr bwMode="auto">
                      <a:xfrm>
                        <a:off x="457200" y="5067300"/>
                        <a:ext cx="3657600" cy="1000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Rectangle 113"/>
          <p:cNvSpPr>
            <a:spLocks noGrp="1" noChangeArrowheads="1"/>
          </p:cNvSpPr>
          <p:nvPr>
            <p:custDataLst>
              <p:tags r:id="rId5"/>
            </p:custDataLst>
          </p:nvPr>
        </p:nvSpPr>
        <p:spPr bwMode="gray">
          <a:xfrm>
            <a:off x="474663" y="51212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8BFE00C-0980-46E9-83E5-988CD8ABF13C}" type="datetime'''''8'''''''''''''">
              <a:rPr lang="en-GB" altLang="en-US" sz="800" b="0">
                <a:sym typeface="+mn-lt"/>
              </a:rPr>
              <a:pPr marL="0" indent="0" algn="r">
                <a:lnSpc>
                  <a:spcPct val="100000"/>
                </a:lnSpc>
                <a:spcAft>
                  <a:spcPct val="0"/>
                </a:spcAft>
                <a:buNone/>
              </a:pPr>
              <a:t>8</a:t>
            </a:fld>
            <a:endParaRPr lang="en-GB" sz="800" b="0" dirty="0">
              <a:sym typeface="+mn-lt"/>
            </a:endParaRPr>
          </a:p>
        </p:txBody>
      </p:sp>
      <p:sp>
        <p:nvSpPr>
          <p:cNvPr id="113" name="Rectangle 112"/>
          <p:cNvSpPr>
            <a:spLocks noGrp="1" noChangeArrowheads="1"/>
          </p:cNvSpPr>
          <p:nvPr>
            <p:custDataLst>
              <p:tags r:id="rId6"/>
            </p:custDataLst>
          </p:nvPr>
        </p:nvSpPr>
        <p:spPr bwMode="gray">
          <a:xfrm>
            <a:off x="474663" y="53213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9A7E0BF-97A2-45B1-AD17-FC16EF6A974A}" type="datetime'''''''''''''''''''''6'''''''''''''''''''''''''''''''''''">
              <a:rPr lang="en-GB" altLang="en-US" sz="800" b="0">
                <a:sym typeface="+mn-lt"/>
              </a:rPr>
              <a:pPr marL="0" indent="0" algn="r">
                <a:lnSpc>
                  <a:spcPct val="100000"/>
                </a:lnSpc>
                <a:spcAft>
                  <a:spcPct val="0"/>
                </a:spcAft>
                <a:buNone/>
              </a:pPr>
              <a:t>6</a:t>
            </a:fld>
            <a:endParaRPr lang="en-GB" sz="800" b="0" dirty="0">
              <a:sym typeface="+mn-lt"/>
            </a:endParaRPr>
          </a:p>
        </p:txBody>
      </p:sp>
      <p:sp>
        <p:nvSpPr>
          <p:cNvPr id="112" name="Rectangle 111"/>
          <p:cNvSpPr>
            <a:spLocks noGrp="1" noChangeArrowheads="1"/>
          </p:cNvSpPr>
          <p:nvPr>
            <p:custDataLst>
              <p:tags r:id="rId7"/>
            </p:custDataLst>
          </p:nvPr>
        </p:nvSpPr>
        <p:spPr bwMode="gray">
          <a:xfrm>
            <a:off x="474663" y="55213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A9F066BE-8F26-4F23-A902-05ADD1C29915}" type="datetime'4'''''''''''''''''''''''''''''''''''''''''''''''">
              <a:rPr lang="en-GB" altLang="en-US" sz="800" b="0">
                <a:sym typeface="+mn-lt"/>
              </a:rPr>
              <a:pPr marL="0" indent="0" algn="r">
                <a:lnSpc>
                  <a:spcPct val="100000"/>
                </a:lnSpc>
                <a:spcAft>
                  <a:spcPct val="0"/>
                </a:spcAft>
                <a:buNone/>
              </a:pPr>
              <a:t>4</a:t>
            </a:fld>
            <a:endParaRPr lang="en-GB" sz="800" b="0" dirty="0">
              <a:sym typeface="+mn-lt"/>
            </a:endParaRPr>
          </a:p>
        </p:txBody>
      </p:sp>
      <p:sp>
        <p:nvSpPr>
          <p:cNvPr id="111" name="Rectangle 110"/>
          <p:cNvSpPr>
            <a:spLocks noGrp="1" noChangeArrowheads="1"/>
          </p:cNvSpPr>
          <p:nvPr>
            <p:custDataLst>
              <p:tags r:id="rId8"/>
            </p:custDataLst>
          </p:nvPr>
        </p:nvSpPr>
        <p:spPr bwMode="gray">
          <a:xfrm>
            <a:off x="474663" y="57118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D75CC14-FEB0-4126-82A3-350C759C931A}" type="datetime'''2'''">
              <a:rPr lang="en-GB" altLang="en-US" sz="800" b="0">
                <a:sym typeface="+mn-lt"/>
              </a:rPr>
              <a:pPr marL="0" indent="0" algn="r">
                <a:lnSpc>
                  <a:spcPct val="100000"/>
                </a:lnSpc>
                <a:spcAft>
                  <a:spcPct val="0"/>
                </a:spcAft>
                <a:buNone/>
              </a:pPr>
              <a:t>2</a:t>
            </a:fld>
            <a:endParaRPr lang="en-GB" sz="800" b="0" dirty="0">
              <a:sym typeface="+mn-lt"/>
            </a:endParaRPr>
          </a:p>
        </p:txBody>
      </p:sp>
      <p:sp>
        <p:nvSpPr>
          <p:cNvPr id="40" name="Rectangle 39"/>
          <p:cNvSpPr>
            <a:spLocks noGrp="1" noChangeArrowheads="1"/>
          </p:cNvSpPr>
          <p:nvPr>
            <p:custDataLst>
              <p:tags r:id="rId9"/>
            </p:custDataLst>
          </p:nvPr>
        </p:nvSpPr>
        <p:spPr bwMode="gray">
          <a:xfrm>
            <a:off x="474663" y="5911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05CCEC6E-7C35-4AB8-AB70-EFB229221B74}" type="datetime'''''''''''''''''''''''''0'''''''''''''''''">
              <a:rPr lang="en-GB" altLang="en-US" sz="800" b="0"/>
              <a:pPr/>
              <a:t>0</a:t>
            </a:fld>
            <a:endParaRPr lang="en-GB" sz="800" b="0" dirty="0">
              <a:sym typeface="+mn-lt"/>
            </a:endParaRPr>
          </a:p>
        </p:txBody>
      </p:sp>
      <p:cxnSp>
        <p:nvCxnSpPr>
          <p:cNvPr id="22" name="Straight Connector 21"/>
          <p:cNvCxnSpPr>
            <a:cxnSpLocks/>
          </p:cNvCxnSpPr>
          <p:nvPr>
            <p:custDataLst>
              <p:tags r:id="rId10"/>
            </p:custDataLst>
          </p:nvPr>
        </p:nvCxnSpPr>
        <p:spPr bwMode="auto">
          <a:xfrm>
            <a:off x="3581400" y="5638800"/>
            <a:ext cx="0" cy="952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cxnSpLocks/>
          </p:cNvCxnSpPr>
          <p:nvPr>
            <p:custDataLst>
              <p:tags r:id="rId11"/>
            </p:custDataLst>
          </p:nvPr>
        </p:nvCxnSpPr>
        <p:spPr bwMode="auto">
          <a:xfrm>
            <a:off x="1885950" y="5543550"/>
            <a:ext cx="0" cy="1238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cxnSpLocks/>
          </p:cNvCxnSpPr>
          <p:nvPr>
            <p:custDataLst>
              <p:tags r:id="rId12"/>
            </p:custDataLst>
          </p:nvPr>
        </p:nvCxnSpPr>
        <p:spPr bwMode="auto">
          <a:xfrm>
            <a:off x="2733675" y="5648325"/>
            <a:ext cx="0" cy="952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cxnSpLocks/>
          </p:cNvCxnSpPr>
          <p:nvPr>
            <p:custDataLst>
              <p:tags r:id="rId13"/>
            </p:custDataLst>
          </p:nvPr>
        </p:nvCxnSpPr>
        <p:spPr bwMode="auto">
          <a:xfrm>
            <a:off x="1038225" y="5219700"/>
            <a:ext cx="0" cy="2095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73"/>
          <p:cNvSpPr>
            <a:spLocks noGrp="1" noChangeArrowheads="1"/>
          </p:cNvSpPr>
          <p:nvPr>
            <p:custDataLst>
              <p:tags r:id="rId14"/>
            </p:custDataLst>
          </p:nvPr>
        </p:nvSpPr>
        <p:spPr bwMode="gray">
          <a:xfrm>
            <a:off x="3494088" y="55165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509A2A1-790C-4F20-8BF4-01449D77833D}" type="datetime'''3''''''''''''''''''''''.''''''''''0'">
              <a:rPr lang="en-GB" altLang="en-US" sz="700"/>
              <a:pPr/>
              <a:t>3.0</a:t>
            </a:fld>
            <a:endParaRPr lang="en-GB" sz="700" dirty="0">
              <a:sym typeface="+mn-lt"/>
            </a:endParaRPr>
          </a:p>
        </p:txBody>
      </p:sp>
      <p:sp>
        <p:nvSpPr>
          <p:cNvPr id="53" name="Rectangle 52"/>
          <p:cNvSpPr>
            <a:spLocks noGrp="1" noChangeArrowheads="1"/>
          </p:cNvSpPr>
          <p:nvPr>
            <p:custDataLst>
              <p:tags r:id="rId15"/>
            </p:custDataLst>
          </p:nvPr>
        </p:nvSpPr>
        <p:spPr bwMode="auto">
          <a:xfrm>
            <a:off x="620713" y="60309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p:nvSpPr>
          <p:cNvPr id="36" name="Rectangle 35"/>
          <p:cNvSpPr>
            <a:spLocks noGrp="1" noChangeArrowheads="1"/>
          </p:cNvSpPr>
          <p:nvPr>
            <p:custDataLst>
              <p:tags r:id="rId16"/>
            </p:custDataLst>
          </p:nvPr>
        </p:nvSpPr>
        <p:spPr bwMode="gray">
          <a:xfrm>
            <a:off x="950913" y="50974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0EEE3AB-EA56-423A-BA4F-7C202840BF30}" type="datetime'''''''''''''''6''''.''''''''''''''''''8'''''''''''''''''">
              <a:rPr lang="en-GB" altLang="en-US" sz="700"/>
              <a:pPr/>
              <a:t>6.8</a:t>
            </a:fld>
            <a:endParaRPr lang="en-GB" sz="700" dirty="0">
              <a:sym typeface="+mn-lt"/>
            </a:endParaRPr>
          </a:p>
        </p:txBody>
      </p:sp>
      <p:sp>
        <p:nvSpPr>
          <p:cNvPr id="51" name="Rectangle 50"/>
          <p:cNvSpPr>
            <a:spLocks noGrp="1" noChangeArrowheads="1"/>
          </p:cNvSpPr>
          <p:nvPr>
            <p:custDataLst>
              <p:tags r:id="rId17"/>
            </p:custDataLst>
          </p:nvPr>
        </p:nvSpPr>
        <p:spPr bwMode="auto">
          <a:xfrm>
            <a:off x="3187700" y="60309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7D0E464-5640-42F5-9E29-CA5BB3FD336A}" type="datetime'''WtE i''nvestm''ent'' a''v''oi''ded ''(''''''''''EUR bn'''')'">
              <a:rPr lang="en-GB" altLang="en-US" sz="700" b="0"/>
              <a:pPr/>
              <a:t>WtE investment avoided (EUR bn)</a:t>
            </a:fld>
            <a:endParaRPr lang="en-GB" sz="700" b="0" dirty="0">
              <a:sym typeface="+mn-lt"/>
            </a:endParaRPr>
          </a:p>
        </p:txBody>
      </p:sp>
      <p:sp>
        <p:nvSpPr>
          <p:cNvPr id="54" name="Rectangle 53"/>
          <p:cNvSpPr>
            <a:spLocks noGrp="1" noChangeArrowheads="1"/>
          </p:cNvSpPr>
          <p:nvPr>
            <p:custDataLst>
              <p:tags r:id="rId18"/>
            </p:custDataLst>
          </p:nvPr>
        </p:nvSpPr>
        <p:spPr bwMode="auto">
          <a:xfrm>
            <a:off x="1508125" y="60309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65" name="Rectangle 64"/>
          <p:cNvSpPr>
            <a:spLocks noGrp="1" noChangeArrowheads="1"/>
          </p:cNvSpPr>
          <p:nvPr>
            <p:custDataLst>
              <p:tags r:id="rId19"/>
            </p:custDataLst>
          </p:nvPr>
        </p:nvSpPr>
        <p:spPr bwMode="gray">
          <a:xfrm>
            <a:off x="1798638" y="54213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02F8F0D-40FA-414C-A081-FD77E39346BE}" type="datetime'3''''''''''''''''''''.''''''''''''''''''''''8'''''">
              <a:rPr lang="en-GB" altLang="en-US" sz="700"/>
              <a:pPr/>
              <a:t>3.8</a:t>
            </a:fld>
            <a:endParaRPr lang="en-GB" sz="700" dirty="0">
              <a:sym typeface="+mn-lt"/>
            </a:endParaRPr>
          </a:p>
        </p:txBody>
      </p:sp>
      <p:sp>
        <p:nvSpPr>
          <p:cNvPr id="52" name="Rectangle 51"/>
          <p:cNvSpPr>
            <a:spLocks noGrp="1" noChangeArrowheads="1"/>
          </p:cNvSpPr>
          <p:nvPr>
            <p:custDataLst>
              <p:tags r:id="rId20"/>
            </p:custDataLst>
          </p:nvPr>
        </p:nvSpPr>
        <p:spPr bwMode="auto">
          <a:xfrm>
            <a:off x="2379663" y="60309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45" name="Rectangle 44"/>
          <p:cNvSpPr>
            <a:spLocks noGrp="1" noChangeArrowheads="1"/>
          </p:cNvSpPr>
          <p:nvPr>
            <p:custDataLst>
              <p:tags r:id="rId21"/>
            </p:custDataLst>
          </p:nvPr>
        </p:nvSpPr>
        <p:spPr bwMode="gray">
          <a:xfrm>
            <a:off x="2646363" y="55260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25FEC29-0820-47E9-8AC4-3C2A1F6BD2FC}" type="datetime'''''''''''2''''.''9'''''''''">
              <a:rPr lang="en-GB" altLang="en-US" sz="700"/>
              <a:pPr/>
              <a:t>2.9</a:t>
            </a:fld>
            <a:endParaRPr lang="en-GB" sz="700" dirty="0">
              <a:sym typeface="+mn-lt"/>
            </a:endParaRPr>
          </a:p>
        </p:txBody>
      </p:sp>
      <p:sp>
        <p:nvSpPr>
          <p:cNvPr id="56" name="Rectangle 55"/>
          <p:cNvSpPr/>
          <p:nvPr>
            <p:custDataLst>
              <p:tags r:id="rId22"/>
            </p:custDataLst>
          </p:nvPr>
        </p:nvSpPr>
        <p:spPr bwMode="auto">
          <a:xfrm>
            <a:off x="2713038" y="51387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7" name="Straight Connector 56"/>
          <p:cNvCxnSpPr/>
          <p:nvPr>
            <p:custDataLst>
              <p:tags r:id="rId23"/>
            </p:custDataLst>
          </p:nvPr>
        </p:nvCxnSpPr>
        <p:spPr bwMode="auto">
          <a:xfrm>
            <a:off x="2713038" y="534193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custDataLst>
              <p:tags r:id="rId24"/>
            </p:custDataLst>
          </p:nvPr>
        </p:nvCxnSpPr>
        <p:spPr bwMode="auto">
          <a:xfrm>
            <a:off x="2713038" y="502761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5"/>
            </p:custDataLst>
          </p:nvPr>
        </p:nvCxnSpPr>
        <p:spPr bwMode="gray">
          <a:xfrm>
            <a:off x="2741613" y="5341938"/>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6"/>
            </p:custDataLst>
          </p:nvPr>
        </p:nvCxnSpPr>
        <p:spPr bwMode="auto">
          <a:xfrm>
            <a:off x="2741613" y="5027613"/>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a:spLocks noGrp="1" noChangeArrowheads="1"/>
          </p:cNvSpPr>
          <p:nvPr>
            <p:custDataLst>
              <p:tags r:id="rId27"/>
            </p:custDataLst>
          </p:nvPr>
        </p:nvSpPr>
        <p:spPr bwMode="auto">
          <a:xfrm>
            <a:off x="2889250" y="5292725"/>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9307530C-7738-4328-9777-8D0B54BC207E}" type="datetime'''9''0''''''''''''''''''''''''% ''rat''''e'''''''">
              <a:rPr lang="en-GB" altLang="en-US" sz="700" b="0"/>
              <a:pPr marL="0" indent="0">
                <a:lnSpc>
                  <a:spcPct val="100000"/>
                </a:lnSpc>
                <a:spcAft>
                  <a:spcPct val="0"/>
                </a:spcAft>
                <a:buNone/>
              </a:pPr>
              <a:t>90% rate</a:t>
            </a:fld>
            <a:endParaRPr lang="en-GB" sz="700" b="0" dirty="0">
              <a:sym typeface="+mn-lt"/>
            </a:endParaRPr>
          </a:p>
        </p:txBody>
      </p:sp>
      <p:sp>
        <p:nvSpPr>
          <p:cNvPr id="61" name="Rectangle 60"/>
          <p:cNvSpPr>
            <a:spLocks noGrp="1" noChangeArrowheads="1"/>
          </p:cNvSpPr>
          <p:nvPr>
            <p:custDataLst>
              <p:tags r:id="rId28"/>
            </p:custDataLst>
          </p:nvPr>
        </p:nvSpPr>
        <p:spPr bwMode="auto">
          <a:xfrm>
            <a:off x="2889250" y="5135563"/>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66CC4473-9416-44DB-89AE-42A86EC236AA}" type="datetime'''''''''''''''''8''''''0''''%'' ''''''''''''r''''''ate'">
              <a:rPr lang="en-GB" altLang="en-US" sz="700" b="0"/>
              <a:pPr marL="0" indent="0">
                <a:lnSpc>
                  <a:spcPct val="100000"/>
                </a:lnSpc>
                <a:spcAft>
                  <a:spcPct val="0"/>
                </a:spcAft>
                <a:buNone/>
              </a:pPr>
              <a:t>80% rate</a:t>
            </a:fld>
            <a:endParaRPr lang="en-GB" sz="700" b="0" dirty="0">
              <a:sym typeface="+mn-lt"/>
            </a:endParaRPr>
          </a:p>
        </p:txBody>
      </p:sp>
      <p:sp>
        <p:nvSpPr>
          <p:cNvPr id="60" name="Rectangle 59"/>
          <p:cNvSpPr>
            <a:spLocks noGrp="1" noChangeArrowheads="1"/>
          </p:cNvSpPr>
          <p:nvPr>
            <p:custDataLst>
              <p:tags r:id="rId29"/>
            </p:custDataLst>
          </p:nvPr>
        </p:nvSpPr>
        <p:spPr bwMode="auto">
          <a:xfrm>
            <a:off x="2889250" y="4978400"/>
            <a:ext cx="1136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B1A6DBA-D62B-40C4-BBC5-863E116AEFAF}" type="datetime'''''''''Cu''r''''''r''ent'' r''''''ate ''(''65%'''';2014'''')'">
              <a:rPr lang="en-GB" altLang="en-US" sz="700" b="0"/>
              <a:pPr/>
              <a:t>Current rate (65%;2014)</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6" name="Picture 2" descr="Flagge Deutschlands"/>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Chart 46"/>
          <p:cNvGraphicFramePr>
            <a:graphicFrameLocks/>
          </p:cNvGraphicFramePr>
          <p:nvPr>
            <p:extLst/>
          </p:nvPr>
        </p:nvGraphicFramePr>
        <p:xfrm>
          <a:off x="4892756" y="4725834"/>
          <a:ext cx="3578224" cy="1843636"/>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49" name="Table 48"/>
          <p:cNvGraphicFramePr>
            <a:graphicFrameLocks noGrp="1"/>
          </p:cNvGraphicFramePr>
          <p:nvPr>
            <p:extLst/>
          </p:nvPr>
        </p:nvGraphicFramePr>
        <p:xfrm>
          <a:off x="482641" y="2289896"/>
          <a:ext cx="3850820" cy="1906351"/>
        </p:xfrm>
        <a:graphic>
          <a:graphicData uri="http://schemas.openxmlformats.org/drawingml/2006/table">
            <a:tbl>
              <a:tblPr firstRow="1" bandRow="1">
                <a:tableStyleId>{2D5ABB26-0587-4C30-8999-92F81FD0307C}</a:tableStyleId>
              </a:tblPr>
              <a:tblGrid>
                <a:gridCol w="1070946">
                  <a:extLst>
                    <a:ext uri="{9D8B030D-6E8A-4147-A177-3AD203B41FA5}">
                      <a16:colId xmlns:a16="http://schemas.microsoft.com/office/drawing/2014/main" val="4241883226"/>
                    </a:ext>
                  </a:extLst>
                </a:gridCol>
                <a:gridCol w="684896">
                  <a:extLst>
                    <a:ext uri="{9D8B030D-6E8A-4147-A177-3AD203B41FA5}">
                      <a16:colId xmlns:a16="http://schemas.microsoft.com/office/drawing/2014/main" val="1094806953"/>
                    </a:ext>
                  </a:extLst>
                </a:gridCol>
                <a:gridCol w="2094978">
                  <a:extLst>
                    <a:ext uri="{9D8B030D-6E8A-4147-A177-3AD203B41FA5}">
                      <a16:colId xmlns:a16="http://schemas.microsoft.com/office/drawing/2014/main" val="899821140"/>
                    </a:ext>
                  </a:extLst>
                </a:gridCol>
              </a:tblGrid>
              <a:tr h="405679">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468717">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kern="1200" baseline="0" dirty="0">
                          <a:solidFill>
                            <a:schemeClr val="tx1"/>
                          </a:solidFill>
                          <a:latin typeface="+mn-lt"/>
                          <a:ea typeface="+mn-ea"/>
                          <a:cs typeface="+mn-cs"/>
                        </a:rPr>
                        <a:t>Competition for available waste</a:t>
                      </a:r>
                    </a:p>
                    <a:p>
                      <a:pPr marL="54000" indent="-54000">
                        <a:buFont typeface="Arial" panose="020B0604020202020204" pitchFamily="34" charset="0"/>
                        <a:buChar char="•"/>
                      </a:pPr>
                      <a:r>
                        <a:rPr lang="en-US" sz="800" b="1" kern="1200" baseline="0" dirty="0">
                          <a:solidFill>
                            <a:schemeClr val="tx1"/>
                          </a:solidFill>
                          <a:latin typeface="+mn-lt"/>
                          <a:ea typeface="+mn-ea"/>
                          <a:cs typeface="+mn-cs"/>
                        </a:rPr>
                        <a:t>Market distortions, </a:t>
                      </a:r>
                      <a:r>
                        <a:rPr lang="en-US" sz="800" b="0" kern="1200" baseline="0" dirty="0">
                          <a:solidFill>
                            <a:schemeClr val="tx1"/>
                          </a:solidFill>
                          <a:latin typeface="+mn-lt"/>
                          <a:ea typeface="+mn-ea"/>
                          <a:cs typeface="+mn-cs"/>
                        </a:rPr>
                        <a:t>on biomass and GHG</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399764">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NOx</a:t>
                      </a:r>
                      <a:r>
                        <a:rPr lang="en-US" sz="800" b="1" baseline="0" dirty="0"/>
                        <a:t> regulations beyond EU legislation</a:t>
                      </a:r>
                      <a:endParaRPr lang="en-GB" sz="800" b="1"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43726">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288465">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260621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99" name="think-cell Slide" r:id="rId31" imgW="360" imgH="360" progId="TCLayout.ActiveDocument.1">
                  <p:embed/>
                </p:oleObj>
              </mc:Choice>
              <mc:Fallback>
                <p:oleObj name="think-cell Slide" r:id="rId31" imgW="360" imgH="360" progId="TCLayout.ActiveDocument.1">
                  <p:embed/>
                  <p:pic>
                    <p:nvPicPr>
                      <p:cNvPr id="31" name="Object 30"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196818" cy="846138"/>
          </a:xfrm>
        </p:spPr>
        <p:txBody>
          <a:bodyPr/>
          <a:lstStyle/>
          <a:p>
            <a:r>
              <a:rPr lang="en-US" sz="1800" b="1" dirty="0"/>
              <a:t>Germany Cement Sector</a:t>
            </a:r>
            <a:br>
              <a:rPr lang="en-US" sz="1800" b="1" dirty="0"/>
            </a:br>
            <a:r>
              <a:rPr lang="en-US" sz="1400" dirty="0"/>
              <a:t>Germany’s cement sector is highly developed</a:t>
            </a:r>
            <a:endParaRPr lang="en-GB" sz="1400" b="1" dirty="0"/>
          </a:p>
        </p:txBody>
      </p:sp>
      <p:sp>
        <p:nvSpPr>
          <p:cNvPr id="3" name="Content Placeholder 2"/>
          <p:cNvSpPr>
            <a:spLocks noGrp="1"/>
          </p:cNvSpPr>
          <p:nvPr>
            <p:ph sz="half" idx="1"/>
          </p:nvPr>
        </p:nvSpPr>
        <p:spPr>
          <a:xfrm>
            <a:off x="482641" y="1916074"/>
            <a:ext cx="3713122" cy="469882"/>
          </a:xfrm>
        </p:spPr>
        <p:txBody>
          <a:bodyPr/>
          <a:lstStyle/>
          <a:p>
            <a:pPr marL="0" indent="0">
              <a:buNone/>
            </a:pPr>
            <a:r>
              <a:rPr lang="en-US" sz="800" b="1" dirty="0"/>
              <a:t>CO-PROCESSING</a:t>
            </a:r>
            <a:r>
              <a:rPr lang="en-US" sz="800" b="1" i="1" dirty="0"/>
              <a:t> Germany has one of the highest co-processing rates in the EU with 65% of thermal energy coming from alternative fuels. </a:t>
            </a:r>
            <a:endParaRPr lang="en-GB" sz="800" b="1" i="1" dirty="0"/>
          </a:p>
        </p:txBody>
      </p:sp>
      <p:sp>
        <p:nvSpPr>
          <p:cNvPr id="8" name="Content Placeholder 7"/>
          <p:cNvSpPr>
            <a:spLocks noGrp="1"/>
          </p:cNvSpPr>
          <p:nvPr>
            <p:ph sz="half" idx="2"/>
          </p:nvPr>
        </p:nvSpPr>
        <p:spPr>
          <a:xfrm>
            <a:off x="4645022" y="1916074"/>
            <a:ext cx="4027489" cy="4424402"/>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22 companies producing cement in 2014. The market consists of a mix of global players (HeidelbergCement, </a:t>
            </a:r>
            <a:r>
              <a:rPr lang="en-US" sz="900" dirty="0" err="1">
                <a:latin typeface="+mj-lt"/>
              </a:rPr>
              <a:t>LafargeHolcim</a:t>
            </a:r>
            <a:r>
              <a:rPr lang="en-US" sz="900" dirty="0">
                <a:latin typeface="+mj-lt"/>
              </a:rPr>
              <a:t>, Buzzi Unicem, CRH, CEMEX) and a larger number of SMEs (like Seibel und </a:t>
            </a:r>
            <a:r>
              <a:rPr lang="en-US" sz="900" dirty="0" err="1">
                <a:latin typeface="+mj-lt"/>
              </a:rPr>
              <a:t>Söhne</a:t>
            </a:r>
            <a:r>
              <a:rPr lang="en-US" sz="900" dirty="0">
                <a:latin typeface="+mj-lt"/>
              </a:rPr>
              <a:t>, </a:t>
            </a:r>
            <a:r>
              <a:rPr lang="en-US" sz="900" dirty="0" err="1">
                <a:latin typeface="+mj-lt"/>
              </a:rPr>
              <a:t>Miebach</a:t>
            </a:r>
            <a:r>
              <a:rPr lang="en-US" sz="900" dirty="0">
                <a:latin typeface="+mj-lt"/>
              </a:rPr>
              <a:t>, </a:t>
            </a:r>
            <a:r>
              <a:rPr lang="en-US" sz="900" dirty="0" err="1">
                <a:latin typeface="+mj-lt"/>
              </a:rPr>
              <a:t>Märker</a:t>
            </a:r>
            <a:r>
              <a:rPr lang="en-US" sz="900" dirty="0">
                <a:latin typeface="+mj-lt"/>
              </a:rPr>
              <a:t>, </a:t>
            </a:r>
            <a:r>
              <a:rPr lang="en-US" sz="900" dirty="0" err="1">
                <a:latin typeface="+mj-lt"/>
              </a:rPr>
              <a:t>Spenner</a:t>
            </a:r>
            <a:r>
              <a:rPr lang="en-US" sz="900" dirty="0">
                <a:latin typeface="+mj-lt"/>
              </a:rPr>
              <a:t>, </a:t>
            </a:r>
            <a:r>
              <a:rPr lang="en-US" sz="900" dirty="0" err="1">
                <a:latin typeface="+mj-lt"/>
              </a:rPr>
              <a:t>Rohrdorfer</a:t>
            </a:r>
            <a:r>
              <a:rPr lang="en-US" sz="900" dirty="0">
                <a:latin typeface="+mj-lt"/>
              </a:rPr>
              <a:t>, etc.).</a:t>
            </a:r>
          </a:p>
          <a:p>
            <a:pPr>
              <a:buFont typeface="Verdana" panose="020B0604030504040204" pitchFamily="34" charset="0"/>
              <a:buChar char="–"/>
            </a:pPr>
            <a:r>
              <a:rPr lang="en-US" sz="900" dirty="0">
                <a:latin typeface="+mj-lt"/>
              </a:rPr>
              <a:t>In 2014, a total volume of 32.1 Mtonnes cement and 23.9 Mtonnes clinker were produced; roughly 20% of which was exported. </a:t>
            </a:r>
          </a:p>
          <a:p>
            <a:pPr>
              <a:buFont typeface="Verdana" panose="020B0604030504040204" pitchFamily="34" charset="0"/>
              <a:buChar char="–"/>
            </a:pPr>
            <a:r>
              <a:rPr lang="en-US" sz="900" dirty="0">
                <a:latin typeface="+mj-lt"/>
              </a:rPr>
              <a:t>53 cement kilns had operating permit in 2014, but not all were running, as 8 shaft kilns did not contribute to the annual production. </a:t>
            </a:r>
          </a:p>
          <a:p>
            <a:pPr>
              <a:buFont typeface="Verdana" panose="020B0604030504040204" pitchFamily="34" charset="0"/>
              <a:buChar char="–"/>
            </a:pPr>
            <a:r>
              <a:rPr lang="en-US" sz="900" dirty="0">
                <a:latin typeface="+mj-lt"/>
              </a:rPr>
              <a:t>Current substitution rate in Germany by waste-derived alternative fuels is very high; reaching 65% substitution in 2014 and the potential to grow to a level of 80% by 2020:</a:t>
            </a:r>
          </a:p>
          <a:p>
            <a:pPr>
              <a:buFont typeface="Verdana" panose="020B0604030504040204" pitchFamily="34" charset="0"/>
              <a:buChar char="–"/>
            </a:pPr>
            <a:r>
              <a:rPr lang="en-US" sz="900" dirty="0">
                <a:latin typeface="+mj-lt"/>
              </a:rPr>
              <a:t>Heavy investments have been made over the years: in permits, installations and abatement technology (emissions reduction and monitoring).</a:t>
            </a:r>
          </a:p>
          <a:p>
            <a:pPr>
              <a:buFont typeface="Verdana" panose="020B0604030504040204" pitchFamily="34" charset="0"/>
              <a:buChar char="–"/>
            </a:pPr>
            <a:r>
              <a:rPr lang="en-US" sz="900" dirty="0">
                <a:latin typeface="+mj-lt"/>
              </a:rPr>
              <a:t>The cement industry is facing substantial investments to be in conformity with new restrictions on NOx emissions that go beyond EU regulations. </a:t>
            </a:r>
          </a:p>
          <a:p>
            <a:pPr>
              <a:buFont typeface="Verdana" panose="020B0604030504040204" pitchFamily="34" charset="0"/>
              <a:buChar char="–"/>
            </a:pPr>
            <a:endParaRPr lang="en-US" sz="900" dirty="0">
              <a:latin typeface="+mj-lt"/>
            </a:endParaRPr>
          </a:p>
          <a:p>
            <a:pPr>
              <a:buFont typeface="Verdana" panose="020B0604030504040204" pitchFamily="34" charset="0"/>
              <a:buChar char="–"/>
            </a:pPr>
            <a:endParaRPr lang="en-US" sz="9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37</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Majority of the cement production goes to the domestic market, the cement plants are highly energy-efficient, deriving most of their energy from co-processing waste fuels. </a:t>
            </a:r>
            <a:endParaRPr lang="en-GB" sz="900" b="0" kern="0" dirty="0"/>
          </a:p>
        </p:txBody>
      </p:sp>
      <p:sp>
        <p:nvSpPr>
          <p:cNvPr id="12" name="Content Placeholder 2"/>
          <p:cNvSpPr txBox="1">
            <a:spLocks/>
          </p:cNvSpPr>
          <p:nvPr/>
        </p:nvSpPr>
        <p:spPr bwMode="auto">
          <a:xfrm>
            <a:off x="482641" y="4608952"/>
            <a:ext cx="3882893" cy="4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Germany has clinker capita production similar to its neighboring countries and slightly above the EU28 average. </a:t>
            </a:r>
            <a:endParaRPr lang="en-GB" sz="800" i="1" kern="0" dirty="0"/>
          </a:p>
        </p:txBody>
      </p:sp>
      <p:graphicFrame>
        <p:nvGraphicFramePr>
          <p:cNvPr id="7" name="Object 6"/>
          <p:cNvGraphicFramePr>
            <a:graphicFrameLocks/>
          </p:cNvGraphicFramePr>
          <p:nvPr>
            <p:custDataLst>
              <p:tags r:id="rId4"/>
            </p:custDataLst>
            <p:extLst/>
          </p:nvPr>
        </p:nvGraphicFramePr>
        <p:xfrm>
          <a:off x="342899" y="2590800"/>
          <a:ext cx="3143216" cy="1990707"/>
        </p:xfrm>
        <a:graphic>
          <a:graphicData uri="http://schemas.openxmlformats.org/presentationml/2006/ole">
            <mc:AlternateContent xmlns:mc="http://schemas.openxmlformats.org/markup-compatibility/2006">
              <mc:Choice xmlns:v="urn:schemas-microsoft-com:vml" Requires="v">
                <p:oleObj spid="_x0000_s127000" name="Chart" r:id="rId33" imgW="3143216" imgH="1990707" progId="MSGraph.Chart.8">
                  <p:embed followColorScheme="full"/>
                </p:oleObj>
              </mc:Choice>
              <mc:Fallback>
                <p:oleObj name="Chart" r:id="rId33" imgW="3143216" imgH="1990707" progId="MSGraph.Chart.8">
                  <p:embed followColorScheme="full"/>
                  <p:pic>
                    <p:nvPicPr>
                      <p:cNvPr id="7" name="Object 6"/>
                      <p:cNvPicPr>
                        <a:picLocks noChangeArrowheads="1"/>
                      </p:cNvPicPr>
                      <p:nvPr/>
                    </p:nvPicPr>
                    <p:blipFill>
                      <a:blip r:embed="rId34"/>
                      <a:srcRect/>
                      <a:stretch>
                        <a:fillRect/>
                      </a:stretch>
                    </p:blipFill>
                    <p:spPr bwMode="auto">
                      <a:xfrm>
                        <a:off x="342899" y="2590800"/>
                        <a:ext cx="3143216" cy="1990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Rectangle 57"/>
          <p:cNvSpPr>
            <a:spLocks noGrp="1" noChangeArrowheads="1"/>
          </p:cNvSpPr>
          <p:nvPr>
            <p:custDataLst>
              <p:tags r:id="rId5"/>
            </p:custDataLst>
          </p:nvPr>
        </p:nvSpPr>
        <p:spPr bwMode="auto">
          <a:xfrm>
            <a:off x="2465388" y="441166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43" name="Rectangle 42"/>
          <p:cNvSpPr>
            <a:spLocks noGrp="1" noChangeArrowheads="1"/>
          </p:cNvSpPr>
          <p:nvPr>
            <p:custDataLst>
              <p:tags r:id="rId6"/>
            </p:custDataLst>
          </p:nvPr>
        </p:nvSpPr>
        <p:spPr bwMode="gray">
          <a:xfrm>
            <a:off x="2611438" y="38528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D5D8BB3-67DF-4FAA-A278-58E195EAB66D}" type="datetime'5''9''''''''''''''''''''''''''''''''''''''''''''''%'''">
              <a:rPr lang="en-GB" altLang="en-US" sz="700">
                <a:solidFill>
                  <a:schemeClr val="bg1"/>
                </a:solidFill>
              </a:rPr>
              <a:pPr/>
              <a:t>59%</a:t>
            </a:fld>
            <a:endParaRPr lang="en-GB" sz="700" dirty="0">
              <a:solidFill>
                <a:schemeClr val="bg1"/>
              </a:solidFill>
              <a:sym typeface="+mn-lt"/>
            </a:endParaRPr>
          </a:p>
        </p:txBody>
      </p:sp>
      <p:sp>
        <p:nvSpPr>
          <p:cNvPr id="36" name="Rectangle 35"/>
          <p:cNvSpPr>
            <a:spLocks noGrp="1" noChangeArrowheads="1"/>
          </p:cNvSpPr>
          <p:nvPr>
            <p:custDataLst>
              <p:tags r:id="rId7"/>
            </p:custDataLst>
          </p:nvPr>
        </p:nvSpPr>
        <p:spPr bwMode="gray">
          <a:xfrm>
            <a:off x="1344613" y="40338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3C62B22-27D6-4DE3-9FCB-BD66E0290589}" type="datetime'''''''''''3''''''''''''''''''''5''''''''''''''''''''%'''''">
              <a:rPr lang="en-GB" altLang="en-US" sz="700">
                <a:solidFill>
                  <a:schemeClr val="bg1"/>
                </a:solidFill>
                <a:sym typeface="+mn-lt"/>
              </a:rPr>
              <a:pPr marL="0" indent="0" algn="ctr">
                <a:lnSpc>
                  <a:spcPct val="100000"/>
                </a:lnSpc>
                <a:spcAft>
                  <a:spcPct val="0"/>
                </a:spcAft>
                <a:buNone/>
              </a:pPr>
              <a:t>35%</a:t>
            </a:fld>
            <a:endParaRPr lang="en-GB" sz="700" dirty="0">
              <a:solidFill>
                <a:schemeClr val="bg1"/>
              </a:solidFill>
              <a:sym typeface="+mn-lt"/>
            </a:endParaRPr>
          </a:p>
        </p:txBody>
      </p:sp>
      <p:sp>
        <p:nvSpPr>
          <p:cNvPr id="41" name="Rectangle 40"/>
          <p:cNvSpPr>
            <a:spLocks noGrp="1" noChangeArrowheads="1"/>
          </p:cNvSpPr>
          <p:nvPr>
            <p:custDataLst>
              <p:tags r:id="rId8"/>
            </p:custDataLst>
          </p:nvPr>
        </p:nvSpPr>
        <p:spPr bwMode="gray">
          <a:xfrm>
            <a:off x="1344613" y="31242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23D39CC-2908-41E7-9AAC-483B1C8B47CA}" type="datetime'''''''''''''4''''5''''%'''''''''''''''''''''''''''''''''''''">
              <a:rPr lang="en-GB" altLang="en-US" sz="700">
                <a:solidFill>
                  <a:schemeClr val="bg1"/>
                </a:solidFill>
                <a:sym typeface="+mn-lt"/>
              </a:rPr>
              <a:pPr marL="0" indent="0" algn="ctr">
                <a:lnSpc>
                  <a:spcPct val="100000"/>
                </a:lnSpc>
                <a:spcAft>
                  <a:spcPct val="0"/>
                </a:spcAft>
                <a:buNone/>
              </a:pPr>
              <a:t>45%</a:t>
            </a:fld>
            <a:endParaRPr lang="en-GB" sz="700" dirty="0">
              <a:solidFill>
                <a:schemeClr val="bg1"/>
              </a:solidFill>
              <a:sym typeface="+mn-lt"/>
            </a:endParaRPr>
          </a:p>
        </p:txBody>
      </p:sp>
      <p:sp>
        <p:nvSpPr>
          <p:cNvPr id="44" name="Rectangle 43"/>
          <p:cNvSpPr>
            <a:spLocks noGrp="1" noChangeArrowheads="1"/>
          </p:cNvSpPr>
          <p:nvPr>
            <p:custDataLst>
              <p:tags r:id="rId9"/>
            </p:custDataLst>
          </p:nvPr>
        </p:nvSpPr>
        <p:spPr bwMode="gray">
          <a:xfrm>
            <a:off x="2611438" y="33004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864A50-4CD6-4451-88F1-18868050F381}"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48" name="Rectangle 47"/>
          <p:cNvSpPr>
            <a:spLocks noGrp="1" noChangeArrowheads="1"/>
          </p:cNvSpPr>
          <p:nvPr>
            <p:custDataLst>
              <p:tags r:id="rId10"/>
            </p:custDataLst>
          </p:nvPr>
        </p:nvSpPr>
        <p:spPr bwMode="gray">
          <a:xfrm>
            <a:off x="2611438" y="29908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FA2C390-BF8E-4CF2-A210-0091EF2CDA16}"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40" name="Rectangle 39"/>
          <p:cNvSpPr>
            <a:spLocks noGrp="1" noChangeArrowheads="1"/>
          </p:cNvSpPr>
          <p:nvPr>
            <p:custDataLst>
              <p:tags r:id="rId11"/>
            </p:custDataLst>
          </p:nvPr>
        </p:nvSpPr>
        <p:spPr bwMode="auto">
          <a:xfrm>
            <a:off x="1266825" y="4411664"/>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337F3F9-6ECB-4012-A1C8-8448A456440D}" type="datetime'''G''e''''''''''''''''''r''''''m''''''''a''n''y'">
              <a:rPr lang="en-GB" altLang="en-US" sz="700" b="0"/>
              <a:pPr/>
              <a:t>Germany</a:t>
            </a:fld>
            <a:endParaRPr lang="en-GB" sz="700" b="0" dirty="0">
              <a:sym typeface="+mn-lt"/>
            </a:endParaRPr>
          </a:p>
        </p:txBody>
      </p:sp>
      <p:sp>
        <p:nvSpPr>
          <p:cNvPr id="38" name="Rectangle 37"/>
          <p:cNvSpPr>
            <a:spLocks noGrp="1" noChangeArrowheads="1"/>
          </p:cNvSpPr>
          <p:nvPr>
            <p:custDataLst>
              <p:tags r:id="rId12"/>
            </p:custDataLst>
          </p:nvPr>
        </p:nvSpPr>
        <p:spPr bwMode="gray">
          <a:xfrm>
            <a:off x="1344613" y="36147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42D51C3-F92A-4864-8F63-379A8AC6DE5E}" type="datetime'''''''''''''''2''''''''''''''0''''''%'''">
              <a:rPr lang="en-GB" altLang="en-US" sz="700">
                <a:solidFill>
                  <a:schemeClr val="bg1"/>
                </a:solidFill>
                <a:sym typeface="+mn-lt"/>
              </a:rPr>
              <a:pPr marL="0" indent="0" algn="ctr">
                <a:lnSpc>
                  <a:spcPct val="100000"/>
                </a:lnSpc>
                <a:spcAft>
                  <a:spcPct val="0"/>
                </a:spcAft>
                <a:buNone/>
              </a:pPr>
              <a:t>20%</a:t>
            </a:fld>
            <a:endParaRPr lang="en-GB" sz="700" dirty="0">
              <a:solidFill>
                <a:schemeClr val="bg1"/>
              </a:solidFill>
              <a:sym typeface="+mn-lt"/>
            </a:endParaRPr>
          </a:p>
        </p:txBody>
      </p:sp>
      <p:sp>
        <p:nvSpPr>
          <p:cNvPr id="87" name="Rectangle 86"/>
          <p:cNvSpPr>
            <a:spLocks noGrp="1" noChangeArrowheads="1"/>
          </p:cNvSpPr>
          <p:nvPr>
            <p:custDataLst>
              <p:tags r:id="rId13"/>
            </p:custDataLst>
          </p:nvPr>
        </p:nvSpPr>
        <p:spPr bwMode="auto">
          <a:xfrm>
            <a:off x="463551" y="24844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145" name="Rectangle 144"/>
          <p:cNvSpPr/>
          <p:nvPr>
            <p:custDataLst>
              <p:tags r:id="rId14"/>
            </p:custDataLst>
          </p:nvPr>
        </p:nvSpPr>
        <p:spPr bwMode="auto">
          <a:xfrm>
            <a:off x="3228975" y="31400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15"/>
            </p:custDataLst>
          </p:nvPr>
        </p:nvSpPr>
        <p:spPr bwMode="auto">
          <a:xfrm>
            <a:off x="3228975" y="28765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16"/>
            </p:custDataLst>
          </p:nvPr>
        </p:nvSpPr>
        <p:spPr bwMode="auto">
          <a:xfrm>
            <a:off x="3228975" y="329723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17"/>
            </p:custDataLst>
          </p:nvPr>
        </p:nvSpPr>
        <p:spPr bwMode="auto">
          <a:xfrm>
            <a:off x="3405188" y="3294063"/>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sp>
        <p:nvSpPr>
          <p:cNvPr id="46" name="Rectangle 45"/>
          <p:cNvSpPr>
            <a:spLocks noGrp="1" noChangeArrowheads="1"/>
          </p:cNvSpPr>
          <p:nvPr>
            <p:custDataLst>
              <p:tags r:id="rId18"/>
            </p:custDataLst>
          </p:nvPr>
        </p:nvSpPr>
        <p:spPr bwMode="auto">
          <a:xfrm>
            <a:off x="3405188" y="3136900"/>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5" name="Rectangle 44"/>
          <p:cNvSpPr>
            <a:spLocks noGrp="1" noChangeArrowheads="1"/>
          </p:cNvSpPr>
          <p:nvPr>
            <p:custDataLst>
              <p:tags r:id="rId19"/>
            </p:custDataLst>
          </p:nvPr>
        </p:nvSpPr>
        <p:spPr bwMode="auto">
          <a:xfrm>
            <a:off x="3405188" y="2873375"/>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graphicFrame>
        <p:nvGraphicFramePr>
          <p:cNvPr id="13" name="Object 12"/>
          <p:cNvGraphicFramePr>
            <a:graphicFrameLocks/>
          </p:cNvGraphicFramePr>
          <p:nvPr>
            <p:custDataLst>
              <p:tags r:id="rId20"/>
            </p:custDataLst>
            <p:extLst/>
          </p:nvPr>
        </p:nvGraphicFramePr>
        <p:xfrm>
          <a:off x="342900" y="5219700"/>
          <a:ext cx="3838500" cy="1095166"/>
        </p:xfrm>
        <a:graphic>
          <a:graphicData uri="http://schemas.openxmlformats.org/presentationml/2006/ole">
            <mc:AlternateContent xmlns:mc="http://schemas.openxmlformats.org/markup-compatibility/2006">
              <mc:Choice xmlns:v="urn:schemas-microsoft-com:vml" Requires="v">
                <p:oleObj spid="_x0000_s127001" name="Chart" r:id="rId35" imgW="3838592" imgH="1095321" progId="MSGraph.Chart.8">
                  <p:embed followColorScheme="full"/>
                </p:oleObj>
              </mc:Choice>
              <mc:Fallback>
                <p:oleObj name="Chart" r:id="rId35" imgW="3838592" imgH="1095321" progId="MSGraph.Chart.8">
                  <p:embed followColorScheme="full"/>
                  <p:pic>
                    <p:nvPicPr>
                      <p:cNvPr id="13" name="Object 12"/>
                      <p:cNvPicPr/>
                      <p:nvPr/>
                    </p:nvPicPr>
                    <p:blipFill>
                      <a:blip r:embed="rId36"/>
                      <a:stretch>
                        <a:fillRect/>
                      </a:stretch>
                    </p:blipFill>
                    <p:spPr>
                      <a:xfrm>
                        <a:off x="342900" y="5219700"/>
                        <a:ext cx="3838500" cy="1095166"/>
                      </a:xfrm>
                      <a:prstGeom prst="rect">
                        <a:avLst/>
                      </a:prstGeom>
                    </p:spPr>
                  </p:pic>
                </p:oleObj>
              </mc:Fallback>
            </mc:AlternateContent>
          </a:graphicData>
        </a:graphic>
      </p:graphicFrame>
      <p:sp>
        <p:nvSpPr>
          <p:cNvPr id="37" name="Rectangle 36"/>
          <p:cNvSpPr>
            <a:spLocks noGrp="1" noChangeArrowheads="1"/>
          </p:cNvSpPr>
          <p:nvPr>
            <p:custDataLst>
              <p:tags r:id="rId21"/>
            </p:custDataLst>
          </p:nvPr>
        </p:nvSpPr>
        <p:spPr bwMode="auto">
          <a:xfrm>
            <a:off x="3533775" y="6135689"/>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5847C51-609D-4C59-BCE5-227696EC591B}" type="datetime'E''U''''''''''''''2''''''''8'''''''''''''">
              <a:rPr lang="en-GB" altLang="en-US" sz="700" b="0"/>
              <a:pPr/>
              <a:t>EU28</a:t>
            </a:fld>
            <a:endParaRPr lang="en-GB" sz="700" b="0" dirty="0">
              <a:sym typeface="+mn-lt"/>
            </a:endParaRPr>
          </a:p>
        </p:txBody>
      </p:sp>
      <p:sp>
        <p:nvSpPr>
          <p:cNvPr id="63" name="Rectangle 62"/>
          <p:cNvSpPr>
            <a:spLocks noGrp="1" noChangeArrowheads="1"/>
          </p:cNvSpPr>
          <p:nvPr>
            <p:custDataLst>
              <p:tags r:id="rId22"/>
            </p:custDataLst>
          </p:nvPr>
        </p:nvSpPr>
        <p:spPr bwMode="auto">
          <a:xfrm>
            <a:off x="1639888" y="6135689"/>
            <a:ext cx="7127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F8F6B8B-9E10-4DF7-8E35-182469BB4D6E}" type="datetime'''Cz''''''''''''''''e''ch R''''''''''e''pu''''''bl''i''c '''">
              <a:rPr lang="en-GB" altLang="en-US" sz="700" b="0"/>
              <a:pPr/>
              <a:t>Czech Republic </a:t>
            </a:fld>
            <a:endParaRPr lang="en-GB" sz="700" b="0" dirty="0">
              <a:sym typeface="+mn-lt"/>
            </a:endParaRPr>
          </a:p>
        </p:txBody>
      </p:sp>
      <p:sp>
        <p:nvSpPr>
          <p:cNvPr id="53" name="Rectangle 52"/>
          <p:cNvSpPr>
            <a:spLocks noGrp="1" noChangeArrowheads="1"/>
          </p:cNvSpPr>
          <p:nvPr>
            <p:custDataLst>
              <p:tags r:id="rId23"/>
            </p:custDataLst>
          </p:nvPr>
        </p:nvSpPr>
        <p:spPr bwMode="auto">
          <a:xfrm>
            <a:off x="477838" y="519112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sp>
        <p:nvSpPr>
          <p:cNvPr id="33" name="Rectangle 32"/>
          <p:cNvSpPr>
            <a:spLocks noGrp="1" noChangeArrowheads="1"/>
          </p:cNvSpPr>
          <p:nvPr>
            <p:custDataLst>
              <p:tags r:id="rId24"/>
            </p:custDataLst>
          </p:nvPr>
        </p:nvSpPr>
        <p:spPr bwMode="gray">
          <a:xfrm>
            <a:off x="1897063" y="55260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C06DD13-A222-45C0-A314-7B4794ABDAD0}" type="datetime'''2''''''''''''''''''''''''''''''''''''''''''''6''6'''''">
              <a:rPr lang="en-GB" altLang="en-US" sz="700" b="0">
                <a:sym typeface="+mn-lt"/>
              </a:rPr>
              <a:pPr marL="0" indent="0" algn="ctr">
                <a:lnSpc>
                  <a:spcPct val="100000"/>
                </a:lnSpc>
                <a:spcAft>
                  <a:spcPct val="0"/>
                </a:spcAft>
                <a:buNone/>
              </a:pPr>
              <a:t>266</a:t>
            </a:fld>
            <a:endParaRPr lang="en-GB" sz="700" b="0" dirty="0">
              <a:sym typeface="+mn-lt"/>
            </a:endParaRPr>
          </a:p>
        </p:txBody>
      </p:sp>
      <p:sp>
        <p:nvSpPr>
          <p:cNvPr id="64" name="Rectangle 63"/>
          <p:cNvSpPr>
            <a:spLocks noGrp="1" noChangeArrowheads="1"/>
          </p:cNvSpPr>
          <p:nvPr>
            <p:custDataLst>
              <p:tags r:id="rId25"/>
            </p:custDataLst>
          </p:nvPr>
        </p:nvSpPr>
        <p:spPr bwMode="auto">
          <a:xfrm>
            <a:off x="952500" y="6135689"/>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6151D9A-0BBE-4E41-BE00-4A0FDB853947}" type="datetime'Ge''''''''''rma''n''''''''''''''''''''''''''''''y'''''">
              <a:rPr lang="en-GB" altLang="en-US" sz="700" b="0"/>
              <a:pPr/>
              <a:t>Germany</a:t>
            </a:fld>
            <a:endParaRPr lang="en-GB" sz="700" b="0" dirty="0">
              <a:sym typeface="+mn-lt"/>
            </a:endParaRPr>
          </a:p>
        </p:txBody>
      </p:sp>
      <p:sp>
        <p:nvSpPr>
          <p:cNvPr id="52" name="Rectangle 51"/>
          <p:cNvSpPr>
            <a:spLocks noGrp="1" noChangeArrowheads="1"/>
          </p:cNvSpPr>
          <p:nvPr>
            <p:custDataLst>
              <p:tags r:id="rId26"/>
            </p:custDataLst>
          </p:nvPr>
        </p:nvSpPr>
        <p:spPr bwMode="auto">
          <a:xfrm>
            <a:off x="2674938" y="6135689"/>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296C21C-BBD5-4CBD-BD19-0ADBAC390266}" type="datetime'''''''''''''P''''''''''o''''''l''''''''''''an''d'">
              <a:rPr lang="en-GB" altLang="en-US" sz="700" b="0"/>
              <a:pPr/>
              <a:t>Poland</a:t>
            </a:fld>
            <a:endParaRPr lang="en-GB" sz="700" b="0" dirty="0">
              <a:sym typeface="+mn-lt"/>
            </a:endParaRPr>
          </a:p>
        </p:txBody>
      </p:sp>
      <p:sp>
        <p:nvSpPr>
          <p:cNvPr id="32" name="Rectangle 31"/>
          <p:cNvSpPr>
            <a:spLocks noGrp="1" noChangeArrowheads="1"/>
          </p:cNvSpPr>
          <p:nvPr>
            <p:custDataLst>
              <p:tags r:id="rId27"/>
            </p:custDataLst>
          </p:nvPr>
        </p:nvSpPr>
        <p:spPr bwMode="gray">
          <a:xfrm>
            <a:off x="1063625" y="54784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DE9D486-7234-422E-99DE-D30FC781F018}" type="datetime'''''''''''''2''''''''''9''''''''''4'''''''''">
              <a:rPr lang="en-GB" altLang="en-US" sz="700" b="0">
                <a:sym typeface="+mn-lt"/>
              </a:rPr>
              <a:pPr marL="0" indent="0" algn="ctr">
                <a:lnSpc>
                  <a:spcPct val="100000"/>
                </a:lnSpc>
                <a:spcAft>
                  <a:spcPct val="0"/>
                </a:spcAft>
                <a:buNone/>
              </a:pPr>
              <a:t>294</a:t>
            </a:fld>
            <a:endParaRPr lang="en-GB" sz="700" b="0" dirty="0">
              <a:sym typeface="+mn-lt"/>
            </a:endParaRPr>
          </a:p>
        </p:txBody>
      </p:sp>
      <p:sp>
        <p:nvSpPr>
          <p:cNvPr id="34" name="Rectangle 33"/>
          <p:cNvSpPr>
            <a:spLocks noGrp="1" noChangeArrowheads="1"/>
          </p:cNvSpPr>
          <p:nvPr>
            <p:custDataLst>
              <p:tags r:id="rId28"/>
            </p:custDataLst>
          </p:nvPr>
        </p:nvSpPr>
        <p:spPr bwMode="gray">
          <a:xfrm>
            <a:off x="2730500" y="54498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2FB1738-E452-436F-8D6B-F6BC0B68B5DB}" type="datetime'''''3''''''''1''''''''1'''''''''''''''''''''''''''''''''''">
              <a:rPr lang="en-GB" altLang="en-US" sz="700" b="0">
                <a:sym typeface="+mn-lt"/>
              </a:rPr>
              <a:pPr marL="0" indent="0" algn="ctr">
                <a:lnSpc>
                  <a:spcPct val="100000"/>
                </a:lnSpc>
                <a:spcAft>
                  <a:spcPct val="0"/>
                </a:spcAft>
                <a:buNone/>
              </a:pPr>
              <a:t>311</a:t>
            </a:fld>
            <a:endParaRPr lang="en-GB" sz="700" b="0" dirty="0">
              <a:sym typeface="+mn-lt"/>
            </a:endParaRPr>
          </a:p>
        </p:txBody>
      </p:sp>
      <p:sp>
        <p:nvSpPr>
          <p:cNvPr id="35" name="Rectangle 34"/>
          <p:cNvSpPr>
            <a:spLocks noGrp="1" noChangeArrowheads="1"/>
          </p:cNvSpPr>
          <p:nvPr>
            <p:custDataLst>
              <p:tags r:id="rId29"/>
            </p:custDataLst>
          </p:nvPr>
        </p:nvSpPr>
        <p:spPr bwMode="gray">
          <a:xfrm>
            <a:off x="3559175" y="55546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EE794C9-76EB-4411-B3AB-96933E6AAA0F}" type="datetime'''''''''''''2''4''''''''''''''''''''''''6'''''''''''''">
              <a:rPr lang="en-GB" altLang="en-US" sz="700" b="0">
                <a:sym typeface="+mn-lt"/>
              </a:rPr>
              <a:pPr marL="0" indent="0" algn="ctr">
                <a:lnSpc>
                  <a:spcPct val="100000"/>
                </a:lnSpc>
                <a:spcAft>
                  <a:spcPct val="0"/>
                </a:spcAft>
                <a:buNone/>
              </a:pPr>
              <a:t>246</a:t>
            </a:fld>
            <a:endParaRPr lang="en-GB" sz="700" b="0" dirty="0">
              <a:sym typeface="+mn-lt"/>
            </a:endParaRPr>
          </a:p>
        </p:txBody>
      </p:sp>
      <p:pic>
        <p:nvPicPr>
          <p:cNvPr id="39" name="Picture 2" descr="Flagge Deutschlands"/>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6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3" name="think-cell Slide" r:id="rId30" imgW="360" imgH="360" progId="TCLayout.ActiveDocument.1">
                  <p:embed/>
                </p:oleObj>
              </mc:Choice>
              <mc:Fallback>
                <p:oleObj name="think-cell Slide" r:id="rId30" imgW="360" imgH="360" progId="TCLayout.ActiveDocument.1">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231030" cy="846138"/>
          </a:xfrm>
        </p:spPr>
        <p:txBody>
          <a:bodyPr/>
          <a:lstStyle/>
          <a:p>
            <a:r>
              <a:rPr lang="en-US" sz="1800" b="1" dirty="0"/>
              <a:t>Germany Waste Management</a:t>
            </a:r>
            <a:br>
              <a:rPr lang="en-US" sz="1800" b="1" dirty="0"/>
            </a:br>
            <a:r>
              <a:rPr lang="en-US" sz="1400" dirty="0"/>
              <a:t>Germany has a highly modern waste management system</a:t>
            </a:r>
            <a:endParaRPr lang="en-GB" sz="1400" b="1" dirty="0"/>
          </a:p>
        </p:txBody>
      </p:sp>
      <p:sp>
        <p:nvSpPr>
          <p:cNvPr id="3" name="Content Placeholder 2"/>
          <p:cNvSpPr>
            <a:spLocks noGrp="1"/>
          </p:cNvSpPr>
          <p:nvPr>
            <p:ph sz="half" idx="1"/>
          </p:nvPr>
        </p:nvSpPr>
        <p:spPr>
          <a:xfrm>
            <a:off x="466724" y="1839872"/>
            <a:ext cx="4025900" cy="509496"/>
          </a:xfrm>
        </p:spPr>
        <p:txBody>
          <a:bodyPr/>
          <a:lstStyle/>
          <a:p>
            <a:pPr marL="0" indent="0">
              <a:buNone/>
            </a:pPr>
            <a:r>
              <a:rPr lang="en-US" sz="800" b="1" dirty="0"/>
              <a:t>WASTE TREATMENT Germany has a well developed WtE capacity and about 26% of the waste gets incinerated. However, despite a landfill ban, 22%* of waste is still being disposed of.  </a:t>
            </a:r>
            <a:r>
              <a:rPr lang="en-US" sz="800" b="1" i="1" dirty="0"/>
              <a:t> </a:t>
            </a:r>
            <a:endParaRPr lang="en-GB" sz="700" b="1" dirty="0"/>
          </a:p>
        </p:txBody>
      </p:sp>
      <p:sp>
        <p:nvSpPr>
          <p:cNvPr id="8" name="Content Placeholder 7"/>
          <p:cNvSpPr>
            <a:spLocks noGrp="1"/>
          </p:cNvSpPr>
          <p:nvPr>
            <p:ph sz="half" idx="2"/>
          </p:nvPr>
        </p:nvSpPr>
        <p:spPr>
          <a:xfrm>
            <a:off x="4645023" y="1849397"/>
            <a:ext cx="4027488" cy="4475131"/>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Landfilling of untreated biodegradable matter and of municipal solid waste containing organics ceased on 1 June 2005. Yet still, about 22% of waste is being disposed of. </a:t>
            </a:r>
          </a:p>
          <a:p>
            <a:pPr>
              <a:buFont typeface="Verdana" panose="020B0604030504040204" pitchFamily="34" charset="0"/>
              <a:buChar char="–"/>
            </a:pPr>
            <a:r>
              <a:rPr lang="en-US" sz="900" dirty="0">
                <a:latin typeface="+mj-lt"/>
              </a:rPr>
              <a:t>MSW is mainly treated in MBTs or sorting plants; with the primary aim to produce materials for recycled for reuse and secondary for providing feedstock for further energy recovery in </a:t>
            </a:r>
            <a:r>
              <a:rPr lang="en-US" sz="900" dirty="0" err="1">
                <a:latin typeface="+mj-lt"/>
              </a:rPr>
              <a:t>WtE</a:t>
            </a:r>
            <a:r>
              <a:rPr lang="en-US" sz="900" dirty="0">
                <a:latin typeface="+mj-lt"/>
              </a:rPr>
              <a:t> plants or other plants undertaking energy recovery (like the cement industry) </a:t>
            </a:r>
          </a:p>
          <a:p>
            <a:pPr>
              <a:buFont typeface="Verdana" panose="020B0604030504040204" pitchFamily="34" charset="0"/>
              <a:buChar char="–"/>
            </a:pPr>
            <a:r>
              <a:rPr lang="en-US" sz="900" dirty="0">
                <a:latin typeface="+mj-lt"/>
              </a:rPr>
              <a:t>Untreated or poorly treated MSW is brought to incinerators.</a:t>
            </a:r>
          </a:p>
          <a:p>
            <a:pPr>
              <a:buFont typeface="Verdana" panose="020B0604030504040204" pitchFamily="34" charset="0"/>
              <a:buChar char="–"/>
            </a:pPr>
            <a:r>
              <a:rPr lang="en-US" sz="900" dirty="0">
                <a:latin typeface="+mj-lt"/>
              </a:rPr>
              <a:t>German policy execution has led to a waste sector with a high level of recycling (53%) no landfilling (of MSW), and many options for energy recovery or incineration (collectively 26% of total waste generated in 2014).</a:t>
            </a:r>
          </a:p>
          <a:p>
            <a:pPr>
              <a:buFont typeface="Verdana" panose="020B0604030504040204" pitchFamily="34" charset="0"/>
              <a:buChar char="–"/>
            </a:pPr>
            <a:r>
              <a:rPr lang="en-US" sz="900" dirty="0">
                <a:latin typeface="+mj-lt"/>
              </a:rPr>
              <a:t>However, incinerators and </a:t>
            </a:r>
            <a:r>
              <a:rPr lang="en-US" sz="900" dirty="0" err="1">
                <a:latin typeface="+mj-lt"/>
              </a:rPr>
              <a:t>WtE</a:t>
            </a:r>
            <a:r>
              <a:rPr lang="en-US" sz="900" dirty="0">
                <a:latin typeface="+mj-lt"/>
              </a:rPr>
              <a:t> plants are excluded from the EU-ETS, unlike cement plants, this is seen as a disadvantage for the cement industry, due to expected shortages of emission rights.</a:t>
            </a:r>
          </a:p>
          <a:p>
            <a:pPr>
              <a:buFont typeface="Verdana" panose="020B0604030504040204" pitchFamily="34" charset="0"/>
              <a:buChar char="–"/>
            </a:pPr>
            <a:r>
              <a:rPr lang="en-US" sz="900" dirty="0">
                <a:latin typeface="+mj-lt"/>
              </a:rPr>
              <a:t>There already seems to be an excess capacity in </a:t>
            </a:r>
            <a:r>
              <a:rPr lang="en-US" sz="900" dirty="0" err="1">
                <a:latin typeface="+mj-lt"/>
              </a:rPr>
              <a:t>WtE</a:t>
            </a:r>
            <a:r>
              <a:rPr lang="en-US" sz="900" dirty="0">
                <a:latin typeface="+mj-lt"/>
              </a:rPr>
              <a:t> and incineration, which led to waste being imported for both incinerators and </a:t>
            </a:r>
            <a:r>
              <a:rPr lang="en-US" sz="900" dirty="0" err="1">
                <a:latin typeface="+mj-lt"/>
              </a:rPr>
              <a:t>WtE</a:t>
            </a:r>
            <a:r>
              <a:rPr lang="en-US" sz="900" dirty="0">
                <a:latin typeface="+mj-lt"/>
              </a:rPr>
              <a:t> plants.</a:t>
            </a:r>
          </a:p>
          <a:p>
            <a:pPr>
              <a:buFont typeface="Verdana" panose="020B0604030504040204" pitchFamily="34" charset="0"/>
              <a:buChar char="–"/>
            </a:pPr>
            <a:r>
              <a:rPr lang="en-US" sz="900" dirty="0">
                <a:latin typeface="+mj-lt"/>
              </a:rPr>
              <a:t>Biomass to Power and Biomass to Heat is privileged under the Renewable Energy Act (EEG) and Renewable Heating Act (</a:t>
            </a:r>
            <a:r>
              <a:rPr lang="en-US" sz="900" dirty="0" err="1">
                <a:latin typeface="+mj-lt"/>
              </a:rPr>
              <a:t>EEWärmeG</a:t>
            </a:r>
            <a:r>
              <a:rPr lang="en-US" sz="900" dirty="0">
                <a:latin typeface="+mj-lt"/>
              </a:rPr>
              <a:t>), which puts the cement industry at a disadvantage for using waste biomass based alternative fuels.</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38</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Germany was amongst the first EU countries to enforce the landfilling directive; it has a well-functioning waste legislation and abides to most EU waste directives.</a:t>
            </a:r>
          </a:p>
        </p:txBody>
      </p:sp>
      <p:sp>
        <p:nvSpPr>
          <p:cNvPr id="12" name="Content Placeholder 2"/>
          <p:cNvSpPr txBox="1">
            <a:spLocks/>
          </p:cNvSpPr>
          <p:nvPr/>
        </p:nvSpPr>
        <p:spPr bwMode="auto">
          <a:xfrm>
            <a:off x="466724" y="4523608"/>
            <a:ext cx="4025900" cy="42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The volume  of combustible waste available in Germany is slightly below the EU28 average. </a:t>
            </a:r>
            <a:endParaRPr lang="en-GB" sz="800" i="1" kern="0" dirty="0"/>
          </a:p>
        </p:txBody>
      </p:sp>
      <p:graphicFrame>
        <p:nvGraphicFramePr>
          <p:cNvPr id="68" name="Object 67"/>
          <p:cNvGraphicFramePr>
            <a:graphicFrameLocks/>
          </p:cNvGraphicFramePr>
          <p:nvPr>
            <p:custDataLst>
              <p:tags r:id="rId4"/>
            </p:custDataLst>
            <p:extLst/>
          </p:nvPr>
        </p:nvGraphicFramePr>
        <p:xfrm>
          <a:off x="0" y="5143499"/>
          <a:ext cx="4248277" cy="1247748"/>
        </p:xfrm>
        <a:graphic>
          <a:graphicData uri="http://schemas.openxmlformats.org/presentationml/2006/ole">
            <mc:AlternateContent xmlns:mc="http://schemas.openxmlformats.org/markup-compatibility/2006">
              <mc:Choice xmlns:v="urn:schemas-microsoft-com:vml" Requires="v">
                <p:oleObj spid="_x0000_s128024" name="Chart" r:id="rId32" imgW="4248049" imgH="1247704" progId="MSGraph.Chart.8">
                  <p:embed followColorScheme="full"/>
                </p:oleObj>
              </mc:Choice>
              <mc:Fallback>
                <p:oleObj name="Chart" r:id="rId32" imgW="4248049" imgH="1247704" progId="MSGraph.Chart.8">
                  <p:embed followColorScheme="full"/>
                  <p:pic>
                    <p:nvPicPr>
                      <p:cNvPr id="68" name="Object 67"/>
                      <p:cNvPicPr>
                        <a:picLocks noChangeArrowheads="1"/>
                      </p:cNvPicPr>
                      <p:nvPr/>
                    </p:nvPicPr>
                    <p:blipFill>
                      <a:blip r:embed="rId33"/>
                      <a:srcRect/>
                      <a:stretch>
                        <a:fillRect/>
                      </a:stretch>
                    </p:blipFill>
                    <p:spPr bwMode="auto">
                      <a:xfrm>
                        <a:off x="0" y="5143499"/>
                        <a:ext cx="4248277" cy="1247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ectangle 74"/>
          <p:cNvSpPr>
            <a:spLocks noGrp="1" noChangeArrowheads="1"/>
          </p:cNvSpPr>
          <p:nvPr>
            <p:custDataLst>
              <p:tags r:id="rId5"/>
            </p:custDataLst>
          </p:nvPr>
        </p:nvSpPr>
        <p:spPr bwMode="auto">
          <a:xfrm>
            <a:off x="473075" y="50069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76" name="Rectangle 75"/>
          <p:cNvSpPr>
            <a:spLocks noGrp="1" noChangeArrowheads="1"/>
          </p:cNvSpPr>
          <p:nvPr>
            <p:custDataLst>
              <p:tags r:id="rId6"/>
            </p:custDataLst>
          </p:nvPr>
        </p:nvSpPr>
        <p:spPr bwMode="auto">
          <a:xfrm>
            <a:off x="3046413" y="622141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41" name="Rectangle 40"/>
          <p:cNvSpPr>
            <a:spLocks noGrp="1" noChangeArrowheads="1"/>
          </p:cNvSpPr>
          <p:nvPr>
            <p:custDataLst>
              <p:tags r:id="rId7"/>
            </p:custDataLst>
          </p:nvPr>
        </p:nvSpPr>
        <p:spPr bwMode="gray">
          <a:xfrm>
            <a:off x="3192463" y="58959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62CD537-BCF8-4609-8B11-E76CC3E4949A}"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2" name="Rectangle 41"/>
          <p:cNvSpPr>
            <a:spLocks noGrp="1" noChangeArrowheads="1"/>
          </p:cNvSpPr>
          <p:nvPr>
            <p:custDataLst>
              <p:tags r:id="rId8"/>
            </p:custDataLst>
          </p:nvPr>
        </p:nvSpPr>
        <p:spPr bwMode="gray">
          <a:xfrm>
            <a:off x="3192463" y="55054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FAF3FB4-D1C9-4462-9289-DD3755A2A4CA}"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77" name="Rectangle 76"/>
          <p:cNvSpPr>
            <a:spLocks noGrp="1" noChangeArrowheads="1"/>
          </p:cNvSpPr>
          <p:nvPr>
            <p:custDataLst>
              <p:tags r:id="rId9"/>
            </p:custDataLst>
          </p:nvPr>
        </p:nvSpPr>
        <p:spPr bwMode="auto">
          <a:xfrm>
            <a:off x="1466850" y="6221414"/>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9EEF74B-BA82-4CEC-839A-A99254A2A304}" type="datetime'''''''''''''''''G''''''e''''''''''r''''m''''a''''n''y'''">
              <a:rPr lang="en-GB" altLang="en-US" sz="700" b="0"/>
              <a:pPr/>
              <a:t>Germany</a:t>
            </a:fld>
            <a:endParaRPr lang="en-GB" sz="700" b="0" dirty="0">
              <a:sym typeface="+mn-lt"/>
            </a:endParaRPr>
          </a:p>
        </p:txBody>
      </p:sp>
      <p:sp>
        <p:nvSpPr>
          <p:cNvPr id="37" name="Rectangle 36"/>
          <p:cNvSpPr>
            <a:spLocks noGrp="1" noChangeArrowheads="1"/>
          </p:cNvSpPr>
          <p:nvPr>
            <p:custDataLst>
              <p:tags r:id="rId10"/>
            </p:custDataLst>
          </p:nvPr>
        </p:nvSpPr>
        <p:spPr bwMode="gray">
          <a:xfrm>
            <a:off x="1544638" y="58769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2ABC4A-9823-40B1-9F35-17448B18BA71}" type="datetime'''''''''''''''''''''''''''6''''''''''0''''''''%'">
              <a:rPr lang="en-GB" altLang="en-US" sz="700">
                <a:solidFill>
                  <a:schemeClr val="bg1"/>
                </a:solidFill>
                <a:sym typeface="+mn-lt"/>
              </a:rPr>
              <a:pPr marL="0" indent="0" algn="ctr">
                <a:lnSpc>
                  <a:spcPct val="100000"/>
                </a:lnSpc>
                <a:spcAft>
                  <a:spcPct val="0"/>
                </a:spcAft>
                <a:buNone/>
              </a:pPr>
              <a:t>60%</a:t>
            </a:fld>
            <a:endParaRPr lang="en-GB" sz="700" dirty="0">
              <a:solidFill>
                <a:schemeClr val="bg1"/>
              </a:solidFill>
              <a:sym typeface="+mn-lt"/>
            </a:endParaRPr>
          </a:p>
        </p:txBody>
      </p:sp>
      <p:sp>
        <p:nvSpPr>
          <p:cNvPr id="39" name="Rectangle 38"/>
          <p:cNvSpPr>
            <a:spLocks noGrp="1" noChangeArrowheads="1"/>
          </p:cNvSpPr>
          <p:nvPr>
            <p:custDataLst>
              <p:tags r:id="rId11"/>
            </p:custDataLst>
          </p:nvPr>
        </p:nvSpPr>
        <p:spPr bwMode="gray">
          <a:xfrm>
            <a:off x="1544638" y="54864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1B992D4-BB0D-4ED7-994D-A88CB9C09FF7}" type="datetime'4''''''1''''''''''''''''%'">
              <a:rPr lang="en-GB" altLang="en-US" sz="700">
                <a:solidFill>
                  <a:schemeClr val="bg1"/>
                </a:solidFill>
                <a:sym typeface="+mn-lt"/>
              </a:rPr>
              <a:pPr marL="0" indent="0" algn="ctr">
                <a:lnSpc>
                  <a:spcPct val="100000"/>
                </a:lnSpc>
                <a:spcAft>
                  <a:spcPct val="0"/>
                </a:spcAft>
                <a:buNone/>
              </a:pPr>
              <a:t>41%</a:t>
            </a:fld>
            <a:endParaRPr lang="en-GB" sz="700" dirty="0">
              <a:solidFill>
                <a:schemeClr val="bg1"/>
              </a:solidFill>
              <a:sym typeface="+mn-lt"/>
            </a:endParaRPr>
          </a:p>
        </p:txBody>
      </p:sp>
      <p:sp>
        <p:nvSpPr>
          <p:cNvPr id="33" name="Rectangle 32"/>
          <p:cNvSpPr/>
          <p:nvPr>
            <p:custDataLst>
              <p:tags r:id="rId12"/>
            </p:custDataLst>
          </p:nvPr>
        </p:nvSpPr>
        <p:spPr bwMode="auto">
          <a:xfrm>
            <a:off x="2901950" y="501650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4" name="Rectangle 33"/>
          <p:cNvSpPr/>
          <p:nvPr>
            <p:custDataLst>
              <p:tags r:id="rId13"/>
            </p:custDataLst>
          </p:nvPr>
        </p:nvSpPr>
        <p:spPr bwMode="auto">
          <a:xfrm>
            <a:off x="2901950" y="51736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3" name="Rectangle 92"/>
          <p:cNvSpPr>
            <a:spLocks noGrp="1" noChangeArrowheads="1"/>
          </p:cNvSpPr>
          <p:nvPr>
            <p:custDataLst>
              <p:tags r:id="rId14"/>
            </p:custDataLst>
          </p:nvPr>
        </p:nvSpPr>
        <p:spPr bwMode="auto">
          <a:xfrm>
            <a:off x="3078163" y="517048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marL="0" indent="0">
                <a:lnSpc>
                  <a:spcPct val="100000"/>
                </a:lnSpc>
                <a:spcAft>
                  <a:spcPct val="0"/>
                </a:spcAft>
                <a:buNone/>
              </a:pPr>
              <a:t>Non-combustible waste</a:t>
            </a:fld>
            <a:endParaRPr lang="en-GB" sz="700" b="0" dirty="0">
              <a:sym typeface="+mn-lt"/>
            </a:endParaRPr>
          </a:p>
        </p:txBody>
      </p:sp>
      <p:sp>
        <p:nvSpPr>
          <p:cNvPr id="92" name="Rectangle 91"/>
          <p:cNvSpPr>
            <a:spLocks noGrp="1" noChangeArrowheads="1"/>
          </p:cNvSpPr>
          <p:nvPr>
            <p:custDataLst>
              <p:tags r:id="rId15"/>
            </p:custDataLst>
          </p:nvPr>
        </p:nvSpPr>
        <p:spPr bwMode="auto">
          <a:xfrm>
            <a:off x="3078163" y="501332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graphicFrame>
        <p:nvGraphicFramePr>
          <p:cNvPr id="38" name="Object 37"/>
          <p:cNvGraphicFramePr>
            <a:graphicFrameLocks/>
          </p:cNvGraphicFramePr>
          <p:nvPr>
            <p:custDataLst>
              <p:tags r:id="rId16"/>
            </p:custDataLst>
            <p:extLst/>
          </p:nvPr>
        </p:nvGraphicFramePr>
        <p:xfrm>
          <a:off x="495300" y="2590799"/>
          <a:ext cx="1924016" cy="1933698"/>
        </p:xfrm>
        <a:graphic>
          <a:graphicData uri="http://schemas.openxmlformats.org/presentationml/2006/ole">
            <mc:AlternateContent xmlns:mc="http://schemas.openxmlformats.org/markup-compatibility/2006">
              <mc:Choice xmlns:v="urn:schemas-microsoft-com:vml" Requires="v">
                <p:oleObj spid="_x0000_s128025" name="Chart" r:id="rId34" imgW="1924016" imgH="1933698" progId="MSGraph.Chart.8">
                  <p:embed followColorScheme="full"/>
                </p:oleObj>
              </mc:Choice>
              <mc:Fallback>
                <p:oleObj name="Chart" r:id="rId34" imgW="1924016" imgH="1933698" progId="MSGraph.Chart.8">
                  <p:embed followColorScheme="full"/>
                  <p:pic>
                    <p:nvPicPr>
                      <p:cNvPr id="38" name="Object 37"/>
                      <p:cNvPicPr>
                        <a:picLocks noChangeArrowheads="1"/>
                      </p:cNvPicPr>
                      <p:nvPr/>
                    </p:nvPicPr>
                    <p:blipFill>
                      <a:blip r:embed="rId35"/>
                      <a:srcRect/>
                      <a:stretch>
                        <a:fillRect/>
                      </a:stretch>
                    </p:blipFill>
                    <p:spPr bwMode="auto">
                      <a:xfrm>
                        <a:off x="495300" y="2590799"/>
                        <a:ext cx="1924016" cy="1933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a:spLocks noGrp="1" noChangeArrowheads="1"/>
          </p:cNvSpPr>
          <p:nvPr>
            <p:custDataLst>
              <p:tags r:id="rId17"/>
            </p:custDataLst>
          </p:nvPr>
        </p:nvSpPr>
        <p:spPr bwMode="gray">
          <a:xfrm>
            <a:off x="1793875" y="3976688"/>
            <a:ext cx="303213" cy="122238"/>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E95877B-D8AC-460D-B274-B45A7BDC8AD9}" type="datetime'''21''''''''''''''''''''''''''''''''''''%'''">
              <a:rPr lang="en-GB" altLang="en-US" sz="800" smtClean="0">
                <a:solidFill>
                  <a:schemeClr val="bg1"/>
                </a:solidFill>
              </a:rPr>
              <a:pPr/>
              <a:t>21%</a:t>
            </a:fld>
            <a:endParaRPr lang="en-GB" sz="800" dirty="0">
              <a:solidFill>
                <a:schemeClr val="bg1"/>
              </a:solidFill>
              <a:sym typeface="+mn-lt"/>
            </a:endParaRPr>
          </a:p>
        </p:txBody>
      </p:sp>
      <p:sp>
        <p:nvSpPr>
          <p:cNvPr id="44" name="Rectangle 43"/>
          <p:cNvSpPr>
            <a:spLocks noGrp="1" noChangeArrowheads="1"/>
          </p:cNvSpPr>
          <p:nvPr>
            <p:custDataLst>
              <p:tags r:id="rId18"/>
            </p:custDataLst>
          </p:nvPr>
        </p:nvSpPr>
        <p:spPr bwMode="gray">
          <a:xfrm>
            <a:off x="603250" y="3552825"/>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D7662C7-478B-4E9C-852E-41C2589D47EE}" type="datetime'''5''''''''''''''''''''''3''''''''''''''''''''%'''''''''''">
              <a:rPr lang="en-GB" altLang="en-US" sz="800" smtClean="0">
                <a:solidFill>
                  <a:schemeClr val="bg1"/>
                </a:solidFill>
              </a:rPr>
              <a:pPr/>
              <a:t>53%</a:t>
            </a:fld>
            <a:endParaRPr lang="en-GB" sz="800" dirty="0">
              <a:solidFill>
                <a:schemeClr val="bg1"/>
              </a:solidFill>
              <a:sym typeface="+mn-lt"/>
            </a:endParaRPr>
          </a:p>
        </p:txBody>
      </p:sp>
      <p:sp>
        <p:nvSpPr>
          <p:cNvPr id="46" name="Rectangle 45"/>
          <p:cNvSpPr>
            <a:spLocks noGrp="1" noChangeArrowheads="1"/>
          </p:cNvSpPr>
          <p:nvPr>
            <p:custDataLst>
              <p:tags r:id="rId19"/>
            </p:custDataLst>
          </p:nvPr>
        </p:nvSpPr>
        <p:spPr bwMode="gray">
          <a:xfrm>
            <a:off x="2058988" y="3470275"/>
            <a:ext cx="230188"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857B7A2-89E8-469D-A17C-DDE1A4BCB930}" type="datetime'''''''''''''5''''''%'">
              <a:rPr lang="en-GB" altLang="en-US" sz="800" smtClean="0">
                <a:solidFill>
                  <a:schemeClr val="bg1"/>
                </a:solidFill>
              </a:rPr>
              <a:pPr/>
              <a:t>5%</a:t>
            </a:fld>
            <a:endParaRPr lang="en-GB" sz="800" dirty="0">
              <a:solidFill>
                <a:schemeClr val="bg1"/>
              </a:solidFill>
              <a:sym typeface="+mn-lt"/>
            </a:endParaRPr>
          </a:p>
        </p:txBody>
      </p:sp>
      <p:sp>
        <p:nvSpPr>
          <p:cNvPr id="40" name="Rectangle 39"/>
          <p:cNvSpPr>
            <a:spLocks noGrp="1" noChangeArrowheads="1"/>
          </p:cNvSpPr>
          <p:nvPr>
            <p:custDataLst>
              <p:tags r:id="rId20"/>
            </p:custDataLst>
          </p:nvPr>
        </p:nvSpPr>
        <p:spPr bwMode="gray">
          <a:xfrm>
            <a:off x="1736725" y="2959100"/>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188A9F7-254A-45E4-B949-267303769F4C}" type="datetime'''''''''''''''''''''''''''''''''''''''''''2''''''2''''''''%'''">
              <a:rPr lang="en-GB" altLang="en-US" sz="800" smtClean="0">
                <a:solidFill>
                  <a:schemeClr val="bg1"/>
                </a:solidFill>
              </a:rPr>
              <a:pPr/>
              <a:t>22%</a:t>
            </a:fld>
            <a:endParaRPr lang="en-GB" sz="800" dirty="0">
              <a:solidFill>
                <a:schemeClr val="bg1"/>
              </a:solidFill>
              <a:sym typeface="+mn-lt"/>
            </a:endParaRPr>
          </a:p>
        </p:txBody>
      </p:sp>
      <p:sp>
        <p:nvSpPr>
          <p:cNvPr id="48" name="Rectangle 47"/>
          <p:cNvSpPr/>
          <p:nvPr>
            <p:custDataLst>
              <p:tags r:id="rId21"/>
            </p:custDataLst>
          </p:nvPr>
        </p:nvSpPr>
        <p:spPr bwMode="auto">
          <a:xfrm>
            <a:off x="2430463" y="298608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22"/>
            </p:custDataLst>
          </p:nvPr>
        </p:nvSpPr>
        <p:spPr bwMode="auto">
          <a:xfrm>
            <a:off x="2430463" y="282892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3"/>
            </p:custDataLst>
          </p:nvPr>
        </p:nvSpPr>
        <p:spPr bwMode="auto">
          <a:xfrm>
            <a:off x="2430463" y="314325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4"/>
            </p:custDataLst>
          </p:nvPr>
        </p:nvSpPr>
        <p:spPr bwMode="auto">
          <a:xfrm>
            <a:off x="2430463" y="330041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2" name="Rectangle 51"/>
          <p:cNvSpPr>
            <a:spLocks noGrp="1" noChangeArrowheads="1"/>
          </p:cNvSpPr>
          <p:nvPr>
            <p:custDataLst>
              <p:tags r:id="rId25"/>
            </p:custDataLst>
          </p:nvPr>
        </p:nvSpPr>
        <p:spPr bwMode="auto">
          <a:xfrm>
            <a:off x="2606675" y="329723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51" name="Rectangle 50"/>
          <p:cNvSpPr>
            <a:spLocks noGrp="1" noChangeArrowheads="1"/>
          </p:cNvSpPr>
          <p:nvPr>
            <p:custDataLst>
              <p:tags r:id="rId26"/>
            </p:custDataLst>
          </p:nvPr>
        </p:nvSpPr>
        <p:spPr bwMode="auto">
          <a:xfrm>
            <a:off x="2606675" y="2825750"/>
            <a:ext cx="14208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51A49DB-84A8-45AF-95E6-D0C34C08C72F}" type="datetime'Landf''il''l/disp''osal'''' (''D''1''''-D7, ''D12)*'''''''''''">
              <a:rPr lang="en-GB" altLang="en-US" sz="700" b="0"/>
              <a:pPr/>
              <a:t>Landfill/disposal (D1-D7, D12)*</a:t>
            </a:fld>
            <a:endParaRPr lang="en-GB" sz="700" b="0" dirty="0">
              <a:sym typeface="+mn-lt"/>
            </a:endParaRPr>
          </a:p>
        </p:txBody>
      </p:sp>
      <p:sp>
        <p:nvSpPr>
          <p:cNvPr id="54" name="Rectangle 53"/>
          <p:cNvSpPr>
            <a:spLocks noGrp="1" noChangeArrowheads="1"/>
          </p:cNvSpPr>
          <p:nvPr>
            <p:custDataLst>
              <p:tags r:id="rId27"/>
            </p:custDataLst>
          </p:nvPr>
        </p:nvSpPr>
        <p:spPr bwMode="auto">
          <a:xfrm>
            <a:off x="2606675" y="298291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53" name="Rectangle 52"/>
          <p:cNvSpPr>
            <a:spLocks noGrp="1" noChangeArrowheads="1"/>
          </p:cNvSpPr>
          <p:nvPr>
            <p:custDataLst>
              <p:tags r:id="rId28"/>
            </p:custDataLst>
          </p:nvPr>
        </p:nvSpPr>
        <p:spPr bwMode="auto">
          <a:xfrm>
            <a:off x="2606675" y="314007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55" name="Content Placeholder 2"/>
          <p:cNvSpPr txBox="1">
            <a:spLocks/>
          </p:cNvSpPr>
          <p:nvPr/>
        </p:nvSpPr>
        <p:spPr bwMode="auto">
          <a:xfrm>
            <a:off x="508000" y="235306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5" name="Picture 2" descr="Flagge Deutschlands"/>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bwMode="auto">
          <a:xfrm>
            <a:off x="2341260" y="3687762"/>
            <a:ext cx="2195340" cy="79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700" b="0" i="1" kern="0" dirty="0"/>
              <a:t>* The landfill/disposal (D1-D7, D12) figure includes about 23 Mtonnes of construction and demolition waste. If this waste stream is excluded from the analysis, the share of landfilled waste would drop down to approximately 12%. </a:t>
            </a:r>
          </a:p>
          <a:p>
            <a:pPr marL="0" indent="0">
              <a:buFont typeface="Verdana" pitchFamily="34" charset="0"/>
              <a:buNone/>
            </a:pPr>
            <a:endParaRPr lang="en-GB" sz="700" b="0" i="1" kern="0" dirty="0"/>
          </a:p>
        </p:txBody>
      </p:sp>
    </p:spTree>
    <p:extLst>
      <p:ext uri="{BB962C8B-B14F-4D97-AF65-F5344CB8AC3E}">
        <p14:creationId xmlns:p14="http://schemas.microsoft.com/office/powerpoint/2010/main" val="3174423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33"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Germany Barriers and Opportunities</a:t>
            </a:r>
            <a:br>
              <a:rPr lang="en-US" sz="1800" b="1" dirty="0"/>
            </a:br>
            <a:r>
              <a:rPr lang="en-US" sz="1400" dirty="0"/>
              <a:t>Germany can avoid part of additional WtE investments</a:t>
            </a:r>
            <a:endParaRPr lang="en-GB" sz="14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39</a:t>
            </a:fld>
            <a:endParaRPr lang="en-GB" noProof="0" dirty="0"/>
          </a:p>
        </p:txBody>
      </p:sp>
      <p:sp>
        <p:nvSpPr>
          <p:cNvPr id="40" name="Content Placeholder 2"/>
          <p:cNvSpPr>
            <a:spLocks noGrp="1"/>
          </p:cNvSpPr>
          <p:nvPr>
            <p:ph sz="half" idx="1"/>
          </p:nvPr>
        </p:nvSpPr>
        <p:spPr>
          <a:xfrm>
            <a:off x="479977" y="1856096"/>
            <a:ext cx="4025900" cy="737814"/>
          </a:xfrm>
        </p:spPr>
        <p:txBody>
          <a:bodyPr/>
          <a:lstStyle/>
          <a:p>
            <a:pPr marL="0" indent="0">
              <a:buNone/>
            </a:pPr>
            <a:r>
              <a:rPr lang="en-US" sz="800" b="1" dirty="0"/>
              <a:t>BARRIERS Political and environmental barriers are still to be better addressed in order to fully develop the co-processing potential in Germany.</a:t>
            </a:r>
            <a:endParaRPr lang="en-GB" sz="700" b="1" dirty="0"/>
          </a:p>
        </p:txBody>
      </p:sp>
      <p:sp>
        <p:nvSpPr>
          <p:cNvPr id="44" name="Content Placeholder 2"/>
          <p:cNvSpPr>
            <a:spLocks noGrp="1"/>
          </p:cNvSpPr>
          <p:nvPr>
            <p:ph sz="half" idx="1"/>
          </p:nvPr>
        </p:nvSpPr>
        <p:spPr>
          <a:xfrm>
            <a:off x="4659863" y="1856096"/>
            <a:ext cx="4025900" cy="737814"/>
          </a:xfrm>
        </p:spPr>
        <p:txBody>
          <a:bodyPr/>
          <a:lstStyle/>
          <a:p>
            <a:pPr marL="0" indent="0">
              <a:buNone/>
            </a:pPr>
            <a:r>
              <a:rPr lang="en-US" sz="800" b="1" dirty="0"/>
              <a:t>DRIVERS AND OPPORTUNITY If the capacities of WtE and the cement industry are well balanced and a level playing field in carbon costs is established, the cement industry could significantly contribute to national GHG reduction targets.</a:t>
            </a:r>
            <a:endParaRPr lang="en-GB" sz="700" b="1" dirty="0"/>
          </a:p>
        </p:txBody>
      </p:sp>
      <p:graphicFrame>
        <p:nvGraphicFramePr>
          <p:cNvPr id="45" name="Table 44"/>
          <p:cNvGraphicFramePr>
            <a:graphicFrameLocks noGrp="1"/>
          </p:cNvGraphicFramePr>
          <p:nvPr>
            <p:extLst/>
          </p:nvPr>
        </p:nvGraphicFramePr>
        <p:xfrm>
          <a:off x="4659863" y="2593911"/>
          <a:ext cx="3998912" cy="3744321"/>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001121">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Well developed and reliable waste processing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Long term AF use experience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Economic incentives to use AF</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Need to reduce GHG emissions under EU ETS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281573">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Improvement of waste processing technology to make better fuels from lower quality waste streams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Balancing the capacities of WtE and the cement industry to avoid overcapacity</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Achieve a level playing field between cement industry and WtE / Incinerators regarding GHG emissions from waste derived fuel </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Achieve a level playing field between cement industry and privileged projects with regard to waste biomass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172503">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More jobs in the waste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Co-processing and WtE capacity balancing leads to overall reduction in costs and investment burden on society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Increased use of waste biomass in co-processing</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Further reduction of GHG emissions at industry level</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Lowering overall costs to achieve national GHG reduction targets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sp>
        <p:nvSpPr>
          <p:cNvPr id="18" name="Content Placeholder 2"/>
          <p:cNvSpPr txBox="1">
            <a:spLocks/>
          </p:cNvSpPr>
          <p:nvPr/>
        </p:nvSpPr>
        <p:spPr bwMode="auto">
          <a:xfrm>
            <a:off x="466724" y="1192213"/>
            <a:ext cx="8205787" cy="6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Political focus on waste, massive investments and reliable collection, and treatment systems brought Germany to its present waste leadership position. However, if co-processing barriers are lifted, huge investment costs to WtE can be avoided.</a:t>
            </a:r>
          </a:p>
        </p:txBody>
      </p:sp>
      <p:pic>
        <p:nvPicPr>
          <p:cNvPr id="14" name="Picture 2" descr="Flagge Deutschlands"/>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nvPr>
        </p:nvGraphicFramePr>
        <p:xfrm>
          <a:off x="479977" y="2593914"/>
          <a:ext cx="4041775" cy="3744317"/>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779226">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380422">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kern="1200" baseline="0" dirty="0">
                          <a:solidFill>
                            <a:schemeClr val="tx1"/>
                          </a:solidFill>
                          <a:latin typeface="+mn-lt"/>
                          <a:ea typeface="+mn-ea"/>
                          <a:cs typeface="+mn-cs"/>
                        </a:rPr>
                        <a:t>Competition for available waste, </a:t>
                      </a:r>
                      <a:r>
                        <a:rPr lang="en-US" sz="800" kern="1200" baseline="0" dirty="0">
                          <a:solidFill>
                            <a:schemeClr val="tx1"/>
                          </a:solidFill>
                          <a:latin typeface="+mn-lt"/>
                          <a:ea typeface="+mn-ea"/>
                          <a:cs typeface="+mn-cs"/>
                        </a:rPr>
                        <a:t>in particular with incinerators</a:t>
                      </a:r>
                    </a:p>
                    <a:p>
                      <a:pPr marL="54000" indent="-54000">
                        <a:buFont typeface="Arial" panose="020B0604020202020204" pitchFamily="34" charset="0"/>
                        <a:buChar char="•"/>
                      </a:pPr>
                      <a:r>
                        <a:rPr lang="en-US" sz="800" b="1" kern="1200" baseline="0" dirty="0">
                          <a:solidFill>
                            <a:schemeClr val="tx1"/>
                          </a:solidFill>
                          <a:latin typeface="+mn-lt"/>
                          <a:ea typeface="+mn-ea"/>
                          <a:cs typeface="+mn-cs"/>
                        </a:rPr>
                        <a:t>Market distortions, </a:t>
                      </a:r>
                      <a:r>
                        <a:rPr lang="en-US" sz="800" b="0" kern="1200" baseline="0" dirty="0">
                          <a:solidFill>
                            <a:schemeClr val="tx1"/>
                          </a:solidFill>
                          <a:latin typeface="+mn-lt"/>
                          <a:ea typeface="+mn-ea"/>
                          <a:cs typeface="+mn-cs"/>
                        </a:rPr>
                        <a:t>especially on biomass, the heat and power sector are privileged.</a:t>
                      </a:r>
                    </a:p>
                    <a:p>
                      <a:pPr marL="54000" indent="-54000">
                        <a:buFont typeface="Arial" panose="020B0604020202020204" pitchFamily="34" charset="0"/>
                        <a:buChar char="•"/>
                      </a:pPr>
                      <a:r>
                        <a:rPr lang="en-US" sz="800" b="1" kern="1200" baseline="0" dirty="0">
                          <a:solidFill>
                            <a:schemeClr val="tx1"/>
                          </a:solidFill>
                          <a:latin typeface="+mn-lt"/>
                          <a:ea typeface="+mn-ea"/>
                          <a:cs typeface="+mn-cs"/>
                        </a:rPr>
                        <a:t>Market distortions, </a:t>
                      </a:r>
                      <a:r>
                        <a:rPr lang="en-US" sz="800" b="0" kern="1200" baseline="0" dirty="0">
                          <a:solidFill>
                            <a:schemeClr val="tx1"/>
                          </a:solidFill>
                          <a:latin typeface="+mn-lt"/>
                          <a:ea typeface="+mn-ea"/>
                          <a:cs typeface="+mn-cs"/>
                        </a:rPr>
                        <a:t>due to differences in GHG accounting between cement plants and incinerators.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28223">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NOx</a:t>
                      </a:r>
                      <a:r>
                        <a:rPr lang="en-US" sz="800" b="1" baseline="0" dirty="0"/>
                        <a:t> regulations beyond EU legislation</a:t>
                      </a:r>
                      <a:endParaRPr lang="en-GB" sz="800" b="1"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28223">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28223">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26412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84" name="think-cell Slide" r:id="rId29" imgW="270" imgH="270" progId="TCLayout.ActiveDocument.1">
                  <p:embed/>
                </p:oleObj>
              </mc:Choice>
              <mc:Fallback>
                <p:oleObj name="think-cell Slide" r:id="rId29" imgW="270" imgH="270" progId="TCLayout.ActiveDocument.1">
                  <p:embed/>
                  <p:pic>
                    <p:nvPicPr>
                      <p:cNvPr id="31" name="Object 3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Belgium Summary</a:t>
            </a:r>
            <a:br>
              <a:rPr lang="en-US" sz="1800" b="1" dirty="0"/>
            </a:br>
            <a:r>
              <a:rPr lang="en-US" sz="1400" dirty="0"/>
              <a:t>Cement industry with long co-processing experience, technically ready to further increase alternative fuel use</a:t>
            </a:r>
            <a:endParaRPr lang="en-GB" dirty="0"/>
          </a:p>
        </p:txBody>
      </p:sp>
      <p:sp>
        <p:nvSpPr>
          <p:cNvPr id="3" name="Content Placeholder 2"/>
          <p:cNvSpPr>
            <a:spLocks noGrp="1"/>
          </p:cNvSpPr>
          <p:nvPr>
            <p:ph sz="half" idx="1"/>
          </p:nvPr>
        </p:nvSpPr>
        <p:spPr>
          <a:xfrm>
            <a:off x="468313" y="1848592"/>
            <a:ext cx="4025900" cy="347168"/>
          </a:xfrm>
        </p:spPr>
        <p:txBody>
          <a:bodyPr/>
          <a:lstStyle/>
          <a:p>
            <a:pPr marL="0" indent="0">
              <a:buNone/>
            </a:pPr>
            <a:r>
              <a:rPr lang="en-US" sz="900" b="1" dirty="0"/>
              <a:t>BARRIERS</a:t>
            </a:r>
            <a:r>
              <a:rPr lang="en-US" sz="900" b="1" i="1" dirty="0"/>
              <a:t> Taxation and competition from </a:t>
            </a:r>
            <a:r>
              <a:rPr lang="en-US" sz="900" b="1" i="1" dirty="0" err="1"/>
              <a:t>WtE</a:t>
            </a:r>
            <a:r>
              <a:rPr lang="en-US" sz="900" b="1" i="1" dirty="0"/>
              <a:t> and Biomass plants can put a brake on increasing co-processing volume</a:t>
            </a:r>
            <a:endParaRPr lang="en-GB" sz="900" b="1" i="1" dirty="0"/>
          </a:p>
        </p:txBody>
      </p:sp>
      <p:sp>
        <p:nvSpPr>
          <p:cNvPr id="8" name="Content Placeholder 7"/>
          <p:cNvSpPr>
            <a:spLocks noGrp="1"/>
          </p:cNvSpPr>
          <p:nvPr>
            <p:ph sz="half" idx="2"/>
          </p:nvPr>
        </p:nvSpPr>
        <p:spPr>
          <a:xfrm>
            <a:off x="4494213" y="1848592"/>
            <a:ext cx="4178298" cy="2322551"/>
          </a:xfrm>
        </p:spPr>
        <p:txBody>
          <a:bodyPr/>
          <a:lstStyle/>
          <a:p>
            <a:pPr marL="0" indent="0">
              <a:buNone/>
            </a:pPr>
            <a:r>
              <a:rPr lang="en-US" sz="900" b="1" dirty="0"/>
              <a:t>ACTIONS FOR STAKEHOLDERS</a:t>
            </a:r>
          </a:p>
          <a:p>
            <a:pPr marL="0" indent="0">
              <a:buNone/>
            </a:pPr>
            <a:r>
              <a:rPr lang="en-US" sz="900" i="1" dirty="0"/>
              <a:t>The cement industry</a:t>
            </a:r>
          </a:p>
          <a:p>
            <a:pPr>
              <a:buFont typeface="Verdana" panose="020B0604030504040204" pitchFamily="34" charset="0"/>
              <a:buChar char="–"/>
            </a:pPr>
            <a:r>
              <a:rPr lang="en-US" sz="900" dirty="0"/>
              <a:t>Need to continue to provide a suitable outlet for a wide variety of recovered fuels from waste.</a:t>
            </a:r>
          </a:p>
          <a:p>
            <a:pPr marL="0" indent="0">
              <a:buNone/>
            </a:pPr>
            <a:r>
              <a:rPr lang="en-US" sz="900" i="1" dirty="0"/>
              <a:t>Policy makers</a:t>
            </a:r>
            <a:endParaRPr lang="en-US" sz="900" dirty="0"/>
          </a:p>
          <a:p>
            <a:pPr>
              <a:buFont typeface="Verdana" panose="020B0604030504040204" pitchFamily="34" charset="0"/>
              <a:buChar char="–"/>
            </a:pPr>
            <a:r>
              <a:rPr lang="en-US" sz="900" dirty="0"/>
              <a:t>Are asked to improve level playing field between industries and regions.</a:t>
            </a:r>
          </a:p>
          <a:p>
            <a:pPr>
              <a:buFont typeface="Verdana" panose="020B0604030504040204" pitchFamily="34" charset="0"/>
              <a:buChar char="–"/>
            </a:pPr>
            <a:r>
              <a:rPr lang="en-US" sz="900" dirty="0"/>
              <a:t>Be aware of higher costs for Biomass and Hazardous Waste AF use at cement plants vs </a:t>
            </a:r>
            <a:r>
              <a:rPr lang="en-US" sz="900" dirty="0" err="1"/>
              <a:t>WtE</a:t>
            </a:r>
            <a:r>
              <a:rPr lang="en-US" sz="900" dirty="0"/>
              <a:t> installations or dedicated Biomass plants.</a:t>
            </a:r>
          </a:p>
          <a:p>
            <a:pPr>
              <a:buFont typeface="Verdana" panose="020B0604030504040204" pitchFamily="34" charset="0"/>
              <a:buChar char="–"/>
            </a:pPr>
            <a:r>
              <a:rPr lang="en-US" sz="900" dirty="0"/>
              <a:t>Should recognize the material recovery aspect of co-processing.</a:t>
            </a:r>
          </a:p>
          <a:p>
            <a:pPr marL="0" indent="0">
              <a:buNone/>
            </a:pPr>
            <a:r>
              <a:rPr lang="en-US" sz="900" i="1" dirty="0"/>
              <a:t>The waste management industry </a:t>
            </a:r>
          </a:p>
          <a:p>
            <a:pPr>
              <a:buFont typeface="Verdana" panose="020B0604030504040204" pitchFamily="34" charset="0"/>
              <a:buChar char="–"/>
            </a:pPr>
            <a:r>
              <a:rPr lang="en-US" sz="900" dirty="0"/>
              <a:t>Should look for long term regional commitments with the cement industry for waste off take and avoid export of waste for only short term profits.</a:t>
            </a: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Belgium has been one of the early adaptors in co-processing. As a result average substitution levels are high at 52.6% and there are a few barriers to co-processing due to political and societal acceptance. Main concerns are competition with </a:t>
            </a:r>
            <a:r>
              <a:rPr lang="en-US" sz="900" b="0" kern="0" dirty="0" err="1"/>
              <a:t>WtE</a:t>
            </a:r>
            <a:r>
              <a:rPr lang="en-US" sz="900" b="0" kern="0" dirty="0"/>
              <a:t> plants, future biomass availability and fiscal barriers between regions. </a:t>
            </a:r>
            <a:endParaRPr lang="en-GB" sz="900" b="0" kern="0" dirty="0"/>
          </a:p>
        </p:txBody>
      </p:sp>
      <p:sp>
        <p:nvSpPr>
          <p:cNvPr id="12" name="Content Placeholder 2"/>
          <p:cNvSpPr txBox="1">
            <a:spLocks/>
          </p:cNvSpPr>
          <p:nvPr/>
        </p:nvSpPr>
        <p:spPr bwMode="auto">
          <a:xfrm>
            <a:off x="468313" y="4430455"/>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65% co-processing rate, the sector could mitigate some 1.1 Mtonnes of CO2 annually, while avoiding WtE investment of 0.9 EUR bn. </a:t>
            </a:r>
            <a:endParaRPr lang="en-GB" sz="900" i="1" kern="0" dirty="0"/>
          </a:p>
        </p:txBody>
      </p:sp>
      <p:sp>
        <p:nvSpPr>
          <p:cNvPr id="44" name="Content Placeholder 7"/>
          <p:cNvSpPr txBox="1">
            <a:spLocks/>
          </p:cNvSpPr>
          <p:nvPr/>
        </p:nvSpPr>
        <p:spPr bwMode="auto">
          <a:xfrm>
            <a:off x="4494213" y="4430455"/>
            <a:ext cx="417829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BELGIUM AT A GLANCE</a:t>
            </a:r>
          </a:p>
          <a:p>
            <a:endParaRPr lang="en-US" sz="900" b="0" i="1" kern="0" dirty="0">
              <a:latin typeface="Verdana (Body)"/>
            </a:endParaRP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74" name="Picture 94" descr="Belgien Flagge"/>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Object 65"/>
          <p:cNvGraphicFramePr>
            <a:graphicFrameLocks/>
          </p:cNvGraphicFramePr>
          <p:nvPr>
            <p:custDataLst>
              <p:tags r:id="rId4"/>
            </p:custDataLst>
            <p:extLst/>
          </p:nvPr>
        </p:nvGraphicFramePr>
        <p:xfrm>
          <a:off x="457200" y="4953000"/>
          <a:ext cx="3657600" cy="1114305"/>
        </p:xfrm>
        <a:graphic>
          <a:graphicData uri="http://schemas.openxmlformats.org/presentationml/2006/ole">
            <mc:AlternateContent xmlns:mc="http://schemas.openxmlformats.org/markup-compatibility/2006">
              <mc:Choice xmlns:v="urn:schemas-microsoft-com:vml" Requires="v">
                <p:oleObj spid="_x0000_s109585" name="Chart" r:id="rId32" imgW="3657600" imgH="1114305" progId="MSGraph.Chart.8">
                  <p:embed followColorScheme="full"/>
                </p:oleObj>
              </mc:Choice>
              <mc:Fallback>
                <p:oleObj name="Chart" r:id="rId32" imgW="3657600" imgH="1114305" progId="MSGraph.Chart.8">
                  <p:embed followColorScheme="full"/>
                  <p:pic>
                    <p:nvPicPr>
                      <p:cNvPr id="66" name="Object 65"/>
                      <p:cNvPicPr/>
                      <p:nvPr/>
                    </p:nvPicPr>
                    <p:blipFill>
                      <a:blip r:embed="rId33"/>
                      <a:stretch>
                        <a:fillRect/>
                      </a:stretch>
                    </p:blipFill>
                    <p:spPr>
                      <a:xfrm>
                        <a:off x="457200" y="4953000"/>
                        <a:ext cx="3657600" cy="1114305"/>
                      </a:xfrm>
                      <a:prstGeom prst="rect">
                        <a:avLst/>
                      </a:prstGeom>
                    </p:spPr>
                  </p:pic>
                </p:oleObj>
              </mc:Fallback>
            </mc:AlternateContent>
          </a:graphicData>
        </a:graphic>
      </p:graphicFrame>
      <p:sp>
        <p:nvSpPr>
          <p:cNvPr id="96" name="Rectangle 95"/>
          <p:cNvSpPr>
            <a:spLocks noGrp="1" noChangeArrowheads="1"/>
          </p:cNvSpPr>
          <p:nvPr>
            <p:custDataLst>
              <p:tags r:id="rId5"/>
            </p:custDataLst>
          </p:nvPr>
        </p:nvSpPr>
        <p:spPr bwMode="gray">
          <a:xfrm>
            <a:off x="465138" y="54546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E757528-CE4F-4BB3-B1F2-12B42870CCE3}" type="datetime'''''''''''''''''''''''''''''''''''''''''1'''''''''''''''''">
              <a:rPr lang="en-GB" altLang="en-US" sz="800" b="0">
                <a:sym typeface="+mn-lt"/>
              </a:rPr>
              <a:pPr marL="0" indent="0" algn="r">
                <a:lnSpc>
                  <a:spcPct val="100000"/>
                </a:lnSpc>
                <a:spcAft>
                  <a:spcPct val="0"/>
                </a:spcAft>
                <a:buNone/>
              </a:pPr>
              <a:t>1</a:t>
            </a:fld>
            <a:endParaRPr lang="en-GB" sz="800" b="0" dirty="0">
              <a:sym typeface="+mn-lt"/>
            </a:endParaRPr>
          </a:p>
        </p:txBody>
      </p:sp>
      <p:sp>
        <p:nvSpPr>
          <p:cNvPr id="97" name="Rectangle 96"/>
          <p:cNvSpPr>
            <a:spLocks noGrp="1" noChangeArrowheads="1"/>
          </p:cNvSpPr>
          <p:nvPr>
            <p:custDataLst>
              <p:tags r:id="rId6"/>
            </p:custDataLst>
          </p:nvPr>
        </p:nvSpPr>
        <p:spPr bwMode="gray">
          <a:xfrm>
            <a:off x="465138" y="49974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424199A-FB6E-402B-A3B4-3122B13AB241}" type="datetime'''''''''''''''''''''''''''2'''''''''''''''''''''''''''''''''''">
              <a:rPr lang="en-GB" altLang="en-US" sz="800" b="0">
                <a:sym typeface="+mn-lt"/>
              </a:rPr>
              <a:pPr marL="0" indent="0" algn="r">
                <a:lnSpc>
                  <a:spcPct val="100000"/>
                </a:lnSpc>
                <a:spcAft>
                  <a:spcPct val="0"/>
                </a:spcAft>
                <a:buNone/>
              </a:pPr>
              <a:t>2</a:t>
            </a:fld>
            <a:endParaRPr lang="en-GB" sz="800" b="0" dirty="0">
              <a:sym typeface="+mn-lt"/>
            </a:endParaRPr>
          </a:p>
        </p:txBody>
      </p:sp>
      <p:sp>
        <p:nvSpPr>
          <p:cNvPr id="68" name="Rectangle 67"/>
          <p:cNvSpPr>
            <a:spLocks noGrp="1" noChangeArrowheads="1"/>
          </p:cNvSpPr>
          <p:nvPr>
            <p:custDataLst>
              <p:tags r:id="rId7"/>
            </p:custDataLst>
          </p:nvPr>
        </p:nvSpPr>
        <p:spPr bwMode="gray">
          <a:xfrm>
            <a:off x="465138" y="59023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00F34ACE-A8E5-43FF-B979-BBB92F510CD7}" type="datetime'''''''''''''''''''''''''''''''''''''''''''''''0'''''''''''''''">
              <a:rPr lang="en-GB" altLang="en-US" sz="800" b="0"/>
              <a:pPr/>
              <a:t>0</a:t>
            </a:fld>
            <a:endParaRPr lang="en-GB" sz="800" b="0" dirty="0">
              <a:sym typeface="+mn-lt"/>
            </a:endParaRPr>
          </a:p>
        </p:txBody>
      </p:sp>
      <p:cxnSp>
        <p:nvCxnSpPr>
          <p:cNvPr id="7" name="Straight Connector 6"/>
          <p:cNvCxnSpPr>
            <a:cxnSpLocks/>
          </p:cNvCxnSpPr>
          <p:nvPr>
            <p:custDataLst>
              <p:tags r:id="rId8"/>
            </p:custDataLst>
          </p:nvPr>
        </p:nvCxnSpPr>
        <p:spPr bwMode="auto">
          <a:xfrm>
            <a:off x="3581400" y="5448300"/>
            <a:ext cx="0" cy="1809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cxnSpLocks/>
          </p:cNvCxnSpPr>
          <p:nvPr>
            <p:custDataLst>
              <p:tags r:id="rId9"/>
            </p:custDataLst>
          </p:nvPr>
        </p:nvCxnSpPr>
        <p:spPr bwMode="auto">
          <a:xfrm>
            <a:off x="1028700" y="5334000"/>
            <a:ext cx="0" cy="2190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p:cNvCxnSpPr>
          <p:nvPr>
            <p:custDataLst>
              <p:tags r:id="rId10"/>
            </p:custDataLst>
          </p:nvPr>
        </p:nvCxnSpPr>
        <p:spPr bwMode="auto">
          <a:xfrm>
            <a:off x="2733675" y="5695950"/>
            <a:ext cx="0" cy="952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p:cNvCxnSpPr>
          <p:nvPr>
            <p:custDataLst>
              <p:tags r:id="rId11"/>
            </p:custDataLst>
          </p:nvPr>
        </p:nvCxnSpPr>
        <p:spPr bwMode="auto">
          <a:xfrm>
            <a:off x="1885950" y="5305425"/>
            <a:ext cx="0" cy="2286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74"/>
          <p:cNvSpPr>
            <a:spLocks noGrp="1" noChangeArrowheads="1"/>
          </p:cNvSpPr>
          <p:nvPr>
            <p:custDataLst>
              <p:tags r:id="rId12"/>
            </p:custDataLst>
          </p:nvPr>
        </p:nvSpPr>
        <p:spPr bwMode="gray">
          <a:xfrm>
            <a:off x="1673225" y="52974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C7E4891-B519-424E-846C-9C3B0923D6FE}" type="datetime'''1''.''2'''''''''''''''''''''''''''">
              <a:rPr lang="en-GB" altLang="en-US" sz="700"/>
              <a:pPr/>
              <a:t>1.2</a:t>
            </a:fld>
            <a:endParaRPr lang="en-GB" sz="700" dirty="0">
              <a:sym typeface="+mn-lt"/>
            </a:endParaRPr>
          </a:p>
        </p:txBody>
      </p:sp>
      <p:sp>
        <p:nvSpPr>
          <p:cNvPr id="76" name="Rectangle 75"/>
          <p:cNvSpPr>
            <a:spLocks noGrp="1" noChangeArrowheads="1"/>
          </p:cNvSpPr>
          <p:nvPr>
            <p:custDataLst>
              <p:tags r:id="rId13"/>
            </p:custDataLst>
          </p:nvPr>
        </p:nvSpPr>
        <p:spPr bwMode="auto">
          <a:xfrm>
            <a:off x="611188" y="602138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51C5871-3FD3-4796-8E08-1E1E9A540564}" type="datetime'CO''''2 ''''''em''issions'' a''v''oided'' (Mtonn''e''''''s)'''">
              <a:rPr lang="en-GB" altLang="en-US" sz="700" b="0"/>
              <a:pPr/>
              <a:t>CO2 emissions avoided (Mtonnes)</a:t>
            </a:fld>
            <a:endParaRPr lang="en-GB" sz="700" b="0" dirty="0">
              <a:sym typeface="+mn-lt"/>
            </a:endParaRPr>
          </a:p>
        </p:txBody>
      </p:sp>
      <p:sp>
        <p:nvSpPr>
          <p:cNvPr id="78" name="Rectangle 77"/>
          <p:cNvSpPr>
            <a:spLocks noGrp="1" noChangeArrowheads="1"/>
          </p:cNvSpPr>
          <p:nvPr>
            <p:custDataLst>
              <p:tags r:id="rId14"/>
            </p:custDataLst>
          </p:nvPr>
        </p:nvSpPr>
        <p:spPr bwMode="gray">
          <a:xfrm>
            <a:off x="3494088" y="53260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B16414D-D2EA-418C-89F3-60DF748129EF}" type="datetime'''''''''''''''''''''''''''''''0''''''.''''''9'''''''">
              <a:rPr lang="en-GB" altLang="en-US" sz="700"/>
              <a:pPr/>
              <a:t>0.9</a:t>
            </a:fld>
            <a:endParaRPr lang="en-GB" sz="700" dirty="0">
              <a:sym typeface="+mn-lt"/>
            </a:endParaRPr>
          </a:p>
        </p:txBody>
      </p:sp>
      <p:sp>
        <p:nvSpPr>
          <p:cNvPr id="79" name="Rectangle 78"/>
          <p:cNvSpPr>
            <a:spLocks noGrp="1" noChangeArrowheads="1"/>
          </p:cNvSpPr>
          <p:nvPr>
            <p:custDataLst>
              <p:tags r:id="rId15"/>
            </p:custDataLst>
          </p:nvPr>
        </p:nvSpPr>
        <p:spPr bwMode="auto">
          <a:xfrm>
            <a:off x="3187700" y="602138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5FF3B1C-BC62-4835-88EF-4DC7157AEBA1}" type="datetime'Wt''''E i''nves''''t''ment ''avoi''''d''ed'' (''EU''R'''' bn)'">
              <a:rPr lang="en-GB" altLang="en-US" sz="700" b="0"/>
              <a:pPr/>
              <a:t>WtE investment avoided (EUR bn)</a:t>
            </a:fld>
            <a:endParaRPr lang="en-GB" sz="700" b="0" dirty="0">
              <a:sym typeface="+mn-lt"/>
            </a:endParaRPr>
          </a:p>
        </p:txBody>
      </p:sp>
      <p:sp>
        <p:nvSpPr>
          <p:cNvPr id="80" name="Rectangle 79"/>
          <p:cNvSpPr>
            <a:spLocks noGrp="1" noChangeArrowheads="1"/>
          </p:cNvSpPr>
          <p:nvPr>
            <p:custDataLst>
              <p:tags r:id="rId16"/>
            </p:custDataLst>
          </p:nvPr>
        </p:nvSpPr>
        <p:spPr bwMode="auto">
          <a:xfrm>
            <a:off x="1503363" y="602138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3F0464E-CB3D-4D0C-8EB8-867C397B3C19}" type="datetime'''Was''t''''e'' proc''ess''''''ed'' (M''''''''''tonn''e''s)'">
              <a:rPr lang="en-GB" altLang="en-US" sz="700" b="0"/>
              <a:pPr/>
              <a:t>Waste processed (Mtonnes)</a:t>
            </a:fld>
            <a:endParaRPr lang="en-GB" sz="700" b="0" dirty="0">
              <a:sym typeface="+mn-lt"/>
            </a:endParaRPr>
          </a:p>
        </p:txBody>
      </p:sp>
      <p:sp>
        <p:nvSpPr>
          <p:cNvPr id="77" name="Rectangle 76"/>
          <p:cNvSpPr>
            <a:spLocks noGrp="1" noChangeArrowheads="1"/>
          </p:cNvSpPr>
          <p:nvPr>
            <p:custDataLst>
              <p:tags r:id="rId17"/>
            </p:custDataLst>
          </p:nvPr>
        </p:nvSpPr>
        <p:spPr bwMode="auto">
          <a:xfrm>
            <a:off x="2379663" y="602138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D08E57B-BE19-4E6E-B409-EBEE9BFB2081}" type="datetime'F''o''ssil ''fuels sav''e''''d (Mtonnes of c''oal'' ''''eqv.)'">
              <a:rPr lang="en-GB" altLang="en-US" sz="700" b="0"/>
              <a:pPr/>
              <a:t>Fossil fuels saved (Mtonnes of coal eqv.)</a:t>
            </a:fld>
            <a:endParaRPr lang="en-GB" sz="700" b="0" dirty="0">
              <a:sym typeface="+mn-lt"/>
            </a:endParaRPr>
          </a:p>
        </p:txBody>
      </p:sp>
      <p:sp>
        <p:nvSpPr>
          <p:cNvPr id="81" name="Rectangle 80"/>
          <p:cNvSpPr>
            <a:spLocks noGrp="1" noChangeArrowheads="1"/>
          </p:cNvSpPr>
          <p:nvPr>
            <p:custDataLst>
              <p:tags r:id="rId18"/>
            </p:custDataLst>
          </p:nvPr>
        </p:nvSpPr>
        <p:spPr bwMode="gray">
          <a:xfrm>
            <a:off x="2646363" y="55737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0248923-1ECE-44D1-B292-5BC3681CF89E}" type="datetime'''''''''''''''''''''''''''0.''''5'''''''''''''''''''">
              <a:rPr lang="en-GB" altLang="en-US" sz="700"/>
              <a:pPr/>
              <a:t>0.5</a:t>
            </a:fld>
            <a:endParaRPr lang="en-GB" sz="700" dirty="0">
              <a:sym typeface="+mn-lt"/>
            </a:endParaRPr>
          </a:p>
        </p:txBody>
      </p:sp>
      <p:sp>
        <p:nvSpPr>
          <p:cNvPr id="74" name="Rectangle 73"/>
          <p:cNvSpPr>
            <a:spLocks noGrp="1" noChangeArrowheads="1"/>
          </p:cNvSpPr>
          <p:nvPr>
            <p:custDataLst>
              <p:tags r:id="rId19"/>
            </p:custDataLst>
          </p:nvPr>
        </p:nvSpPr>
        <p:spPr bwMode="gray">
          <a:xfrm>
            <a:off x="1057275" y="53165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E36CB57-E84D-4501-947F-C31F012CB053}" type="datetime'''''1''''''''''''''''''''''''''''''''''''.''''''''''''''1'">
              <a:rPr lang="en-GB" altLang="en-US" sz="700"/>
              <a:pPr/>
              <a:t>1.1</a:t>
            </a:fld>
            <a:endParaRPr lang="en-GB" sz="700" dirty="0">
              <a:sym typeface="+mn-lt"/>
            </a:endParaRPr>
          </a:p>
        </p:txBody>
      </p:sp>
      <p:sp>
        <p:nvSpPr>
          <p:cNvPr id="84" name="Rectangle 83"/>
          <p:cNvSpPr/>
          <p:nvPr>
            <p:custDataLst>
              <p:tags r:id="rId20"/>
            </p:custDataLst>
          </p:nvPr>
        </p:nvSpPr>
        <p:spPr bwMode="auto">
          <a:xfrm>
            <a:off x="2749550" y="51165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82" name="Straight Connector 81"/>
          <p:cNvCxnSpPr/>
          <p:nvPr>
            <p:custDataLst>
              <p:tags r:id="rId21"/>
            </p:custDataLst>
          </p:nvPr>
        </p:nvCxnSpPr>
        <p:spPr bwMode="auto">
          <a:xfrm>
            <a:off x="2749550" y="531971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custDataLst>
              <p:tags r:id="rId22"/>
            </p:custDataLst>
          </p:nvPr>
        </p:nvCxnSpPr>
        <p:spPr bwMode="auto">
          <a:xfrm>
            <a:off x="2749550" y="500538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custDataLst>
              <p:tags r:id="rId23"/>
            </p:custDataLst>
          </p:nvPr>
        </p:nvCxnSpPr>
        <p:spPr bwMode="auto">
          <a:xfrm>
            <a:off x="2778125" y="500538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custDataLst>
              <p:tags r:id="rId24"/>
            </p:custDataLst>
          </p:nvPr>
        </p:nvCxnSpPr>
        <p:spPr bwMode="gray">
          <a:xfrm>
            <a:off x="2778125" y="531971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Rectangle 87"/>
          <p:cNvSpPr>
            <a:spLocks noGrp="1" noChangeArrowheads="1"/>
          </p:cNvSpPr>
          <p:nvPr>
            <p:custDataLst>
              <p:tags r:id="rId25"/>
            </p:custDataLst>
          </p:nvPr>
        </p:nvSpPr>
        <p:spPr bwMode="auto">
          <a:xfrm>
            <a:off x="2925763" y="4956175"/>
            <a:ext cx="1257300" cy="106363"/>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D607014-3D3F-4D49-B01A-7C98662FF388}" type="datetime'''C''urren''t r''at''''e ''''''(''52.''''6%;'' ''''2''014)'">
              <a:rPr lang="en-GB" altLang="en-US" sz="700" b="0"/>
              <a:pPr/>
              <a:t>Current rate (52.6%; 2014)</a:t>
            </a:fld>
            <a:endParaRPr lang="en-GB" sz="700" b="0" dirty="0">
              <a:sym typeface="+mn-lt"/>
            </a:endParaRPr>
          </a:p>
        </p:txBody>
      </p:sp>
      <p:sp>
        <p:nvSpPr>
          <p:cNvPr id="89" name="Rectangle 88"/>
          <p:cNvSpPr>
            <a:spLocks noGrp="1" noChangeArrowheads="1"/>
          </p:cNvSpPr>
          <p:nvPr>
            <p:custDataLst>
              <p:tags r:id="rId26"/>
            </p:custDataLst>
          </p:nvPr>
        </p:nvSpPr>
        <p:spPr bwMode="auto">
          <a:xfrm>
            <a:off x="2925763" y="527050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FD5D072-748E-4FB4-9669-132BAD05EE46}" type="datetime'''''8''0''% ''''r''''''''''''''''''a''''''''''t''''''''''e'''">
              <a:rPr lang="en-GB" altLang="en-US" sz="700" b="0"/>
              <a:pPr/>
              <a:t>80% rate</a:t>
            </a:fld>
            <a:endParaRPr lang="en-GB" sz="700" b="0" dirty="0">
              <a:sym typeface="+mn-lt"/>
            </a:endParaRPr>
          </a:p>
        </p:txBody>
      </p:sp>
      <p:sp>
        <p:nvSpPr>
          <p:cNvPr id="87" name="Rectangle 86"/>
          <p:cNvSpPr>
            <a:spLocks noGrp="1" noChangeArrowheads="1"/>
          </p:cNvSpPr>
          <p:nvPr>
            <p:custDataLst>
              <p:tags r:id="rId27"/>
            </p:custDataLst>
          </p:nvPr>
        </p:nvSpPr>
        <p:spPr bwMode="auto">
          <a:xfrm>
            <a:off x="2925763" y="511333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6C93B3F-ED4C-44A0-B87C-CD850E0EC473}" type="datetime'6''5''''%'' ''''''r''''a''''''''''''''t''e'''''">
              <a:rPr lang="en-GB" altLang="en-US" sz="700" b="0"/>
              <a:pPr/>
              <a:t>65% rate</a:t>
            </a:fld>
            <a:endParaRPr lang="en-GB" sz="700" b="0" dirty="0">
              <a:sym typeface="+mn-lt"/>
            </a:endParaRPr>
          </a:p>
        </p:txBody>
      </p:sp>
      <p:graphicFrame>
        <p:nvGraphicFramePr>
          <p:cNvPr id="42" name="Chart 41"/>
          <p:cNvGraphicFramePr>
            <a:graphicFrameLocks/>
          </p:cNvGraphicFramePr>
          <p:nvPr>
            <p:extLst/>
          </p:nvPr>
        </p:nvGraphicFramePr>
        <p:xfrm>
          <a:off x="4892756" y="4727748"/>
          <a:ext cx="3578224" cy="1843636"/>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5" name="Table 44"/>
          <p:cNvGraphicFramePr>
            <a:graphicFrameLocks noGrp="1"/>
          </p:cNvGraphicFramePr>
          <p:nvPr>
            <p:extLst/>
          </p:nvPr>
        </p:nvGraphicFramePr>
        <p:xfrm>
          <a:off x="482641" y="2289897"/>
          <a:ext cx="3771859" cy="1966782"/>
        </p:xfrm>
        <a:graphic>
          <a:graphicData uri="http://schemas.openxmlformats.org/drawingml/2006/table">
            <a:tbl>
              <a:tblPr firstRow="1" bandRow="1">
                <a:tableStyleId>{2D5ABB26-0587-4C30-8999-92F81FD0307C}</a:tableStyleId>
              </a:tblPr>
              <a:tblGrid>
                <a:gridCol w="1054823">
                  <a:extLst>
                    <a:ext uri="{9D8B030D-6E8A-4147-A177-3AD203B41FA5}">
                      <a16:colId xmlns:a16="http://schemas.microsoft.com/office/drawing/2014/main" val="4241883226"/>
                    </a:ext>
                  </a:extLst>
                </a:gridCol>
                <a:gridCol w="653600">
                  <a:extLst>
                    <a:ext uri="{9D8B030D-6E8A-4147-A177-3AD203B41FA5}">
                      <a16:colId xmlns:a16="http://schemas.microsoft.com/office/drawing/2014/main" val="1094806953"/>
                    </a:ext>
                  </a:extLst>
                </a:gridCol>
                <a:gridCol w="2063436">
                  <a:extLst>
                    <a:ext uri="{9D8B030D-6E8A-4147-A177-3AD203B41FA5}">
                      <a16:colId xmlns:a16="http://schemas.microsoft.com/office/drawing/2014/main" val="899821140"/>
                    </a:ext>
                  </a:extLst>
                </a:gridCol>
              </a:tblGrid>
              <a:tr h="481878">
                <a:tc>
                  <a:txBody>
                    <a:bodyPr/>
                    <a:lstStyle/>
                    <a:p>
                      <a:r>
                        <a:rPr lang="en-US" sz="700" b="0" i="1" dirty="0"/>
                        <a:t>Waste</a:t>
                      </a:r>
                      <a:r>
                        <a:rPr lang="en-US" sz="700" b="0" i="1" baseline="0" dirty="0"/>
                        <a:t> market organization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a:solidFill>
                            <a:schemeClr val="tx1"/>
                          </a:solidFill>
                          <a:latin typeface="+mn-lt"/>
                          <a:ea typeface="+mn-ea"/>
                          <a:cs typeface="+mn-cs"/>
                        </a:rPr>
                        <a:t>Regionally different waste legislations lead to fiscal differences in waste pricing.</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78023">
                <a:tc>
                  <a:txBody>
                    <a:bodyPr/>
                    <a:lstStyle/>
                    <a:p>
                      <a:r>
                        <a:rPr lang="en-US" sz="700" b="0" i="1" dirty="0"/>
                        <a:t>Waste market</a:t>
                      </a:r>
                      <a:r>
                        <a:rPr lang="en-US" sz="700" b="0" i="1" baseline="0" dirty="0"/>
                        <a:t> situation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dirty="0">
                          <a:solidFill>
                            <a:schemeClr val="bg1"/>
                          </a:solidFill>
                        </a:rPr>
                        <a:t>Medium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700" b="1" kern="1200" baseline="0" dirty="0">
                          <a:solidFill>
                            <a:schemeClr val="tx1"/>
                          </a:solidFill>
                          <a:latin typeface="+mn-lt"/>
                          <a:ea typeface="+mn-ea"/>
                          <a:cs typeface="+mn-cs"/>
                        </a:rPr>
                        <a:t>Market distortions </a:t>
                      </a:r>
                      <a:r>
                        <a:rPr lang="en-US" sz="700" b="0" kern="1200" baseline="0" dirty="0">
                          <a:solidFill>
                            <a:schemeClr val="tx1"/>
                          </a:solidFill>
                          <a:latin typeface="+mn-lt"/>
                          <a:ea typeface="+mn-ea"/>
                          <a:cs typeface="+mn-cs"/>
                        </a:rPr>
                        <a:t>due to support for power and heat production.</a:t>
                      </a:r>
                      <a:endParaRPr lang="en-US" sz="7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369489">
                <a:tc>
                  <a:txBody>
                    <a:bodyPr/>
                    <a:lstStyle/>
                    <a:p>
                      <a:r>
                        <a:rPr lang="en-US" sz="700" b="0" i="1" dirty="0"/>
                        <a:t>Political environment</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kern="1200" dirty="0">
                          <a:solidFill>
                            <a:schemeClr val="bg1"/>
                          </a:solidFill>
                          <a:latin typeface="+mn-lt"/>
                          <a:ea typeface="+mn-ea"/>
                          <a:cs typeface="+mn-cs"/>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a:solidFill>
                            <a:schemeClr val="tx1"/>
                          </a:solidFill>
                          <a:latin typeface="+mn-lt"/>
                          <a:ea typeface="+mn-ea"/>
                          <a:cs typeface="+mn-cs"/>
                        </a:rPr>
                        <a:t>Due to federal structure: improvement possible on alignment of taxation and other incentives</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69489">
                <a:tc>
                  <a:txBody>
                    <a:bodyPr/>
                    <a:lstStyle/>
                    <a:p>
                      <a:r>
                        <a:rPr lang="en-US" sz="700" b="0" i="1" dirty="0"/>
                        <a:t>Societal perspective</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700" b="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325912">
                <a:tc>
                  <a:txBody>
                    <a:bodyPr/>
                    <a:lstStyle/>
                    <a:p>
                      <a:r>
                        <a:rPr lang="en-US" sz="700" b="0" i="1" dirty="0"/>
                        <a:t>Cement industry</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7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55043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879475" lvl="2" indent="-228600"/>
            <a:r>
              <a:rPr lang="en-US" sz="900" dirty="0"/>
              <a:t>The WtE investment avoided does not include the respective expenditures in cement kilns and pre-treatment facilities. These costs are however most often taken over by the private (industrial, in this case cement) sector, whereas investments into WtE incinerators are often in the form of Public-private partnerships, thus utilizing taxpayers’ money. </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40</a:t>
            </a:fld>
            <a:endParaRPr lang="en-GB" noProof="0" dirty="0"/>
          </a:p>
        </p:txBody>
      </p:sp>
      <p:pic>
        <p:nvPicPr>
          <p:cNvPr id="9" name="Picture 2" descr="Flagge Deutschlands"/>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22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465138" lvl="1" indent="-171450"/>
            <a:r>
              <a:rPr lang="en-GB" sz="900" dirty="0"/>
              <a:t>The landfill/disposal (D1-D7, D12) figure includes about 23 Mtonnes of construction </a:t>
            </a:r>
            <a:r>
              <a:rPr lang="en-GB" sz="900"/>
              <a:t>and demolition </a:t>
            </a:r>
            <a:r>
              <a:rPr lang="en-GB" sz="900" dirty="0"/>
              <a:t>waste. If this waste stream is excluded from the analysis, the share of landfilled waste would drop down to approximately 12%. </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41</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2" descr="Flagge Deutschlands"/>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8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GNR (Getting the Numbers Right) at http://www.wbcsdcement.org/GNR-2014/index.html </a:t>
            </a:r>
          </a:p>
          <a:p>
            <a:r>
              <a:rPr lang="en-US" sz="1200" dirty="0"/>
              <a:t>Data for the waste management were obtained from VDZ and </a:t>
            </a:r>
            <a:r>
              <a:rPr lang="en-US" sz="1200" dirty="0" err="1"/>
              <a:t>Destatis</a:t>
            </a:r>
            <a:r>
              <a:rPr lang="en-US" sz="1200" dirty="0"/>
              <a:t> and Eurostat at </a:t>
            </a:r>
            <a:r>
              <a:rPr lang="en-US" sz="1200" dirty="0">
                <a:hlinkClick r:id="rId2"/>
              </a:rPr>
              <a:t>http://ec.europa.eu/eurostat/data/database</a:t>
            </a:r>
            <a:r>
              <a:rPr lang="en-US" sz="1200" dirty="0"/>
              <a:t> and from</a:t>
            </a:r>
          </a:p>
          <a:p>
            <a:endParaRPr lang="en-US" sz="1200" dirty="0"/>
          </a:p>
          <a:p>
            <a:pPr marL="0" indent="-180000">
              <a:lnSpc>
                <a:spcPct val="100000"/>
              </a:lnSpc>
              <a:buNone/>
            </a:pPr>
            <a:r>
              <a:rPr lang="en-US" sz="1200" dirty="0"/>
              <a:t>[1] VDZ, “</a:t>
            </a:r>
            <a:r>
              <a:rPr lang="en-US" sz="1200" dirty="0" err="1"/>
              <a:t>Zementindustrie</a:t>
            </a:r>
            <a:r>
              <a:rPr lang="en-US" sz="1200" dirty="0"/>
              <a:t> </a:t>
            </a:r>
            <a:r>
              <a:rPr lang="en-US" sz="1200" dirty="0" err="1"/>
              <a:t>im</a:t>
            </a:r>
            <a:r>
              <a:rPr lang="en-US" sz="1200" dirty="0"/>
              <a:t> </a:t>
            </a:r>
            <a:r>
              <a:rPr lang="en-US" sz="1200" dirty="0" err="1"/>
              <a:t>Überblick</a:t>
            </a:r>
            <a:r>
              <a:rPr lang="en-US" sz="1200" dirty="0"/>
              <a:t>, 2015”, available on: https://www.vdz-online.de/publikationen/ </a:t>
            </a:r>
          </a:p>
          <a:p>
            <a:pPr marL="0" indent="-180000">
              <a:lnSpc>
                <a:spcPct val="100000"/>
              </a:lnSpc>
              <a:buNone/>
            </a:pPr>
            <a:r>
              <a:rPr lang="en-US" sz="1200" dirty="0"/>
              <a:t>[2] Interview with Dr. Martin Oerter, VDZ, March 2016</a:t>
            </a:r>
          </a:p>
          <a:p>
            <a:pPr marL="0" indent="-180000">
              <a:lnSpc>
                <a:spcPct val="100000"/>
              </a:lnSpc>
              <a:buNone/>
            </a:pPr>
            <a:r>
              <a:rPr lang="en-US" sz="1200" dirty="0"/>
              <a:t>[3] VDZ, “</a:t>
            </a:r>
            <a:r>
              <a:rPr lang="en-US" sz="1200" dirty="0" err="1"/>
              <a:t>Umweltdaten</a:t>
            </a:r>
            <a:r>
              <a:rPr lang="en-US" sz="1200" dirty="0"/>
              <a:t> der </a:t>
            </a:r>
            <a:r>
              <a:rPr lang="en-US" sz="1200" dirty="0" err="1"/>
              <a:t>deutschen</a:t>
            </a:r>
            <a:r>
              <a:rPr lang="en-US" sz="1200" dirty="0"/>
              <a:t> </a:t>
            </a:r>
            <a:r>
              <a:rPr lang="en-US" sz="1200" dirty="0" err="1"/>
              <a:t>Zementindustrie</a:t>
            </a:r>
            <a:r>
              <a:rPr lang="en-US" sz="1200" dirty="0"/>
              <a:t> 2014”, September 2015, available on: https://www.vdz-online.de/en/publications/ </a:t>
            </a:r>
          </a:p>
          <a:p>
            <a:pPr marL="0" indent="-180000">
              <a:lnSpc>
                <a:spcPct val="100000"/>
              </a:lnSpc>
              <a:buNone/>
            </a:pPr>
            <a:r>
              <a:rPr lang="en-US" sz="1200" dirty="0"/>
              <a:t>[4] </a:t>
            </a:r>
            <a:r>
              <a:rPr lang="en-US" sz="1200" dirty="0" err="1"/>
              <a:t>Strategie</a:t>
            </a:r>
            <a:r>
              <a:rPr lang="en-US" sz="1200" dirty="0"/>
              <a:t> </a:t>
            </a:r>
            <a:r>
              <a:rPr lang="en-US" sz="1200" dirty="0" err="1"/>
              <a:t>Planung</a:t>
            </a:r>
            <a:r>
              <a:rPr lang="en-US" sz="1200" dirty="0"/>
              <a:t> </a:t>
            </a:r>
            <a:r>
              <a:rPr lang="en-US" sz="1200" dirty="0" err="1"/>
              <a:t>Umweltrecht</a:t>
            </a:r>
            <a:r>
              <a:rPr lang="en-US" sz="1200" dirty="0"/>
              <a:t>. S. 139-162. „</a:t>
            </a:r>
            <a:r>
              <a:rPr lang="en-US" sz="1200" dirty="0" err="1"/>
              <a:t>Perspektiven</a:t>
            </a:r>
            <a:r>
              <a:rPr lang="en-US" sz="1200" dirty="0"/>
              <a:t> der </a:t>
            </a:r>
            <a:r>
              <a:rPr lang="en-US" sz="1200" dirty="0" err="1"/>
              <a:t>Verwertung</a:t>
            </a:r>
            <a:r>
              <a:rPr lang="en-US" sz="1200" dirty="0"/>
              <a:t> von </a:t>
            </a:r>
            <a:r>
              <a:rPr lang="en-US" sz="1200" dirty="0" err="1"/>
              <a:t>Ersatzbrennstoffen</a:t>
            </a:r>
            <a:r>
              <a:rPr lang="en-US" sz="1200" dirty="0"/>
              <a:t> in </a:t>
            </a:r>
            <a:r>
              <a:rPr lang="en-US" sz="1200" dirty="0" err="1"/>
              <a:t>Zementwerken</a:t>
            </a:r>
            <a:r>
              <a:rPr lang="en-US" sz="1200" dirty="0"/>
              <a:t>, “Renato </a:t>
            </a:r>
            <a:r>
              <a:rPr lang="en-US" sz="1200" dirty="0" err="1"/>
              <a:t>Sarc</a:t>
            </a:r>
            <a:r>
              <a:rPr lang="en-US" sz="1200" dirty="0"/>
              <a:t>, Roland </a:t>
            </a:r>
            <a:r>
              <a:rPr lang="en-US" sz="1200" dirty="0" err="1"/>
              <a:t>Pomberger</a:t>
            </a:r>
            <a:r>
              <a:rPr lang="en-US" sz="1200" dirty="0"/>
              <a:t> and Karl E. </a:t>
            </a:r>
            <a:r>
              <a:rPr lang="en-US" sz="1200" dirty="0" err="1"/>
              <a:t>Lorber</a:t>
            </a:r>
            <a:r>
              <a:rPr lang="en-US" sz="1200" dirty="0"/>
              <a:t>, 2013. </a:t>
            </a:r>
          </a:p>
          <a:p>
            <a:pPr marL="0" indent="-180000">
              <a:lnSpc>
                <a:spcPct val="100000"/>
              </a:lnSpc>
              <a:buNone/>
            </a:pPr>
            <a:r>
              <a:rPr lang="en-US" sz="1200" dirty="0"/>
              <a:t>[5] </a:t>
            </a:r>
            <a:r>
              <a:rPr lang="en-US" sz="1200" dirty="0" err="1"/>
              <a:t>Energie</a:t>
            </a:r>
            <a:r>
              <a:rPr lang="en-US" sz="1200" dirty="0"/>
              <a:t> </a:t>
            </a:r>
            <a:r>
              <a:rPr lang="en-US" sz="1200" dirty="0" err="1"/>
              <a:t>aus</a:t>
            </a:r>
            <a:r>
              <a:rPr lang="en-US" sz="1200" dirty="0"/>
              <a:t> </a:t>
            </a:r>
            <a:r>
              <a:rPr lang="en-US" sz="1200" dirty="0" err="1"/>
              <a:t>Abfall</a:t>
            </a:r>
            <a:r>
              <a:rPr lang="en-US" sz="1200" dirty="0"/>
              <a:t>, Band 10, S. 837-852 “</a:t>
            </a:r>
            <a:r>
              <a:rPr lang="en-US" sz="1200" dirty="0" err="1"/>
              <a:t>Ersatzbrennstoff-Kraftwerke</a:t>
            </a:r>
            <a:r>
              <a:rPr lang="en-US" sz="1200" dirty="0"/>
              <a:t> in Deutschland und </a:t>
            </a:r>
            <a:r>
              <a:rPr lang="en-US" sz="1200" dirty="0" err="1"/>
              <a:t>Österreich</a:t>
            </a:r>
            <a:r>
              <a:rPr lang="en-US" sz="1200" dirty="0"/>
              <a:t>”, Stephanie Thiel, 2013</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42</a:t>
            </a:fld>
            <a:endParaRPr lang="en-GB" noProof="0" dirty="0"/>
          </a:p>
        </p:txBody>
      </p:sp>
      <p:pic>
        <p:nvPicPr>
          <p:cNvPr id="9" name="Picture 2" descr="Flagge Deutschlands"/>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476" y="69038"/>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2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27059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25"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48" name="Rectangle 47">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49" name="Rectangle 48">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50" name="Rectangle 49">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51" name="Rectangle 50">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52" name="Rectangle 51">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53" name="Rectangle 52"/>
          <p:cNvSpPr>
            <a:spLocks noGrp="1" noChangeArrowheads="1"/>
          </p:cNvSpPr>
          <p:nvPr>
            <p:custDataLst>
              <p:tags r:id="rId9"/>
            </p:custDataLst>
          </p:nvPr>
        </p:nvSpPr>
        <p:spPr bwMode="gray">
          <a:xfrm>
            <a:off x="469900" y="2719388"/>
            <a:ext cx="8221663"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Greece</a:t>
            </a:r>
            <a:endParaRPr lang="en-GB" sz="1400" dirty="0"/>
          </a:p>
        </p:txBody>
      </p:sp>
      <p:sp>
        <p:nvSpPr>
          <p:cNvPr id="54" name="Rectangle 53">
            <a:hlinkClick r:id="rId26"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55" name="Rectangle 54">
            <a:hlinkClick r:id="rId27"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56" name="Rectangle 55">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57" name="Rectangle 56">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58" name="Rectangle 57">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59" name="Rectangle 58">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60" name="Rectangle 59">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61" name="Rectangle 60">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43</a:t>
            </a:fld>
            <a:endParaRPr lang="en-GB" noProof="0" dirty="0"/>
          </a:p>
        </p:txBody>
      </p:sp>
    </p:spTree>
    <p:extLst>
      <p:ext uri="{BB962C8B-B14F-4D97-AF65-F5344CB8AC3E}">
        <p14:creationId xmlns:p14="http://schemas.microsoft.com/office/powerpoint/2010/main" val="1548395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64" name="think-cell Slide" r:id="rId29" imgW="360" imgH="360" progId="TCLayout.ActiveDocument.1">
                  <p:embed/>
                </p:oleObj>
              </mc:Choice>
              <mc:Fallback>
                <p:oleObj name="think-cell Slide" r:id="rId29" imgW="360" imgH="360" progId="TCLayout.ActiveDocument.1">
                  <p:embed/>
                  <p:pic>
                    <p:nvPicPr>
                      <p:cNvPr id="31" name="Object 3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40361" cy="846138"/>
          </a:xfrm>
        </p:spPr>
        <p:txBody>
          <a:bodyPr/>
          <a:lstStyle/>
          <a:p>
            <a:r>
              <a:rPr lang="en-US" sz="1800" b="1" dirty="0"/>
              <a:t>Greece Summary</a:t>
            </a:r>
            <a:br>
              <a:rPr lang="en-US" sz="1800" b="1" dirty="0"/>
            </a:br>
            <a:r>
              <a:rPr lang="en-US" sz="1400" dirty="0"/>
              <a:t>The Greek waste management is in turmoil which causes problems to the export oriented cement industry</a:t>
            </a:r>
            <a:endParaRPr lang="en-GB" sz="1600" dirty="0"/>
          </a:p>
        </p:txBody>
      </p:sp>
      <p:sp>
        <p:nvSpPr>
          <p:cNvPr id="3" name="Content Placeholder 2"/>
          <p:cNvSpPr>
            <a:spLocks noGrp="1"/>
          </p:cNvSpPr>
          <p:nvPr>
            <p:ph sz="half" idx="1"/>
          </p:nvPr>
        </p:nvSpPr>
        <p:spPr>
          <a:xfrm>
            <a:off x="460375" y="1756683"/>
            <a:ext cx="4025900" cy="347168"/>
          </a:xfrm>
        </p:spPr>
        <p:txBody>
          <a:bodyPr/>
          <a:lstStyle/>
          <a:p>
            <a:pPr marL="0" indent="0">
              <a:buNone/>
            </a:pPr>
            <a:r>
              <a:rPr lang="en-US" sz="900" b="1" dirty="0"/>
              <a:t>BARRIERS </a:t>
            </a:r>
            <a:r>
              <a:rPr lang="en-US" sz="900" b="1" i="1" dirty="0"/>
              <a:t>Strong bureaucratic barriers and lack of suitable waste are the main limiting factors. </a:t>
            </a:r>
            <a:endParaRPr lang="en-GB" sz="900" b="1" i="1" dirty="0"/>
          </a:p>
        </p:txBody>
      </p:sp>
      <p:sp>
        <p:nvSpPr>
          <p:cNvPr id="8" name="Content Placeholder 7"/>
          <p:cNvSpPr>
            <a:spLocks noGrp="1"/>
          </p:cNvSpPr>
          <p:nvPr>
            <p:ph sz="half" idx="2"/>
          </p:nvPr>
        </p:nvSpPr>
        <p:spPr>
          <a:xfrm>
            <a:off x="4645023" y="1756683"/>
            <a:ext cx="4027488" cy="2220913"/>
          </a:xfrm>
        </p:spPr>
        <p:txBody>
          <a:bodyPr/>
          <a:lstStyle/>
          <a:p>
            <a:pPr marL="0" indent="0">
              <a:buNone/>
            </a:pPr>
            <a:r>
              <a:rPr lang="en-US" sz="900" b="1" dirty="0"/>
              <a:t>ACTIONS FOR STAKEHOLDERS</a:t>
            </a:r>
          </a:p>
          <a:p>
            <a:pPr marL="0" indent="0">
              <a:buNone/>
            </a:pPr>
            <a:r>
              <a:rPr lang="en-US" sz="900" i="1" dirty="0">
                <a:latin typeface="Verdana (Body)"/>
              </a:rPr>
              <a:t>The cement industry</a:t>
            </a:r>
          </a:p>
          <a:p>
            <a:pPr>
              <a:buFont typeface="Verdana" panose="020B0604030504040204" pitchFamily="34" charset="0"/>
              <a:buChar char="–"/>
            </a:pPr>
            <a:r>
              <a:rPr lang="en-US" sz="900" dirty="0">
                <a:latin typeface="Verdana (Body)"/>
              </a:rPr>
              <a:t>Explore the possibility of importing alternative fuels</a:t>
            </a:r>
          </a:p>
          <a:p>
            <a:pPr>
              <a:buFont typeface="Verdana" panose="020B0604030504040204" pitchFamily="34" charset="0"/>
              <a:buChar char="–"/>
            </a:pPr>
            <a:r>
              <a:rPr lang="en-US" sz="900" dirty="0">
                <a:latin typeface="Verdana (Body)"/>
              </a:rPr>
              <a:t>Co-operate with the local waste management industry to ensure suitable quality of processed waste</a:t>
            </a:r>
          </a:p>
          <a:p>
            <a:pPr marL="0" indent="0">
              <a:buNone/>
            </a:pPr>
            <a:r>
              <a:rPr lang="en-US" sz="900" i="1" dirty="0">
                <a:latin typeface="Verdana (Body)"/>
              </a:rPr>
              <a:t>Policy makers</a:t>
            </a:r>
            <a:endParaRPr lang="en-US" sz="900" dirty="0">
              <a:latin typeface="Verdana (Body)"/>
            </a:endParaRPr>
          </a:p>
          <a:p>
            <a:pPr>
              <a:buFont typeface="Verdana" panose="020B0604030504040204" pitchFamily="34" charset="0"/>
              <a:buChar char="–"/>
            </a:pPr>
            <a:r>
              <a:rPr lang="en-US" sz="900" dirty="0">
                <a:latin typeface="Verdana (Body)"/>
              </a:rPr>
              <a:t>Alleviate the bureaucratic barriers for permitting</a:t>
            </a:r>
          </a:p>
          <a:p>
            <a:pPr>
              <a:buFont typeface="Verdana" panose="020B0604030504040204" pitchFamily="34" charset="0"/>
              <a:buChar char="–"/>
            </a:pPr>
            <a:r>
              <a:rPr lang="en-US" sz="900" dirty="0">
                <a:latin typeface="Verdana (Body)"/>
              </a:rPr>
              <a:t>Include co-processing into national waste management planning </a:t>
            </a:r>
          </a:p>
          <a:p>
            <a:pPr marL="0" indent="0">
              <a:buNone/>
            </a:pPr>
            <a:r>
              <a:rPr lang="en-US" sz="900" i="1" dirty="0">
                <a:latin typeface="Verdana (Body)"/>
              </a:rPr>
              <a:t>The waste management industry </a:t>
            </a:r>
          </a:p>
          <a:p>
            <a:pPr>
              <a:buFont typeface="Verdana" panose="020B0604030504040204" pitchFamily="34" charset="0"/>
              <a:buChar char="–"/>
            </a:pPr>
            <a:r>
              <a:rPr lang="en-US" sz="900" dirty="0">
                <a:latin typeface="Verdana (Body)"/>
              </a:rPr>
              <a:t>Ensure reliable waste collection and treatment system and ensure stable stream of pre-treated waste to the cement industry</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44</a:t>
            </a:fld>
            <a:endParaRPr lang="en-GB" noProof="0" dirty="0"/>
          </a:p>
        </p:txBody>
      </p:sp>
      <p:sp>
        <p:nvSpPr>
          <p:cNvPr id="9" name="Content Placeholder 2"/>
          <p:cNvSpPr txBox="1">
            <a:spLocks/>
          </p:cNvSpPr>
          <p:nvPr/>
        </p:nvSpPr>
        <p:spPr bwMode="auto">
          <a:xfrm>
            <a:off x="460375" y="1208397"/>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The export oriented cement industry has to stay internationally competitive, yet has a very low uptake of alternative fuels mainly caused by a lengthy administrative process to obtain permits and depleted market for pre-processed fuels due to a very poor waste management in the country. </a:t>
            </a:r>
            <a:endParaRPr lang="en-GB" sz="900" b="0" kern="0" dirty="0"/>
          </a:p>
        </p:txBody>
      </p:sp>
      <p:sp>
        <p:nvSpPr>
          <p:cNvPr id="12" name="Content Placeholder 2"/>
          <p:cNvSpPr txBox="1">
            <a:spLocks/>
          </p:cNvSpPr>
          <p:nvPr/>
        </p:nvSpPr>
        <p:spPr bwMode="auto">
          <a:xfrm>
            <a:off x="460375" y="4533378"/>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20% co-processing rate, the sector could mitigate some 0.5 Mtonnes of CO2 annually, while avoiding WtE investment of 0.3 EUR bn. </a:t>
            </a:r>
            <a:endParaRPr lang="en-GB" sz="900" i="1" kern="0" dirty="0"/>
          </a:p>
        </p:txBody>
      </p:sp>
      <p:sp>
        <p:nvSpPr>
          <p:cNvPr id="44" name="Content Placeholder 7"/>
          <p:cNvSpPr txBox="1">
            <a:spLocks/>
          </p:cNvSpPr>
          <p:nvPr/>
        </p:nvSpPr>
        <p:spPr bwMode="auto">
          <a:xfrm>
            <a:off x="4645023" y="4533378"/>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GREECE AT A GLANCE</a:t>
            </a:r>
          </a:p>
          <a:p>
            <a:endParaRPr lang="en-US" sz="900" b="0" i="1" kern="0" dirty="0">
              <a:latin typeface="Verdana (Body)"/>
            </a:endParaRP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7" name="Object 6"/>
          <p:cNvGraphicFramePr>
            <a:graphicFrameLocks/>
          </p:cNvGraphicFramePr>
          <p:nvPr>
            <p:custDataLst>
              <p:tags r:id="rId4"/>
            </p:custDataLst>
            <p:extLst/>
          </p:nvPr>
        </p:nvGraphicFramePr>
        <p:xfrm>
          <a:off x="533400" y="5029200"/>
          <a:ext cx="3667041" cy="1000217"/>
        </p:xfrm>
        <a:graphic>
          <a:graphicData uri="http://schemas.openxmlformats.org/presentationml/2006/ole">
            <mc:AlternateContent xmlns:mc="http://schemas.openxmlformats.org/markup-compatibility/2006">
              <mc:Choice xmlns:v="urn:schemas-microsoft-com:vml" Requires="v">
                <p:oleObj spid="_x0000_s130065" name="Chart" r:id="rId31" imgW="3667041" imgH="1000217" progId="MSGraph.Chart.8">
                  <p:embed followColorScheme="full"/>
                </p:oleObj>
              </mc:Choice>
              <mc:Fallback>
                <p:oleObj name="Chart" r:id="rId31" imgW="3667041" imgH="1000217" progId="MSGraph.Chart.8">
                  <p:embed followColorScheme="full"/>
                  <p:pic>
                    <p:nvPicPr>
                      <p:cNvPr id="7" name="Object 6"/>
                      <p:cNvPicPr>
                        <a:picLocks noChangeArrowheads="1"/>
                      </p:cNvPicPr>
                      <p:nvPr/>
                    </p:nvPicPr>
                    <p:blipFill>
                      <a:blip r:embed="rId32"/>
                      <a:srcRect/>
                      <a:stretch>
                        <a:fillRect/>
                      </a:stretch>
                    </p:blipFill>
                    <p:spPr bwMode="auto">
                      <a:xfrm>
                        <a:off x="533400" y="5029200"/>
                        <a:ext cx="3667041" cy="1000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a:spLocks noGrp="1" noChangeArrowheads="1"/>
          </p:cNvSpPr>
          <p:nvPr>
            <p:custDataLst>
              <p:tags r:id="rId5"/>
            </p:custDataLst>
          </p:nvPr>
        </p:nvSpPr>
        <p:spPr bwMode="gray">
          <a:xfrm>
            <a:off x="449263" y="587375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75AA3C5-F365-4416-AB9F-C995068CDE5B}" type="datetime'''''''''''''0''''''''''''.''0'''''''">
              <a:rPr lang="en-GB" altLang="en-US" sz="800" b="0"/>
              <a:pPr/>
              <a:t>0.0</a:t>
            </a:fld>
            <a:endParaRPr lang="en-GB" sz="800" b="0" dirty="0">
              <a:sym typeface="+mn-lt"/>
            </a:endParaRPr>
          </a:p>
        </p:txBody>
      </p:sp>
      <p:sp>
        <p:nvSpPr>
          <p:cNvPr id="75" name="Rectangle 74"/>
          <p:cNvSpPr>
            <a:spLocks noGrp="1" noChangeArrowheads="1"/>
          </p:cNvSpPr>
          <p:nvPr>
            <p:custDataLst>
              <p:tags r:id="rId6"/>
            </p:custDataLst>
          </p:nvPr>
        </p:nvSpPr>
        <p:spPr bwMode="gray">
          <a:xfrm>
            <a:off x="449263" y="508317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44951D29-A43D-4E6E-BB37-1DD7A77F3034}" type="datetime'''''''1''''''''''''.''''''''''''''''''0'''''">
              <a:rPr lang="en-GB" altLang="en-US" sz="800" b="0">
                <a:sym typeface="+mn-lt"/>
              </a:rPr>
              <a:pPr marL="0" indent="0" algn="r">
                <a:lnSpc>
                  <a:spcPct val="100000"/>
                </a:lnSpc>
                <a:spcAft>
                  <a:spcPct val="0"/>
                </a:spcAft>
                <a:buNone/>
              </a:pPr>
              <a:t>1.0</a:t>
            </a:fld>
            <a:endParaRPr lang="en-GB" sz="800" b="0" dirty="0">
              <a:sym typeface="+mn-lt"/>
            </a:endParaRPr>
          </a:p>
        </p:txBody>
      </p:sp>
      <p:sp>
        <p:nvSpPr>
          <p:cNvPr id="74" name="Rectangle 73"/>
          <p:cNvSpPr>
            <a:spLocks noGrp="1" noChangeArrowheads="1"/>
          </p:cNvSpPr>
          <p:nvPr>
            <p:custDataLst>
              <p:tags r:id="rId7"/>
            </p:custDataLst>
          </p:nvPr>
        </p:nvSpPr>
        <p:spPr bwMode="gray">
          <a:xfrm>
            <a:off x="449263" y="548322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6CA8F29-8895-482F-B2D1-5781F38CC636}" type="datetime'''''''''0''''''''''''''''''''''''.''5'''''''''''''''">
              <a:rPr lang="en-GB" altLang="en-US" sz="800" b="0">
                <a:sym typeface="+mn-lt"/>
              </a:rPr>
              <a:pPr marL="0" indent="0" algn="r">
                <a:lnSpc>
                  <a:spcPct val="100000"/>
                </a:lnSpc>
                <a:spcAft>
                  <a:spcPct val="0"/>
                </a:spcAft>
                <a:buNone/>
              </a:pPr>
              <a:t>0.5</a:t>
            </a:fld>
            <a:endParaRPr lang="en-GB" sz="800" b="0" dirty="0">
              <a:sym typeface="+mn-lt"/>
            </a:endParaRPr>
          </a:p>
        </p:txBody>
      </p:sp>
      <p:cxnSp>
        <p:nvCxnSpPr>
          <p:cNvPr id="17" name="Straight Connector 16"/>
          <p:cNvCxnSpPr/>
          <p:nvPr>
            <p:custDataLst>
              <p:tags r:id="rId8"/>
            </p:custDataLst>
          </p:nvPr>
        </p:nvCxnSpPr>
        <p:spPr bwMode="auto">
          <a:xfrm flipV="1">
            <a:off x="3667125" y="5457825"/>
            <a:ext cx="0" cy="4000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custDataLst>
              <p:tags r:id="rId9"/>
            </p:custDataLst>
          </p:nvPr>
        </p:nvCxnSpPr>
        <p:spPr bwMode="auto">
          <a:xfrm flipV="1">
            <a:off x="1114425" y="5372100"/>
            <a:ext cx="0" cy="4381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custDataLst>
              <p:tags r:id="rId10"/>
            </p:custDataLst>
          </p:nvPr>
        </p:nvCxnSpPr>
        <p:spPr bwMode="auto">
          <a:xfrm flipV="1">
            <a:off x="1971675" y="5514975"/>
            <a:ext cx="0" cy="3238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custDataLst>
              <p:tags r:id="rId11"/>
            </p:custDataLst>
          </p:nvPr>
        </p:nvCxnSpPr>
        <p:spPr bwMode="auto">
          <a:xfrm flipV="1">
            <a:off x="2819400" y="5695950"/>
            <a:ext cx="0" cy="1809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a:spLocks noGrp="1" noChangeArrowheads="1"/>
          </p:cNvSpPr>
          <p:nvPr>
            <p:custDataLst>
              <p:tags r:id="rId12"/>
            </p:custDataLst>
          </p:nvPr>
        </p:nvSpPr>
        <p:spPr bwMode="auto">
          <a:xfrm>
            <a:off x="3273425" y="59928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useBgFill="1">
        <p:nvSpPr>
          <p:cNvPr id="67" name="Rectangle 66"/>
          <p:cNvSpPr>
            <a:spLocks noGrp="1" noChangeArrowheads="1"/>
          </p:cNvSpPr>
          <p:nvPr>
            <p:custDataLst>
              <p:tags r:id="rId13"/>
            </p:custDataLst>
          </p:nvPr>
        </p:nvSpPr>
        <p:spPr bwMode="gray">
          <a:xfrm>
            <a:off x="3579813" y="5583238"/>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985AF76-A70D-4282-9207-C8DA9AA65713}" type="datetime'''''''''''''''0''''''''''.''3'">
              <a:rPr lang="en-GB" altLang="en-US" sz="700"/>
              <a:pPr/>
              <a:t>0.3</a:t>
            </a:fld>
            <a:endParaRPr lang="en-GB" sz="700" dirty="0">
              <a:sym typeface="+mn-lt"/>
            </a:endParaRPr>
          </a:p>
        </p:txBody>
      </p:sp>
      <p:sp>
        <p:nvSpPr>
          <p:cNvPr id="52" name="Rectangle 51"/>
          <p:cNvSpPr>
            <a:spLocks noGrp="1" noChangeArrowheads="1"/>
          </p:cNvSpPr>
          <p:nvPr>
            <p:custDataLst>
              <p:tags r:id="rId14"/>
            </p:custDataLst>
          </p:nvPr>
        </p:nvSpPr>
        <p:spPr bwMode="auto">
          <a:xfrm>
            <a:off x="2465388" y="59928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45" name="Rectangle 44"/>
          <p:cNvSpPr>
            <a:spLocks noGrp="1" noChangeArrowheads="1"/>
          </p:cNvSpPr>
          <p:nvPr>
            <p:custDataLst>
              <p:tags r:id="rId15"/>
            </p:custDataLst>
          </p:nvPr>
        </p:nvSpPr>
        <p:spPr bwMode="gray">
          <a:xfrm>
            <a:off x="2732088" y="55737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FBB60BB-01F0-4BA1-8FC7-781E049D1D9C}" type="datetime'''''''''''''''0''''.''''''''''''''''''''''''''''2'">
              <a:rPr lang="en-GB" altLang="en-US" sz="700"/>
              <a:pPr/>
              <a:t>0.2</a:t>
            </a:fld>
            <a:endParaRPr lang="en-GB" sz="700" dirty="0">
              <a:sym typeface="+mn-lt"/>
            </a:endParaRPr>
          </a:p>
        </p:txBody>
      </p:sp>
      <p:sp>
        <p:nvSpPr>
          <p:cNvPr id="54" name="Rectangle 53"/>
          <p:cNvSpPr>
            <a:spLocks noGrp="1" noChangeArrowheads="1"/>
          </p:cNvSpPr>
          <p:nvPr>
            <p:custDataLst>
              <p:tags r:id="rId16"/>
            </p:custDataLst>
          </p:nvPr>
        </p:nvSpPr>
        <p:spPr bwMode="auto">
          <a:xfrm>
            <a:off x="1589088" y="59928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65" name="Rectangle 64"/>
          <p:cNvSpPr>
            <a:spLocks noGrp="1" noChangeArrowheads="1"/>
          </p:cNvSpPr>
          <p:nvPr>
            <p:custDataLst>
              <p:tags r:id="rId17"/>
            </p:custDataLst>
          </p:nvPr>
        </p:nvSpPr>
        <p:spPr bwMode="gray">
          <a:xfrm>
            <a:off x="1758950" y="55165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B95ACD6-CF9F-4C74-B104-3B9F21A0E056}" type="datetime'''''''''''''''''0''''''''''''''''''''''.''''4'">
              <a:rPr lang="en-GB" altLang="en-US" sz="700"/>
              <a:pPr/>
              <a:t>0.4</a:t>
            </a:fld>
            <a:endParaRPr lang="en-GB" sz="700" dirty="0">
              <a:sym typeface="+mn-lt"/>
            </a:endParaRPr>
          </a:p>
        </p:txBody>
      </p:sp>
      <p:sp>
        <p:nvSpPr>
          <p:cNvPr id="53" name="Rectangle 52"/>
          <p:cNvSpPr>
            <a:spLocks noGrp="1" noChangeArrowheads="1"/>
          </p:cNvSpPr>
          <p:nvPr>
            <p:custDataLst>
              <p:tags r:id="rId18"/>
            </p:custDataLst>
          </p:nvPr>
        </p:nvSpPr>
        <p:spPr bwMode="auto">
          <a:xfrm>
            <a:off x="696913" y="59928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useBgFill="1">
        <p:nvSpPr>
          <p:cNvPr id="36" name="Rectangle 35"/>
          <p:cNvSpPr>
            <a:spLocks noGrp="1" noChangeArrowheads="1"/>
          </p:cNvSpPr>
          <p:nvPr>
            <p:custDataLst>
              <p:tags r:id="rId19"/>
            </p:custDataLst>
          </p:nvPr>
        </p:nvSpPr>
        <p:spPr bwMode="gray">
          <a:xfrm>
            <a:off x="1027113" y="5430838"/>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96F756B-D7A3-40C0-BE07-116DCE99C625}" type="datetime'''''''''''''''''0''''''.''''''''5'''''''">
              <a:rPr lang="en-GB" altLang="en-US" sz="700"/>
              <a:pPr/>
              <a:t>0.5</a:t>
            </a:fld>
            <a:endParaRPr lang="en-GB" sz="700" dirty="0">
              <a:sym typeface="+mn-lt"/>
            </a:endParaRPr>
          </a:p>
        </p:txBody>
      </p:sp>
      <p:cxnSp>
        <p:nvCxnSpPr>
          <p:cNvPr id="57" name="Straight Connector 56"/>
          <p:cNvCxnSpPr/>
          <p:nvPr>
            <p:custDataLst>
              <p:tags r:id="rId20"/>
            </p:custDataLst>
          </p:nvPr>
        </p:nvCxnSpPr>
        <p:spPr bwMode="auto">
          <a:xfrm>
            <a:off x="2946400" y="538956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1"/>
            </p:custDataLst>
          </p:nvPr>
        </p:nvSpPr>
        <p:spPr bwMode="auto">
          <a:xfrm>
            <a:off x="2946400" y="51863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5" name="Straight Connector 54"/>
          <p:cNvCxnSpPr/>
          <p:nvPr>
            <p:custDataLst>
              <p:tags r:id="rId22"/>
            </p:custDataLst>
          </p:nvPr>
        </p:nvCxnSpPr>
        <p:spPr bwMode="auto">
          <a:xfrm>
            <a:off x="2946400" y="507523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3"/>
            </p:custDataLst>
          </p:nvPr>
        </p:nvCxnSpPr>
        <p:spPr bwMode="gray">
          <a:xfrm>
            <a:off x="2974975" y="538956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4"/>
            </p:custDataLst>
          </p:nvPr>
        </p:nvCxnSpPr>
        <p:spPr bwMode="auto">
          <a:xfrm>
            <a:off x="2974975" y="507523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a:spLocks noGrp="1" noChangeArrowheads="1"/>
          </p:cNvSpPr>
          <p:nvPr>
            <p:custDataLst>
              <p:tags r:id="rId25"/>
            </p:custDataLst>
          </p:nvPr>
        </p:nvSpPr>
        <p:spPr bwMode="auto">
          <a:xfrm>
            <a:off x="3122613" y="518318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AF2C8DB-962B-429A-A745-C295560FDF8B}" type="datetime'''20''%'''''''' ''''''''r''''''''''''''a''''''''te'''''''''''">
              <a:rPr lang="en-GB" altLang="en-US" sz="700" b="0"/>
              <a:pPr/>
              <a:t>20% rate</a:t>
            </a:fld>
            <a:endParaRPr lang="en-GB" sz="700" b="0" dirty="0">
              <a:sym typeface="+mn-lt"/>
            </a:endParaRPr>
          </a:p>
        </p:txBody>
      </p:sp>
      <p:sp>
        <p:nvSpPr>
          <p:cNvPr id="60" name="Rectangle 59"/>
          <p:cNvSpPr>
            <a:spLocks noGrp="1" noChangeArrowheads="1"/>
          </p:cNvSpPr>
          <p:nvPr>
            <p:custDataLst>
              <p:tags r:id="rId26"/>
            </p:custDataLst>
          </p:nvPr>
        </p:nvSpPr>
        <p:spPr bwMode="auto">
          <a:xfrm>
            <a:off x="3122613" y="5026025"/>
            <a:ext cx="10795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FCC55E5-949A-48CB-B49D-A0EC678485FC}" type="datetime'Cur''''rent'' ra''t''''''''''''''e ''''''''''''(7%;2014)'''''">
              <a:rPr lang="en-GB" altLang="en-US" sz="700" b="0"/>
              <a:pPr/>
              <a:t>Current rate (7%;2014)</a:t>
            </a:fld>
            <a:endParaRPr lang="en-GB" sz="700" b="0" dirty="0">
              <a:sym typeface="+mn-lt"/>
            </a:endParaRPr>
          </a:p>
        </p:txBody>
      </p:sp>
      <p:sp>
        <p:nvSpPr>
          <p:cNvPr id="62" name="Rectangle 61"/>
          <p:cNvSpPr>
            <a:spLocks noGrp="1" noChangeArrowheads="1"/>
          </p:cNvSpPr>
          <p:nvPr>
            <p:custDataLst>
              <p:tags r:id="rId27"/>
            </p:custDataLst>
          </p:nvPr>
        </p:nvSpPr>
        <p:spPr bwMode="auto">
          <a:xfrm>
            <a:off x="3122613" y="534035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B696FD-F31F-4FAE-8F60-743671638B3F}" type="datetime'''''''3''''''''0''''''% r''''''a''''''t''''e'''''''">
              <a:rPr lang="en-GB" altLang="en-US" sz="700" b="0"/>
              <a:pPr/>
              <a:t>30%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3" name="Picture 42"/>
          <p:cNvPicPr>
            <a:picLocks/>
          </p:cNvPicPr>
          <p:nvPr/>
        </p:nvPicPr>
        <p:blipFill>
          <a:blip r:embed="rId33"/>
          <a:stretch>
            <a:fillRect/>
          </a:stretch>
        </p:blipFill>
        <p:spPr>
          <a:xfrm>
            <a:off x="7801200" y="68400"/>
            <a:ext cx="1080000" cy="712800"/>
          </a:xfrm>
          <a:prstGeom prst="rect">
            <a:avLst/>
          </a:prstGeom>
        </p:spPr>
      </p:pic>
      <p:graphicFrame>
        <p:nvGraphicFramePr>
          <p:cNvPr id="46" name="Chart 45"/>
          <p:cNvGraphicFramePr>
            <a:graphicFrameLocks/>
          </p:cNvGraphicFramePr>
          <p:nvPr>
            <p:extLst/>
          </p:nvPr>
        </p:nvGraphicFramePr>
        <p:xfrm>
          <a:off x="4892756" y="4350658"/>
          <a:ext cx="3578224" cy="2227568"/>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9" name="Table 48"/>
          <p:cNvGraphicFramePr>
            <a:graphicFrameLocks noGrp="1"/>
          </p:cNvGraphicFramePr>
          <p:nvPr>
            <p:extLst/>
          </p:nvPr>
        </p:nvGraphicFramePr>
        <p:xfrm>
          <a:off x="482641" y="2222785"/>
          <a:ext cx="4025900" cy="2194569"/>
        </p:xfrm>
        <a:graphic>
          <a:graphicData uri="http://schemas.openxmlformats.org/drawingml/2006/table">
            <a:tbl>
              <a:tblPr firstRow="1" bandRow="1">
                <a:tableStyleId>{2D5ABB26-0587-4C30-8999-92F81FD0307C}</a:tableStyleId>
              </a:tblPr>
              <a:tblGrid>
                <a:gridCol w="1032394">
                  <a:extLst>
                    <a:ext uri="{9D8B030D-6E8A-4147-A177-3AD203B41FA5}">
                      <a16:colId xmlns:a16="http://schemas.microsoft.com/office/drawing/2014/main" val="4241883226"/>
                    </a:ext>
                  </a:extLst>
                </a:gridCol>
                <a:gridCol w="654424">
                  <a:extLst>
                    <a:ext uri="{9D8B030D-6E8A-4147-A177-3AD203B41FA5}">
                      <a16:colId xmlns:a16="http://schemas.microsoft.com/office/drawing/2014/main" val="1094806953"/>
                    </a:ext>
                  </a:extLst>
                </a:gridCol>
                <a:gridCol w="2339082">
                  <a:extLst>
                    <a:ext uri="{9D8B030D-6E8A-4147-A177-3AD203B41FA5}">
                      <a16:colId xmlns:a16="http://schemas.microsoft.com/office/drawing/2014/main" val="899821140"/>
                    </a:ext>
                  </a:extLst>
                </a:gridCol>
              </a:tblGrid>
              <a:tr h="509867">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dirty="0"/>
                        <a:t>High quality waste not available to the cemen</a:t>
                      </a:r>
                      <a:r>
                        <a:rPr lang="en-US" sz="800" b="1" baseline="0" dirty="0"/>
                        <a:t>t sector in sufficient quantity</a:t>
                      </a:r>
                    </a:p>
                    <a:p>
                      <a:pPr marL="54000" indent="-54000">
                        <a:buFont typeface="Arial" panose="020B0604020202020204" pitchFamily="34" charset="0"/>
                        <a:buChar char="•"/>
                      </a:pPr>
                      <a:r>
                        <a:rPr lang="en-US" sz="800" b="1" baseline="0" dirty="0"/>
                        <a:t>Waste processing industry is not well-developed</a:t>
                      </a:r>
                      <a:endParaRPr lang="en-US" sz="8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243849">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National economic situation doesn’t allow investments in waste industry</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421194">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High</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indent="-54000">
                        <a:buFont typeface="Arial" panose="020B0604020202020204" pitchFamily="34" charset="0"/>
                        <a:buChar char="•"/>
                      </a:pPr>
                      <a:r>
                        <a:rPr lang="en-US" sz="800" b="1" dirty="0"/>
                        <a:t>Energy recovery not supported on national level</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Excessive bureaucracy in regards to permitting</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243849">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Public acceptance of incineration in general is low</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243849">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686876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5" name="think-cell Slide" r:id="rId37" imgW="360" imgH="360" progId="TCLayout.ActiveDocument.1">
                  <p:embed/>
                </p:oleObj>
              </mc:Choice>
              <mc:Fallback>
                <p:oleObj name="think-cell Slide" r:id="rId37" imgW="360" imgH="360" progId="TCLayout.ActiveDocument.1">
                  <p:embed/>
                  <p:pic>
                    <p:nvPicPr>
                      <p:cNvPr id="31" name="Object 30"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196818" cy="846138"/>
          </a:xfrm>
        </p:spPr>
        <p:txBody>
          <a:bodyPr/>
          <a:lstStyle/>
          <a:p>
            <a:r>
              <a:rPr lang="en-US" sz="1800" b="1" dirty="0"/>
              <a:t>Greece Cement Sector</a:t>
            </a:r>
            <a:br>
              <a:rPr lang="en-US" sz="1800" b="1" dirty="0"/>
            </a:br>
            <a:r>
              <a:rPr lang="en-US" sz="1400" dirty="0"/>
              <a:t>Export oriented sector with extremely low waste uptake induced by administrative and management barriers</a:t>
            </a:r>
            <a:endParaRPr lang="en-GB" sz="1400" b="1" dirty="0"/>
          </a:p>
        </p:txBody>
      </p:sp>
      <p:sp>
        <p:nvSpPr>
          <p:cNvPr id="3" name="Content Placeholder 2"/>
          <p:cNvSpPr>
            <a:spLocks noGrp="1"/>
          </p:cNvSpPr>
          <p:nvPr>
            <p:ph sz="half" idx="1"/>
          </p:nvPr>
        </p:nvSpPr>
        <p:spPr>
          <a:xfrm>
            <a:off x="466724" y="1916074"/>
            <a:ext cx="4025900" cy="469882"/>
          </a:xfrm>
        </p:spPr>
        <p:txBody>
          <a:bodyPr/>
          <a:lstStyle/>
          <a:p>
            <a:pPr marL="0" indent="0">
              <a:buNone/>
            </a:pPr>
            <a:r>
              <a:rPr lang="en-US" sz="800" b="1" dirty="0"/>
              <a:t>CO-PROCESSING</a:t>
            </a:r>
            <a:r>
              <a:rPr lang="en-US" sz="800" b="1" i="1" dirty="0"/>
              <a:t> Greece has the lowest co-processing rate in the EU with 7% of thermal energy coming from alternative fuels. </a:t>
            </a:r>
            <a:endParaRPr lang="en-GB" sz="800" b="1" i="1" dirty="0"/>
          </a:p>
        </p:txBody>
      </p:sp>
      <p:sp>
        <p:nvSpPr>
          <p:cNvPr id="8" name="Content Placeholder 7"/>
          <p:cNvSpPr>
            <a:spLocks noGrp="1"/>
          </p:cNvSpPr>
          <p:nvPr>
            <p:ph sz="half" idx="2"/>
          </p:nvPr>
        </p:nvSpPr>
        <p:spPr>
          <a:xfrm>
            <a:off x="4645022" y="1916074"/>
            <a:ext cx="4027489"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Titan Cement is the largest player in the local cement industry, and of Greek origin. It has 3 plants in Greece and also operates plants in Egypt, North America, Eastern and Southeastern Europe. </a:t>
            </a:r>
            <a:r>
              <a:rPr lang="en-US" sz="900" dirty="0" err="1">
                <a:latin typeface="Verdana (Body)"/>
              </a:rPr>
              <a:t>LafargeHolcim</a:t>
            </a:r>
            <a:r>
              <a:rPr lang="en-US" sz="900" dirty="0">
                <a:latin typeface="Verdana (Body)"/>
              </a:rPr>
              <a:t> (2 plants) and </a:t>
            </a:r>
            <a:r>
              <a:rPr lang="en-US" sz="900" dirty="0" err="1">
                <a:latin typeface="Verdana (Body)"/>
              </a:rPr>
              <a:t>Italcementi</a:t>
            </a:r>
            <a:r>
              <a:rPr lang="en-US" sz="900" dirty="0">
                <a:latin typeface="Verdana (Body)"/>
              </a:rPr>
              <a:t> (1 plant) are the other cement producers in Greece.</a:t>
            </a:r>
          </a:p>
          <a:p>
            <a:pPr>
              <a:buFont typeface="Verdana" panose="020B0604030504040204" pitchFamily="34" charset="0"/>
              <a:buChar char="–"/>
            </a:pPr>
            <a:r>
              <a:rPr lang="en-US" sz="900" dirty="0">
                <a:latin typeface="Verdana (Body)"/>
              </a:rPr>
              <a:t>The major part of Greek cement and clinker is being exported (68% in 2014); it is sent mainly to North Africa </a:t>
            </a:r>
            <a:r>
              <a:rPr lang="en-US" sz="900" dirty="0">
                <a:solidFill>
                  <a:schemeClr val="bg2"/>
                </a:solidFill>
                <a:latin typeface="Verdana (Body)"/>
              </a:rPr>
              <a:t>[1]</a:t>
            </a:r>
          </a:p>
          <a:p>
            <a:pPr>
              <a:buFont typeface="Verdana" panose="020B0604030504040204" pitchFamily="34" charset="0"/>
              <a:buChar char="–"/>
            </a:pPr>
            <a:r>
              <a:rPr lang="en-US" sz="900" dirty="0">
                <a:latin typeface="Verdana (Body)"/>
              </a:rPr>
              <a:t>As a result, Greece has a very high clinker production per capita (661 kg/capita in 2014).</a:t>
            </a:r>
          </a:p>
          <a:p>
            <a:pPr>
              <a:buFont typeface="Verdana" panose="020B0604030504040204" pitchFamily="34" charset="0"/>
              <a:buChar char="–"/>
            </a:pPr>
            <a:r>
              <a:rPr lang="en-US" sz="900" dirty="0">
                <a:latin typeface="Verdana (Body)"/>
              </a:rPr>
              <a:t>After several years of decrease in production, the industry has been recovering well from a low in 2011, despite continuous shrinking of the country’s GDP. </a:t>
            </a:r>
          </a:p>
          <a:p>
            <a:pPr>
              <a:buFont typeface="Verdana" panose="020B0604030504040204" pitchFamily="34" charset="0"/>
              <a:buChar char="–"/>
            </a:pPr>
            <a:r>
              <a:rPr lang="en-US" sz="900" dirty="0">
                <a:latin typeface="Verdana (Body)"/>
              </a:rPr>
              <a:t>The co-processing rate in Greece is the lowest in the EU,  on average 7% (compared to EU average 41%), caused by limited availability of suitable waste-fuels and lengthy permitting process for their use in cement kilns. </a:t>
            </a:r>
          </a:p>
          <a:p>
            <a:pPr>
              <a:buFont typeface="Verdana" panose="020B0604030504040204" pitchFamily="34" charset="0"/>
              <a:buChar char="–"/>
            </a:pPr>
            <a:r>
              <a:rPr lang="en-US" sz="900" dirty="0">
                <a:latin typeface="Verdana (Body)"/>
              </a:rPr>
              <a:t>However, one of the plants already reaches over 20% substitution and the sector should be ready to increase its substitution rate up 30% in short period of time, if other barriers are mitigated. </a:t>
            </a:r>
            <a:r>
              <a:rPr lang="en-US" sz="900" dirty="0">
                <a:solidFill>
                  <a:schemeClr val="bg2"/>
                </a:solidFill>
                <a:latin typeface="Verdana (Body)"/>
              </a:rPr>
              <a:t>[2]</a:t>
            </a:r>
            <a:endParaRPr lang="en-US" sz="900" dirty="0">
              <a:latin typeface="Verdana (Body)"/>
            </a:endParaRPr>
          </a:p>
          <a:p>
            <a:pPr>
              <a:buFont typeface="Verdana" panose="020B0604030504040204" pitchFamily="34" charset="0"/>
              <a:buChar char="–"/>
            </a:pPr>
            <a:endParaRPr lang="en-US" sz="900" dirty="0">
              <a:latin typeface="Verdana (Body)"/>
            </a:endParaRPr>
          </a:p>
          <a:p>
            <a:pPr>
              <a:buFont typeface="Verdana" panose="020B0604030504040204" pitchFamily="34" charset="0"/>
              <a:buChar char="–"/>
            </a:pPr>
            <a:endParaRPr lang="en-US" sz="900" dirty="0">
              <a:latin typeface="Verdana (Body)"/>
            </a:endParaRPr>
          </a:p>
          <a:p>
            <a:pPr>
              <a:buFont typeface="Verdana" panose="020B0604030504040204" pitchFamily="34" charset="0"/>
              <a:buChar char="–"/>
            </a:pPr>
            <a:endParaRPr lang="en-US"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45</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Greek cement sector is heavily export oriented, yet it’s competitiveness on the international markets might be hampered by the lowest fuel substitution rate in Europe. Already, Titan Cement plans to undertake major investments in Egypt rather than Greece to allow for more waste uptake in its plants.</a:t>
            </a:r>
            <a:endParaRPr lang="en-GB" sz="900" b="0" kern="0" dirty="0"/>
          </a:p>
        </p:txBody>
      </p:sp>
      <p:sp>
        <p:nvSpPr>
          <p:cNvPr id="12" name="Content Placeholder 2"/>
          <p:cNvSpPr txBox="1">
            <a:spLocks/>
          </p:cNvSpPr>
          <p:nvPr/>
        </p:nvSpPr>
        <p:spPr bwMode="auto">
          <a:xfrm>
            <a:off x="466724" y="4608952"/>
            <a:ext cx="4025900" cy="4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Greece has one of the highest clinker per capita productions in the EU as majority of the cement and clinker is exported, mainly to North Africa. </a:t>
            </a:r>
            <a:endParaRPr lang="en-GB" sz="800" i="1" kern="0" dirty="0"/>
          </a:p>
        </p:txBody>
      </p:sp>
      <p:graphicFrame>
        <p:nvGraphicFramePr>
          <p:cNvPr id="7" name="Object 6"/>
          <p:cNvGraphicFramePr>
            <a:graphicFrameLocks/>
          </p:cNvGraphicFramePr>
          <p:nvPr>
            <p:custDataLst>
              <p:tags r:id="rId4"/>
            </p:custDataLst>
            <p:extLst/>
          </p:nvPr>
        </p:nvGraphicFramePr>
        <p:xfrm>
          <a:off x="723900" y="2743200"/>
          <a:ext cx="2771792" cy="1733493"/>
        </p:xfrm>
        <a:graphic>
          <a:graphicData uri="http://schemas.openxmlformats.org/presentationml/2006/ole">
            <mc:AlternateContent xmlns:mc="http://schemas.openxmlformats.org/markup-compatibility/2006">
              <mc:Choice xmlns:v="urn:schemas-microsoft-com:vml" Requires="v">
                <p:oleObj spid="_x0000_s131096" name="Chart" r:id="rId39" imgW="2771792" imgH="1733493" progId="MSGraph.Chart.8">
                  <p:embed followColorScheme="full"/>
                </p:oleObj>
              </mc:Choice>
              <mc:Fallback>
                <p:oleObj name="Chart" r:id="rId39" imgW="2771792" imgH="1733493" progId="MSGraph.Chart.8">
                  <p:embed followColorScheme="full"/>
                  <p:pic>
                    <p:nvPicPr>
                      <p:cNvPr id="7" name="Object 6"/>
                      <p:cNvPicPr>
                        <a:picLocks noChangeArrowheads="1"/>
                      </p:cNvPicPr>
                      <p:nvPr/>
                    </p:nvPicPr>
                    <p:blipFill>
                      <a:blip r:embed="rId40"/>
                      <a:srcRect/>
                      <a:stretch>
                        <a:fillRect/>
                      </a:stretch>
                    </p:blipFill>
                    <p:spPr bwMode="auto">
                      <a:xfrm>
                        <a:off x="723900" y="2743200"/>
                        <a:ext cx="2771792" cy="1733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56"/>
          <p:cNvSpPr>
            <a:spLocks noGrp="1" noChangeArrowheads="1"/>
          </p:cNvSpPr>
          <p:nvPr>
            <p:custDataLst>
              <p:tags r:id="rId5"/>
            </p:custDataLst>
          </p:nvPr>
        </p:nvSpPr>
        <p:spPr bwMode="gray">
          <a:xfrm>
            <a:off x="538163" y="36925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46E39A5-FB78-45E5-9192-DB7F0A292C80}"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56" name="Rectangle 55"/>
          <p:cNvSpPr>
            <a:spLocks noGrp="1" noChangeArrowheads="1"/>
          </p:cNvSpPr>
          <p:nvPr>
            <p:custDataLst>
              <p:tags r:id="rId6"/>
            </p:custDataLst>
          </p:nvPr>
        </p:nvSpPr>
        <p:spPr bwMode="gray">
          <a:xfrm>
            <a:off x="538163" y="39973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ED76047-1348-4846-A7D0-E537CC99A23D}"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59" name="Rectangle 58"/>
          <p:cNvSpPr>
            <a:spLocks noGrp="1" noChangeArrowheads="1"/>
          </p:cNvSpPr>
          <p:nvPr>
            <p:custDataLst>
              <p:tags r:id="rId7"/>
            </p:custDataLst>
          </p:nvPr>
        </p:nvSpPr>
        <p:spPr bwMode="gray">
          <a:xfrm>
            <a:off x="538163" y="33877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B29125A-2D03-4BFA-A71E-6EAD5FBE17BB}"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55" name="Rectangle 54"/>
          <p:cNvSpPr>
            <a:spLocks noGrp="1" noChangeArrowheads="1"/>
          </p:cNvSpPr>
          <p:nvPr>
            <p:custDataLst>
              <p:tags r:id="rId8"/>
            </p:custDataLst>
          </p:nvPr>
        </p:nvSpPr>
        <p:spPr bwMode="gray">
          <a:xfrm>
            <a:off x="603250" y="4302125"/>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C1AC94-EFC0-4555-B9B5-946758BD6D6F}"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61" name="Rectangle 60"/>
          <p:cNvSpPr>
            <a:spLocks noGrp="1" noChangeArrowheads="1"/>
          </p:cNvSpPr>
          <p:nvPr>
            <p:custDataLst>
              <p:tags r:id="rId9"/>
            </p:custDataLst>
          </p:nvPr>
        </p:nvSpPr>
        <p:spPr bwMode="gray">
          <a:xfrm>
            <a:off x="473075" y="2778125"/>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831A6E1-3C6B-4505-B96A-1A6DD25FB61A}"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60" name="Rectangle 59"/>
          <p:cNvSpPr>
            <a:spLocks noGrp="1" noChangeArrowheads="1"/>
          </p:cNvSpPr>
          <p:nvPr>
            <p:custDataLst>
              <p:tags r:id="rId10"/>
            </p:custDataLst>
          </p:nvPr>
        </p:nvSpPr>
        <p:spPr bwMode="gray">
          <a:xfrm>
            <a:off x="538163" y="30829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7E2600-79CA-41E0-97EB-5BD204733451}"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44" name="Rectangle 43"/>
          <p:cNvSpPr>
            <a:spLocks noGrp="1" noChangeArrowheads="1"/>
          </p:cNvSpPr>
          <p:nvPr>
            <p:custDataLst>
              <p:tags r:id="rId11"/>
            </p:custDataLst>
          </p:nvPr>
        </p:nvSpPr>
        <p:spPr bwMode="gray">
          <a:xfrm>
            <a:off x="2630488" y="38623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B51C907-C32A-4883-BD51-457AB0F00233}" type="datetime'5''9''''''%'''''''''''''''''''">
              <a:rPr lang="en-GB" altLang="en-US" sz="700">
                <a:solidFill>
                  <a:schemeClr val="bg1"/>
                </a:solidFill>
              </a:rPr>
              <a:pPr/>
              <a:t>59%</a:t>
            </a:fld>
            <a:endParaRPr lang="en-GB" sz="700" dirty="0">
              <a:solidFill>
                <a:schemeClr val="bg1"/>
              </a:solidFill>
              <a:sym typeface="+mn-lt"/>
            </a:endParaRPr>
          </a:p>
        </p:txBody>
      </p:sp>
      <p:sp>
        <p:nvSpPr>
          <p:cNvPr id="58" name="Rectangle 57"/>
          <p:cNvSpPr>
            <a:spLocks noGrp="1" noChangeArrowheads="1"/>
          </p:cNvSpPr>
          <p:nvPr>
            <p:custDataLst>
              <p:tags r:id="rId12"/>
            </p:custDataLst>
          </p:nvPr>
        </p:nvSpPr>
        <p:spPr bwMode="auto">
          <a:xfrm>
            <a:off x="2484438" y="4421189"/>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48" name="Rectangle 47"/>
          <p:cNvSpPr>
            <a:spLocks noGrp="1" noChangeArrowheads="1"/>
          </p:cNvSpPr>
          <p:nvPr>
            <p:custDataLst>
              <p:tags r:id="rId13"/>
            </p:custDataLst>
          </p:nvPr>
        </p:nvSpPr>
        <p:spPr bwMode="gray">
          <a:xfrm>
            <a:off x="2630488" y="33051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7E420AD-4236-481C-97CA-A8521F8355E6}"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87" name="Rectangle 86"/>
          <p:cNvSpPr>
            <a:spLocks noGrp="1" noChangeArrowheads="1"/>
          </p:cNvSpPr>
          <p:nvPr>
            <p:custDataLst>
              <p:tags r:id="rId14"/>
            </p:custDataLst>
          </p:nvPr>
        </p:nvSpPr>
        <p:spPr bwMode="auto">
          <a:xfrm>
            <a:off x="473076" y="24844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41" name="Rectangle 40"/>
          <p:cNvSpPr>
            <a:spLocks noGrp="1" noChangeArrowheads="1"/>
          </p:cNvSpPr>
          <p:nvPr>
            <p:custDataLst>
              <p:tags r:id="rId15"/>
            </p:custDataLst>
          </p:nvPr>
        </p:nvSpPr>
        <p:spPr bwMode="gray">
          <a:xfrm>
            <a:off x="1212850" y="2876550"/>
            <a:ext cx="201613" cy="106363"/>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80D0454-DAB2-46C0-9366-98DD599225BC}" type="datetime'''''''''''''''''''''''''''''2''''%'''''''''''''''">
              <a:rPr lang="en-GB" altLang="en-US" sz="700">
                <a:solidFill>
                  <a:schemeClr val="bg1"/>
                </a:solidFill>
              </a:rPr>
              <a:pPr/>
              <a:t>2%</a:t>
            </a:fld>
            <a:endParaRPr lang="en-GB" sz="700" dirty="0">
              <a:solidFill>
                <a:schemeClr val="bg1"/>
              </a:solidFill>
              <a:sym typeface="+mn-lt"/>
            </a:endParaRPr>
          </a:p>
        </p:txBody>
      </p:sp>
      <p:sp>
        <p:nvSpPr>
          <p:cNvPr id="39" name="Rectangle 38"/>
          <p:cNvSpPr>
            <a:spLocks noGrp="1" noChangeArrowheads="1"/>
          </p:cNvSpPr>
          <p:nvPr>
            <p:custDataLst>
              <p:tags r:id="rId16"/>
            </p:custDataLst>
          </p:nvPr>
        </p:nvSpPr>
        <p:spPr bwMode="gray">
          <a:xfrm>
            <a:off x="1358900" y="36004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F278171-DF61-44C9-9F49-A639EEA3111C}" type="datetime'''''9''''''''''''''''''''''''''3''''''''''''''''''%'">
              <a:rPr lang="en-GB" altLang="en-US" sz="700">
                <a:solidFill>
                  <a:schemeClr val="bg1"/>
                </a:solidFill>
              </a:rPr>
              <a:pPr/>
              <a:t>93%</a:t>
            </a:fld>
            <a:endParaRPr lang="en-GB" sz="700" dirty="0">
              <a:solidFill>
                <a:schemeClr val="bg1"/>
              </a:solidFill>
              <a:sym typeface="+mn-lt"/>
            </a:endParaRPr>
          </a:p>
        </p:txBody>
      </p:sp>
      <p:sp>
        <p:nvSpPr>
          <p:cNvPr id="49" name="Rectangle 48"/>
          <p:cNvSpPr>
            <a:spLocks noGrp="1" noChangeArrowheads="1"/>
          </p:cNvSpPr>
          <p:nvPr>
            <p:custDataLst>
              <p:tags r:id="rId17"/>
            </p:custDataLst>
          </p:nvPr>
        </p:nvSpPr>
        <p:spPr bwMode="gray">
          <a:xfrm>
            <a:off x="2630488" y="29908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757AB01-EA76-406E-B146-9D126EFDA0CC}"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43" name="Rectangle 42"/>
          <p:cNvSpPr>
            <a:spLocks noGrp="1" noChangeArrowheads="1"/>
          </p:cNvSpPr>
          <p:nvPr>
            <p:custDataLst>
              <p:tags r:id="rId18"/>
            </p:custDataLst>
          </p:nvPr>
        </p:nvSpPr>
        <p:spPr bwMode="gray">
          <a:xfrm>
            <a:off x="1570038" y="2824163"/>
            <a:ext cx="201613" cy="106363"/>
          </a:xfrm>
          <a:prstGeom prst="rect">
            <a:avLst/>
          </a:prstGeom>
          <a:solidFill>
            <a:srgbClr val="7A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2FF27F3-C721-4008-AAE4-3476B0ADD0E7}" type="datetime'''''''''''''''''5%'''''''">
              <a:rPr lang="en-GB" altLang="en-US" sz="700">
                <a:solidFill>
                  <a:schemeClr val="bg1"/>
                </a:solidFill>
              </a:rPr>
              <a:pPr/>
              <a:t>5%</a:t>
            </a:fld>
            <a:endParaRPr lang="en-GB" sz="700" dirty="0">
              <a:solidFill>
                <a:schemeClr val="bg1"/>
              </a:solidFill>
              <a:sym typeface="+mn-lt"/>
            </a:endParaRPr>
          </a:p>
        </p:txBody>
      </p:sp>
      <p:sp>
        <p:nvSpPr>
          <p:cNvPr id="40" name="Rectangle 39"/>
          <p:cNvSpPr>
            <a:spLocks noGrp="1" noChangeArrowheads="1"/>
          </p:cNvSpPr>
          <p:nvPr>
            <p:custDataLst>
              <p:tags r:id="rId19"/>
            </p:custDataLst>
          </p:nvPr>
        </p:nvSpPr>
        <p:spPr bwMode="auto">
          <a:xfrm>
            <a:off x="1330325" y="4421189"/>
            <a:ext cx="3222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843048A-7F81-4648-B0F9-7ED5480F4FFF}" type="datetime'''''''''''''''G''''''''re''''e''c''''''''''''''e'''''''''''">
              <a:rPr lang="en-GB" altLang="en-US" sz="700" b="0"/>
              <a:pPr/>
              <a:t>Greece</a:t>
            </a:fld>
            <a:endParaRPr lang="en-GB" sz="700" b="0" dirty="0">
              <a:sym typeface="+mn-lt"/>
            </a:endParaRPr>
          </a:p>
        </p:txBody>
      </p:sp>
      <p:sp>
        <p:nvSpPr>
          <p:cNvPr id="144" name="Rectangle 143"/>
          <p:cNvSpPr/>
          <p:nvPr>
            <p:custDataLst>
              <p:tags r:id="rId20"/>
            </p:custDataLst>
          </p:nvPr>
        </p:nvSpPr>
        <p:spPr bwMode="auto">
          <a:xfrm>
            <a:off x="3290888" y="2886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21"/>
            </p:custDataLst>
          </p:nvPr>
        </p:nvSpPr>
        <p:spPr bwMode="auto">
          <a:xfrm>
            <a:off x="3290888" y="314960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22"/>
            </p:custDataLst>
          </p:nvPr>
        </p:nvSpPr>
        <p:spPr bwMode="auto">
          <a:xfrm>
            <a:off x="3290888" y="3306763"/>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6" name="Rectangle 45"/>
          <p:cNvSpPr>
            <a:spLocks noGrp="1" noChangeArrowheads="1"/>
          </p:cNvSpPr>
          <p:nvPr>
            <p:custDataLst>
              <p:tags r:id="rId23"/>
            </p:custDataLst>
          </p:nvPr>
        </p:nvSpPr>
        <p:spPr bwMode="auto">
          <a:xfrm>
            <a:off x="3467100" y="3146425"/>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5" name="Rectangle 44"/>
          <p:cNvSpPr>
            <a:spLocks noGrp="1" noChangeArrowheads="1"/>
          </p:cNvSpPr>
          <p:nvPr>
            <p:custDataLst>
              <p:tags r:id="rId24"/>
            </p:custDataLst>
          </p:nvPr>
        </p:nvSpPr>
        <p:spPr bwMode="auto">
          <a:xfrm>
            <a:off x="3467100" y="2882900"/>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sp>
        <p:nvSpPr>
          <p:cNvPr id="47" name="Rectangle 46"/>
          <p:cNvSpPr>
            <a:spLocks noGrp="1" noChangeArrowheads="1"/>
          </p:cNvSpPr>
          <p:nvPr>
            <p:custDataLst>
              <p:tags r:id="rId25"/>
            </p:custDataLst>
          </p:nvPr>
        </p:nvSpPr>
        <p:spPr bwMode="auto">
          <a:xfrm>
            <a:off x="3467100" y="3303588"/>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graphicFrame>
        <p:nvGraphicFramePr>
          <p:cNvPr id="42" name="Object 41"/>
          <p:cNvGraphicFramePr>
            <a:graphicFrameLocks/>
          </p:cNvGraphicFramePr>
          <p:nvPr>
            <p:custDataLst>
              <p:tags r:id="rId26"/>
            </p:custDataLst>
            <p:extLst/>
          </p:nvPr>
        </p:nvGraphicFramePr>
        <p:xfrm>
          <a:off x="342901" y="5219700"/>
          <a:ext cx="3829151" cy="1095321"/>
        </p:xfrm>
        <a:graphic>
          <a:graphicData uri="http://schemas.openxmlformats.org/presentationml/2006/ole">
            <mc:AlternateContent xmlns:mc="http://schemas.openxmlformats.org/markup-compatibility/2006">
              <mc:Choice xmlns:v="urn:schemas-microsoft-com:vml" Requires="v">
                <p:oleObj spid="_x0000_s131097" name="Chart" r:id="rId41" imgW="3829151" imgH="1095321" progId="MSGraph.Chart.8">
                  <p:embed followColorScheme="full"/>
                </p:oleObj>
              </mc:Choice>
              <mc:Fallback>
                <p:oleObj name="Chart" r:id="rId41" imgW="3829151" imgH="1095321" progId="MSGraph.Chart.8">
                  <p:embed followColorScheme="full"/>
                  <p:pic>
                    <p:nvPicPr>
                      <p:cNvPr id="42" name="Object 41"/>
                      <p:cNvPicPr>
                        <a:picLocks noChangeArrowheads="1"/>
                      </p:cNvPicPr>
                      <p:nvPr/>
                    </p:nvPicPr>
                    <p:blipFill>
                      <a:blip r:embed="rId42"/>
                      <a:srcRect/>
                      <a:stretch>
                        <a:fillRect/>
                      </a:stretch>
                    </p:blipFill>
                    <p:spPr bwMode="auto">
                      <a:xfrm>
                        <a:off x="342901" y="5219700"/>
                        <a:ext cx="3829151" cy="1095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52"/>
          <p:cNvSpPr>
            <a:spLocks noGrp="1" noChangeArrowheads="1"/>
          </p:cNvSpPr>
          <p:nvPr>
            <p:custDataLst>
              <p:tags r:id="rId27"/>
            </p:custDataLst>
          </p:nvPr>
        </p:nvSpPr>
        <p:spPr bwMode="auto">
          <a:xfrm>
            <a:off x="477838" y="519112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sp>
        <p:nvSpPr>
          <p:cNvPr id="63" name="Rectangle 62"/>
          <p:cNvSpPr>
            <a:spLocks noGrp="1" noChangeArrowheads="1"/>
          </p:cNvSpPr>
          <p:nvPr>
            <p:custDataLst>
              <p:tags r:id="rId28"/>
            </p:custDataLst>
          </p:nvPr>
        </p:nvSpPr>
        <p:spPr bwMode="auto">
          <a:xfrm>
            <a:off x="1806575" y="6135689"/>
            <a:ext cx="3778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F00EB29-3303-4444-8586-4451E969E2A5}" type="datetime'''Bul''''ga''''r''''ia'''' &#10;(''''20''''''1''''''3)'''''">
              <a:rPr lang="en-GB" altLang="en-US" sz="700" b="0"/>
              <a:pPr/>
              <a:t>Bulgaria 
(2013)</a:t>
            </a:fld>
            <a:endParaRPr lang="en-GB" sz="700" b="0" dirty="0">
              <a:sym typeface="+mn-lt"/>
            </a:endParaRPr>
          </a:p>
        </p:txBody>
      </p:sp>
      <p:sp>
        <p:nvSpPr>
          <p:cNvPr id="54" name="Rectangle 53"/>
          <p:cNvSpPr>
            <a:spLocks noGrp="1" noChangeArrowheads="1"/>
          </p:cNvSpPr>
          <p:nvPr>
            <p:custDataLst>
              <p:tags r:id="rId29"/>
            </p:custDataLst>
          </p:nvPr>
        </p:nvSpPr>
        <p:spPr bwMode="gray">
          <a:xfrm>
            <a:off x="2730500" y="57546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89DE2BF-CAF7-4B7A-9488-BE30B96AC8F4}" type="datetime'''''''2''''''''''''''''''''''''''3''4'''''''''''''''''''''">
              <a:rPr lang="en-GB" altLang="en-US" sz="700" b="0">
                <a:sym typeface="+mn-lt"/>
              </a:rPr>
              <a:pPr marL="0" indent="0" algn="ctr">
                <a:lnSpc>
                  <a:spcPct val="100000"/>
                </a:lnSpc>
                <a:spcAft>
                  <a:spcPct val="0"/>
                </a:spcAft>
                <a:buNone/>
              </a:pPr>
              <a:t>234</a:t>
            </a:fld>
            <a:endParaRPr lang="en-GB" sz="700" b="0" dirty="0">
              <a:sym typeface="+mn-lt"/>
            </a:endParaRPr>
          </a:p>
        </p:txBody>
      </p:sp>
      <p:sp>
        <p:nvSpPr>
          <p:cNvPr id="51" name="Rectangle 50"/>
          <p:cNvSpPr>
            <a:spLocks noGrp="1" noChangeArrowheads="1"/>
          </p:cNvSpPr>
          <p:nvPr>
            <p:custDataLst>
              <p:tags r:id="rId30"/>
            </p:custDataLst>
          </p:nvPr>
        </p:nvSpPr>
        <p:spPr bwMode="gray">
          <a:xfrm>
            <a:off x="1897063" y="57642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8F30FBE-4E36-457C-8C76-D4F5A240413D}" type="datetime'''''''''''''''''''''2''''''''''''''''30'''''''''''">
              <a:rPr lang="en-GB" altLang="en-US" sz="700" b="0">
                <a:sym typeface="+mn-lt"/>
              </a:rPr>
              <a:pPr marL="0" indent="0" algn="ctr">
                <a:lnSpc>
                  <a:spcPct val="100000"/>
                </a:lnSpc>
                <a:spcAft>
                  <a:spcPct val="0"/>
                </a:spcAft>
                <a:buNone/>
              </a:pPr>
              <a:t>230</a:t>
            </a:fld>
            <a:endParaRPr lang="en-GB" sz="700" b="0" dirty="0">
              <a:sym typeface="+mn-lt"/>
            </a:endParaRPr>
          </a:p>
        </p:txBody>
      </p:sp>
      <p:sp>
        <p:nvSpPr>
          <p:cNvPr id="64" name="Rectangle 63"/>
          <p:cNvSpPr>
            <a:spLocks noGrp="1" noChangeArrowheads="1"/>
          </p:cNvSpPr>
          <p:nvPr>
            <p:custDataLst>
              <p:tags r:id="rId31"/>
            </p:custDataLst>
          </p:nvPr>
        </p:nvSpPr>
        <p:spPr bwMode="auto">
          <a:xfrm>
            <a:off x="1001713" y="6135688"/>
            <a:ext cx="3222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9898355-0525-432C-BF83-F2C037C00DBE}" type="datetime'''''G''r''''''''e''''e''''''''c''''e'''''''''''''''''''''''">
              <a:rPr lang="en-GB" altLang="en-US" sz="700" b="0"/>
              <a:pPr/>
              <a:t>Greece</a:t>
            </a:fld>
            <a:endParaRPr lang="en-GB" sz="700" b="0" dirty="0">
              <a:sym typeface="+mn-lt"/>
            </a:endParaRPr>
          </a:p>
        </p:txBody>
      </p:sp>
      <p:sp>
        <p:nvSpPr>
          <p:cNvPr id="50" name="Rectangle 49"/>
          <p:cNvSpPr>
            <a:spLocks noGrp="1" noChangeArrowheads="1"/>
          </p:cNvSpPr>
          <p:nvPr>
            <p:custDataLst>
              <p:tags r:id="rId32"/>
            </p:custDataLst>
          </p:nvPr>
        </p:nvSpPr>
        <p:spPr bwMode="gray">
          <a:xfrm>
            <a:off x="1063625" y="54213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8284B69-03E0-4863-8AAF-D17889998F72}" type="datetime'''''''''''''''''''''''''''''6''''''''''''''6''''''''''''''''1'">
              <a:rPr lang="en-GB" altLang="en-US" sz="700" b="0"/>
              <a:pPr/>
              <a:t>661</a:t>
            </a:fld>
            <a:endParaRPr lang="en-GB" sz="700" b="0" dirty="0">
              <a:sym typeface="+mn-lt"/>
            </a:endParaRPr>
          </a:p>
        </p:txBody>
      </p:sp>
      <p:sp>
        <p:nvSpPr>
          <p:cNvPr id="37" name="Rectangle 36"/>
          <p:cNvSpPr>
            <a:spLocks noGrp="1" noChangeArrowheads="1"/>
          </p:cNvSpPr>
          <p:nvPr>
            <p:custDataLst>
              <p:tags r:id="rId33"/>
            </p:custDataLst>
          </p:nvPr>
        </p:nvSpPr>
        <p:spPr bwMode="auto">
          <a:xfrm>
            <a:off x="3533775" y="6135689"/>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6546268-2A00-4A0B-A64A-1A91C9A2FB45}" type="datetime'''''''''''E''''''''''''''''''''''U2''''''''8'''''''''''''''''">
              <a:rPr lang="en-GB" altLang="en-US" sz="700" b="0"/>
              <a:pPr/>
              <a:t>EU28</a:t>
            </a:fld>
            <a:endParaRPr lang="en-GB" sz="700" b="0" dirty="0">
              <a:sym typeface="+mn-lt"/>
            </a:endParaRPr>
          </a:p>
        </p:txBody>
      </p:sp>
      <p:sp>
        <p:nvSpPr>
          <p:cNvPr id="52" name="Rectangle 51"/>
          <p:cNvSpPr>
            <a:spLocks noGrp="1" noChangeArrowheads="1"/>
          </p:cNvSpPr>
          <p:nvPr>
            <p:custDataLst>
              <p:tags r:id="rId34"/>
            </p:custDataLst>
          </p:nvPr>
        </p:nvSpPr>
        <p:spPr bwMode="auto">
          <a:xfrm>
            <a:off x="2720975" y="6135689"/>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760BC77-AB20-403D-BE59-88AEFC5B4A26}" type="datetime'I''''''''''''''''''''''''''t''''''''''''''''a''''ly'''''''''''">
              <a:rPr lang="en-GB" altLang="en-US" sz="700" b="0"/>
              <a:pPr/>
              <a:t>Italy</a:t>
            </a:fld>
            <a:endParaRPr lang="en-GB" sz="700" b="0" dirty="0">
              <a:sym typeface="+mn-lt"/>
            </a:endParaRPr>
          </a:p>
        </p:txBody>
      </p:sp>
      <p:sp>
        <p:nvSpPr>
          <p:cNvPr id="62" name="Rectangle 61"/>
          <p:cNvSpPr>
            <a:spLocks noGrp="1" noChangeArrowheads="1"/>
          </p:cNvSpPr>
          <p:nvPr>
            <p:custDataLst>
              <p:tags r:id="rId35"/>
            </p:custDataLst>
          </p:nvPr>
        </p:nvSpPr>
        <p:spPr bwMode="gray">
          <a:xfrm>
            <a:off x="3559175" y="57451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B235CB0-4815-4268-904E-8909B26B8035}" type="datetime'''2''''''''4''''6'''''''''''''''''''''''''''''''''">
              <a:rPr lang="en-GB" altLang="en-US" sz="700" b="0">
                <a:sym typeface="+mn-lt"/>
              </a:rPr>
              <a:pPr marL="0" indent="0" algn="ctr">
                <a:lnSpc>
                  <a:spcPct val="100000"/>
                </a:lnSpc>
                <a:spcAft>
                  <a:spcPct val="0"/>
                </a:spcAft>
                <a:buNone/>
              </a:pPr>
              <a:t>246</a:t>
            </a:fld>
            <a:endParaRPr lang="en-GB" sz="700" b="0" dirty="0">
              <a:sym typeface="+mn-lt"/>
            </a:endParaRPr>
          </a:p>
        </p:txBody>
      </p:sp>
      <p:pic>
        <p:nvPicPr>
          <p:cNvPr id="36" name="Picture 35"/>
          <p:cNvPicPr>
            <a:picLocks/>
          </p:cNvPicPr>
          <p:nvPr/>
        </p:nvPicPr>
        <p:blipFill>
          <a:blip r:embed="rId43"/>
          <a:stretch>
            <a:fillRect/>
          </a:stretch>
        </p:blipFill>
        <p:spPr>
          <a:xfrm>
            <a:off x="7801200" y="68400"/>
            <a:ext cx="1080000" cy="712800"/>
          </a:xfrm>
          <a:prstGeom prst="rect">
            <a:avLst/>
          </a:prstGeom>
        </p:spPr>
      </p:pic>
    </p:spTree>
    <p:extLst>
      <p:ext uri="{BB962C8B-B14F-4D97-AF65-F5344CB8AC3E}">
        <p14:creationId xmlns:p14="http://schemas.microsoft.com/office/powerpoint/2010/main" val="4188988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19" name="think-cell Slide" r:id="rId30" imgW="360" imgH="360" progId="TCLayout.ActiveDocument.1">
                  <p:embed/>
                </p:oleObj>
              </mc:Choice>
              <mc:Fallback>
                <p:oleObj name="think-cell Slide" r:id="rId30" imgW="360" imgH="360" progId="TCLayout.ActiveDocument.1">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Greece Waste Management</a:t>
            </a:r>
            <a:br>
              <a:rPr lang="en-US" sz="1800" b="1" dirty="0"/>
            </a:br>
            <a:r>
              <a:rPr lang="en-US" sz="1400" dirty="0"/>
              <a:t>Waste management in Greece is facing a long list of problems combined with a lack of implementable political vision</a:t>
            </a:r>
            <a:endParaRPr lang="en-GB" sz="1400" b="1" dirty="0"/>
          </a:p>
        </p:txBody>
      </p:sp>
      <p:sp>
        <p:nvSpPr>
          <p:cNvPr id="3" name="Content Placeholder 2"/>
          <p:cNvSpPr>
            <a:spLocks noGrp="1"/>
          </p:cNvSpPr>
          <p:nvPr>
            <p:ph sz="half" idx="1"/>
          </p:nvPr>
        </p:nvSpPr>
        <p:spPr>
          <a:xfrm>
            <a:off x="466724" y="1916074"/>
            <a:ext cx="4025900" cy="509496"/>
          </a:xfrm>
        </p:spPr>
        <p:txBody>
          <a:bodyPr/>
          <a:lstStyle/>
          <a:p>
            <a:pPr marL="0" indent="0">
              <a:buNone/>
            </a:pPr>
            <a:r>
              <a:rPr lang="en-US" sz="800" b="1" dirty="0"/>
              <a:t>WASTE TREATMENT With 88% landfilling rate, </a:t>
            </a:r>
            <a:r>
              <a:rPr lang="en-US" sz="800" b="1" i="1" dirty="0"/>
              <a:t>Greece has one of the worst waste management systems in the EU.  </a:t>
            </a:r>
            <a:endParaRPr lang="en-GB" sz="800" b="1" dirty="0"/>
          </a:p>
        </p:txBody>
      </p:sp>
      <p:sp>
        <p:nvSpPr>
          <p:cNvPr id="8" name="Content Placeholder 7"/>
          <p:cNvSpPr>
            <a:spLocks noGrp="1"/>
          </p:cNvSpPr>
          <p:nvPr>
            <p:ph sz="half" idx="2"/>
          </p:nvPr>
        </p:nvSpPr>
        <p:spPr>
          <a:xfrm>
            <a:off x="4645023" y="1916072"/>
            <a:ext cx="4027488" cy="4475131"/>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Greece has a malfunctioning waste management system where 88% of total waste gets landfilled and only 11% recycled. There is no incineration capacity in the country outside of cement plants. </a:t>
            </a:r>
          </a:p>
          <a:p>
            <a:pPr>
              <a:buFont typeface="Verdana" panose="020B0604030504040204" pitchFamily="34" charset="0"/>
              <a:buChar char="–"/>
            </a:pPr>
            <a:r>
              <a:rPr lang="en-US" sz="900" dirty="0">
                <a:latin typeface="Verdana (Body)"/>
              </a:rPr>
              <a:t>The volume of potentially combustible wastes generated (28% of total) is well below EU average (46%). </a:t>
            </a:r>
          </a:p>
          <a:p>
            <a:pPr>
              <a:buFont typeface="Verdana" panose="020B0604030504040204" pitchFamily="34" charset="0"/>
              <a:buChar char="–"/>
            </a:pPr>
            <a:r>
              <a:rPr lang="en-US" sz="900" dirty="0">
                <a:latin typeface="Verdana (Body)"/>
              </a:rPr>
              <a:t>Further, the country faces an ongoing problem with a lack of sanitary landfills and illegal dumping has occurred frequently. As of December 2014, 39 illegal landfills were still in operation and 206 additional sites were awaiting restoration. The EC fined Greece 10 MEUR for infringement of the EU waste framework directive in the same year. </a:t>
            </a:r>
          </a:p>
          <a:p>
            <a:pPr>
              <a:buFont typeface="Verdana" panose="020B0604030504040204" pitchFamily="34" charset="0"/>
              <a:buChar char="–"/>
            </a:pPr>
            <a:r>
              <a:rPr lang="en-US" sz="900" dirty="0">
                <a:latin typeface="Verdana (Body)"/>
              </a:rPr>
              <a:t>The RDF produced by the waste industry has been of very poor quality, unsuitable for cement kilns, and is hence being landfilled as well. </a:t>
            </a:r>
            <a:r>
              <a:rPr lang="en-US" sz="900" dirty="0">
                <a:solidFill>
                  <a:schemeClr val="bg2"/>
                </a:solidFill>
                <a:latin typeface="Verdana (Body)"/>
              </a:rPr>
              <a:t>[2]</a:t>
            </a:r>
          </a:p>
          <a:p>
            <a:pPr>
              <a:buFont typeface="Verdana" panose="020B0604030504040204" pitchFamily="34" charset="0"/>
              <a:buChar char="–"/>
            </a:pPr>
            <a:r>
              <a:rPr lang="en-US" sz="900" dirty="0">
                <a:latin typeface="Verdana (Body)"/>
              </a:rPr>
              <a:t>In the new National Waste Management Plan from 2015, the amount of landfilled waste should be limited to 30% of total waste generated and more than 50% of MSW should be prepared for reuse. </a:t>
            </a:r>
          </a:p>
          <a:p>
            <a:pPr>
              <a:buFont typeface="Verdana" panose="020B0604030504040204" pitchFamily="34" charset="0"/>
              <a:buChar char="–"/>
            </a:pPr>
            <a:r>
              <a:rPr lang="en-US" sz="900" dirty="0">
                <a:latin typeface="Verdana (Body)"/>
              </a:rPr>
              <a:t>However, production of Refuse-Derived Fuel (RDF) and Solid Recovered Fuel (SRF) is not considered to be an appropriate waste treatment option and the utilization of waste-derived fossil fuels is considered as a process of high environmental impact.</a:t>
            </a:r>
          </a:p>
          <a:p>
            <a:pPr>
              <a:buFont typeface="Verdana" panose="020B0604030504040204" pitchFamily="34" charset="0"/>
              <a:buChar char="–"/>
            </a:pPr>
            <a:r>
              <a:rPr lang="en-US" sz="900" dirty="0">
                <a:latin typeface="Verdana (Body)"/>
              </a:rPr>
              <a:t>There is no distinguishing between co-processing in cement kilns and other ways of energy recovery. </a:t>
            </a:r>
            <a:r>
              <a:rPr lang="en-US" sz="900" dirty="0">
                <a:solidFill>
                  <a:schemeClr val="bg2"/>
                </a:solidFill>
                <a:latin typeface="Verdana (Body)"/>
              </a:rPr>
              <a:t>[3]</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46</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waste industry is facing major management, economical and logistical issues combined with an unrealistic political vision for its development. As such, almost all waste goes to landfills, often illegal ones, including the poor quality RDF which cannot be used in cement kilns.</a:t>
            </a:r>
            <a:endParaRPr lang="en-GB" sz="900" b="0" kern="0" dirty="0"/>
          </a:p>
        </p:txBody>
      </p:sp>
      <p:sp>
        <p:nvSpPr>
          <p:cNvPr id="12" name="Content Placeholder 2"/>
          <p:cNvSpPr txBox="1">
            <a:spLocks/>
          </p:cNvSpPr>
          <p:nvPr/>
        </p:nvSpPr>
        <p:spPr bwMode="auto">
          <a:xfrm>
            <a:off x="466724" y="4523607"/>
            <a:ext cx="4025900" cy="51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The volume  of combustible waste available in Greece is extremely low compared to other countries.</a:t>
            </a:r>
            <a:endParaRPr lang="en-GB" sz="800" i="1" kern="0" dirty="0"/>
          </a:p>
        </p:txBody>
      </p:sp>
      <p:graphicFrame>
        <p:nvGraphicFramePr>
          <p:cNvPr id="68" name="Object 67"/>
          <p:cNvGraphicFramePr>
            <a:graphicFrameLocks/>
          </p:cNvGraphicFramePr>
          <p:nvPr>
            <p:custDataLst>
              <p:tags r:id="rId4"/>
            </p:custDataLst>
            <p:extLst/>
          </p:nvPr>
        </p:nvGraphicFramePr>
        <p:xfrm>
          <a:off x="38100" y="5219700"/>
          <a:ext cx="4219534" cy="1200270"/>
        </p:xfrm>
        <a:graphic>
          <a:graphicData uri="http://schemas.openxmlformats.org/presentationml/2006/ole">
            <mc:AlternateContent xmlns:mc="http://schemas.openxmlformats.org/markup-compatibility/2006">
              <mc:Choice xmlns:v="urn:schemas-microsoft-com:vml" Requires="v">
                <p:oleObj spid="_x0000_s132120" name="Chart" r:id="rId32" imgW="4219534" imgH="1200270" progId="MSGraph.Chart.8">
                  <p:embed followColorScheme="full"/>
                </p:oleObj>
              </mc:Choice>
              <mc:Fallback>
                <p:oleObj name="Chart" r:id="rId32" imgW="4219534" imgH="1200270" progId="MSGraph.Chart.8">
                  <p:embed followColorScheme="full"/>
                  <p:pic>
                    <p:nvPicPr>
                      <p:cNvPr id="68" name="Object 67"/>
                      <p:cNvPicPr>
                        <a:picLocks noChangeArrowheads="1"/>
                      </p:cNvPicPr>
                      <p:nvPr/>
                    </p:nvPicPr>
                    <p:blipFill>
                      <a:blip r:embed="rId33"/>
                      <a:srcRect/>
                      <a:stretch>
                        <a:fillRect/>
                      </a:stretch>
                    </p:blipFill>
                    <p:spPr bwMode="auto">
                      <a:xfrm>
                        <a:off x="38100" y="5219700"/>
                        <a:ext cx="4219534" cy="1200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a:spLocks noGrp="1" noChangeArrowheads="1"/>
          </p:cNvSpPr>
          <p:nvPr>
            <p:custDataLst>
              <p:tags r:id="rId5"/>
            </p:custDataLst>
          </p:nvPr>
        </p:nvSpPr>
        <p:spPr bwMode="gray">
          <a:xfrm>
            <a:off x="1554163" y="55054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B917477-0049-4905-B102-5C88890496EC}" type="datetime'2''8''''''%'''''''''''''''''''''''''''''''''''''''''''''''''">
              <a:rPr lang="en-GB" altLang="en-US" sz="700">
                <a:solidFill>
                  <a:schemeClr val="bg1"/>
                </a:solidFill>
                <a:sym typeface="+mn-lt"/>
              </a:rPr>
              <a:pPr marL="0" indent="0" algn="ctr">
                <a:lnSpc>
                  <a:spcPct val="100000"/>
                </a:lnSpc>
                <a:spcAft>
                  <a:spcPct val="0"/>
                </a:spcAft>
                <a:buNone/>
              </a:pPr>
              <a:t>28%</a:t>
            </a:fld>
            <a:endParaRPr lang="en-GB" sz="700" dirty="0">
              <a:solidFill>
                <a:schemeClr val="bg1"/>
              </a:solidFill>
              <a:sym typeface="+mn-lt"/>
            </a:endParaRPr>
          </a:p>
        </p:txBody>
      </p:sp>
      <p:sp>
        <p:nvSpPr>
          <p:cNvPr id="35" name="Rectangle 34"/>
          <p:cNvSpPr>
            <a:spLocks noGrp="1" noChangeArrowheads="1"/>
          </p:cNvSpPr>
          <p:nvPr>
            <p:custDataLst>
              <p:tags r:id="rId6"/>
            </p:custDataLst>
          </p:nvPr>
        </p:nvSpPr>
        <p:spPr bwMode="gray">
          <a:xfrm>
            <a:off x="1554163" y="58721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0134D65-38DB-4564-B504-5BA09B52775B}" type="datetime'''''''''''''''''''''''''''''7''''''''3''''''%'''''''''''''">
              <a:rPr lang="en-GB" altLang="en-US" sz="700">
                <a:solidFill>
                  <a:schemeClr val="bg1"/>
                </a:solidFill>
                <a:sym typeface="+mn-lt"/>
              </a:rPr>
              <a:pPr marL="0" indent="0" algn="ctr">
                <a:lnSpc>
                  <a:spcPct val="100000"/>
                </a:lnSpc>
                <a:spcAft>
                  <a:spcPct val="0"/>
                </a:spcAft>
                <a:buNone/>
              </a:pPr>
              <a:t>73%</a:t>
            </a:fld>
            <a:endParaRPr lang="en-GB" sz="700" dirty="0">
              <a:solidFill>
                <a:schemeClr val="bg1"/>
              </a:solidFill>
              <a:sym typeface="+mn-lt"/>
            </a:endParaRPr>
          </a:p>
        </p:txBody>
      </p:sp>
      <p:sp>
        <p:nvSpPr>
          <p:cNvPr id="77" name="Rectangle 76"/>
          <p:cNvSpPr>
            <a:spLocks noGrp="1" noChangeArrowheads="1"/>
          </p:cNvSpPr>
          <p:nvPr>
            <p:custDataLst>
              <p:tags r:id="rId7"/>
            </p:custDataLst>
          </p:nvPr>
        </p:nvSpPr>
        <p:spPr bwMode="auto">
          <a:xfrm>
            <a:off x="1525588" y="6249988"/>
            <a:ext cx="3222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CF7117A-7688-4CF1-B554-2DCB9D002EF2}" type="datetime'G''''''''''''''''''''''''''r''e''ec''''''''''''''''e'''''''">
              <a:rPr lang="en-GB" altLang="en-US" sz="700" b="0"/>
              <a:pPr/>
              <a:t>Greece</a:t>
            </a:fld>
            <a:endParaRPr lang="en-GB" sz="700" b="0" dirty="0">
              <a:sym typeface="+mn-lt"/>
            </a:endParaRPr>
          </a:p>
        </p:txBody>
      </p:sp>
      <p:sp>
        <p:nvSpPr>
          <p:cNvPr id="76" name="Rectangle 75"/>
          <p:cNvSpPr>
            <a:spLocks noGrp="1" noChangeArrowheads="1"/>
          </p:cNvSpPr>
          <p:nvPr>
            <p:custDataLst>
              <p:tags r:id="rId8"/>
            </p:custDataLst>
          </p:nvPr>
        </p:nvSpPr>
        <p:spPr bwMode="auto">
          <a:xfrm>
            <a:off x="3046413" y="6249988"/>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39" name="Rectangle 38"/>
          <p:cNvSpPr>
            <a:spLocks noGrp="1" noChangeArrowheads="1"/>
          </p:cNvSpPr>
          <p:nvPr>
            <p:custDataLst>
              <p:tags r:id="rId9"/>
            </p:custDataLst>
          </p:nvPr>
        </p:nvSpPr>
        <p:spPr bwMode="gray">
          <a:xfrm>
            <a:off x="3192463" y="59388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14FE977-526A-4EFA-8CE7-D6E9DCC313E4}"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1" name="Rectangle 40"/>
          <p:cNvSpPr>
            <a:spLocks noGrp="1" noChangeArrowheads="1"/>
          </p:cNvSpPr>
          <p:nvPr>
            <p:custDataLst>
              <p:tags r:id="rId10"/>
            </p:custDataLst>
          </p:nvPr>
        </p:nvSpPr>
        <p:spPr bwMode="gray">
          <a:xfrm>
            <a:off x="3192463" y="55721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DE6523E-49B6-4C97-86DA-72520D12F6E1}"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75" name="Rectangle 74"/>
          <p:cNvSpPr>
            <a:spLocks noGrp="1" noChangeArrowheads="1"/>
          </p:cNvSpPr>
          <p:nvPr>
            <p:custDataLst>
              <p:tags r:id="rId11"/>
            </p:custDataLst>
          </p:nvPr>
        </p:nvSpPr>
        <p:spPr bwMode="auto">
          <a:xfrm>
            <a:off x="482600" y="50831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33" name="Rectangle 32"/>
          <p:cNvSpPr/>
          <p:nvPr>
            <p:custDataLst>
              <p:tags r:id="rId12"/>
            </p:custDataLst>
          </p:nvPr>
        </p:nvSpPr>
        <p:spPr bwMode="auto">
          <a:xfrm>
            <a:off x="2830513" y="504031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4" name="Rectangle 33"/>
          <p:cNvSpPr/>
          <p:nvPr>
            <p:custDataLst>
              <p:tags r:id="rId13"/>
            </p:custDataLst>
          </p:nvPr>
        </p:nvSpPr>
        <p:spPr bwMode="auto">
          <a:xfrm>
            <a:off x="2830513" y="51974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2" name="Rectangle 91"/>
          <p:cNvSpPr>
            <a:spLocks noGrp="1" noChangeArrowheads="1"/>
          </p:cNvSpPr>
          <p:nvPr>
            <p:custDataLst>
              <p:tags r:id="rId14"/>
            </p:custDataLst>
          </p:nvPr>
        </p:nvSpPr>
        <p:spPr bwMode="auto">
          <a:xfrm>
            <a:off x="3006725" y="5037138"/>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sp>
        <p:nvSpPr>
          <p:cNvPr id="93" name="Rectangle 92"/>
          <p:cNvSpPr>
            <a:spLocks noGrp="1" noChangeArrowheads="1"/>
          </p:cNvSpPr>
          <p:nvPr>
            <p:custDataLst>
              <p:tags r:id="rId15"/>
            </p:custDataLst>
          </p:nvPr>
        </p:nvSpPr>
        <p:spPr bwMode="auto">
          <a:xfrm>
            <a:off x="3006725" y="5194300"/>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marL="0" indent="0">
                <a:lnSpc>
                  <a:spcPct val="100000"/>
                </a:lnSpc>
                <a:spcAft>
                  <a:spcPct val="0"/>
                </a:spcAft>
                <a:buNone/>
              </a:pPr>
              <a:t>Non-combustible waste</a:t>
            </a:fld>
            <a:endParaRPr lang="en-GB" sz="700" b="0" dirty="0">
              <a:sym typeface="+mn-lt"/>
            </a:endParaRPr>
          </a:p>
        </p:txBody>
      </p:sp>
      <p:graphicFrame>
        <p:nvGraphicFramePr>
          <p:cNvPr id="38" name="Object 37"/>
          <p:cNvGraphicFramePr>
            <a:graphicFrameLocks/>
          </p:cNvGraphicFramePr>
          <p:nvPr>
            <p:custDataLst>
              <p:tags r:id="rId16"/>
            </p:custDataLst>
            <p:extLst/>
          </p:nvPr>
        </p:nvGraphicFramePr>
        <p:xfrm>
          <a:off x="495300" y="2628900"/>
          <a:ext cx="1943167" cy="1923972"/>
        </p:xfrm>
        <a:graphic>
          <a:graphicData uri="http://schemas.openxmlformats.org/presentationml/2006/ole">
            <mc:AlternateContent xmlns:mc="http://schemas.openxmlformats.org/markup-compatibility/2006">
              <mc:Choice xmlns:v="urn:schemas-microsoft-com:vml" Requires="v">
                <p:oleObj spid="_x0000_s132121" name="Chart" r:id="rId34" imgW="1943167" imgH="1923972" progId="MSGraph.Chart.8">
                  <p:embed followColorScheme="full"/>
                </p:oleObj>
              </mc:Choice>
              <mc:Fallback>
                <p:oleObj name="Chart" r:id="rId34" imgW="1943167" imgH="1923972" progId="MSGraph.Chart.8">
                  <p:embed followColorScheme="full"/>
                  <p:pic>
                    <p:nvPicPr>
                      <p:cNvPr id="38" name="Object 37"/>
                      <p:cNvPicPr>
                        <a:picLocks noChangeArrowheads="1"/>
                      </p:cNvPicPr>
                      <p:nvPr/>
                    </p:nvPicPr>
                    <p:blipFill>
                      <a:blip r:embed="rId35"/>
                      <a:srcRect/>
                      <a:stretch>
                        <a:fillRect/>
                      </a:stretch>
                    </p:blipFill>
                    <p:spPr bwMode="auto">
                      <a:xfrm>
                        <a:off x="495300" y="2628900"/>
                        <a:ext cx="1943167" cy="1923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a:spLocks noGrp="1" noChangeArrowheads="1"/>
          </p:cNvSpPr>
          <p:nvPr>
            <p:custDataLst>
              <p:tags r:id="rId17"/>
            </p:custDataLst>
          </p:nvPr>
        </p:nvSpPr>
        <p:spPr bwMode="gray">
          <a:xfrm>
            <a:off x="1001713" y="3135313"/>
            <a:ext cx="230188" cy="122238"/>
          </a:xfrm>
          <a:prstGeom prst="rect">
            <a:avLst/>
          </a:prstGeom>
          <a:solidFill>
            <a:srgbClr val="8A8D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4D3BB3B-9620-4BAB-B040-ABB1650DFBD2}" type="datetime'''''''''''1''''''''''''''''''''''''''''%'''''''''''''''">
              <a:rPr lang="en-GB" altLang="en-US" sz="800">
                <a:solidFill>
                  <a:schemeClr val="bg1"/>
                </a:solidFill>
              </a:rPr>
              <a:pPr/>
              <a:t>1%</a:t>
            </a:fld>
            <a:endParaRPr lang="en-GB" sz="800" dirty="0">
              <a:solidFill>
                <a:schemeClr val="bg1"/>
              </a:solidFill>
              <a:sym typeface="+mn-lt"/>
            </a:endParaRPr>
          </a:p>
        </p:txBody>
      </p:sp>
      <p:sp>
        <p:nvSpPr>
          <p:cNvPr id="44" name="Rectangle 43"/>
          <p:cNvSpPr>
            <a:spLocks noGrp="1" noChangeArrowheads="1"/>
          </p:cNvSpPr>
          <p:nvPr>
            <p:custDataLst>
              <p:tags r:id="rId18"/>
            </p:custDataLst>
          </p:nvPr>
        </p:nvSpPr>
        <p:spPr bwMode="gray">
          <a:xfrm>
            <a:off x="1073150" y="2857500"/>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AC26CC2-DBA1-4EC3-8A8E-6EF17323202B}" type="datetime'1''''''''''''''1''''''''''''''''%'''''''">
              <a:rPr lang="en-GB" altLang="en-US" sz="800">
                <a:solidFill>
                  <a:schemeClr val="bg1"/>
                </a:solidFill>
              </a:rPr>
              <a:pPr/>
              <a:t>11%</a:t>
            </a:fld>
            <a:endParaRPr lang="en-GB" sz="800" dirty="0">
              <a:solidFill>
                <a:schemeClr val="bg1"/>
              </a:solidFill>
              <a:sym typeface="+mn-lt"/>
            </a:endParaRPr>
          </a:p>
        </p:txBody>
      </p:sp>
      <p:sp>
        <p:nvSpPr>
          <p:cNvPr id="40" name="Rectangle 39"/>
          <p:cNvSpPr>
            <a:spLocks noGrp="1" noChangeArrowheads="1"/>
          </p:cNvSpPr>
          <p:nvPr>
            <p:custDataLst>
              <p:tags r:id="rId19"/>
            </p:custDataLst>
          </p:nvPr>
        </p:nvSpPr>
        <p:spPr bwMode="gray">
          <a:xfrm>
            <a:off x="1587500" y="4205288"/>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3C43193-9FD7-4989-A504-E637F19A669E}" type="datetime'''88''''''''''''''''''''''''''''%'''''''''">
              <a:rPr lang="en-GB" altLang="en-US" sz="800">
                <a:solidFill>
                  <a:schemeClr val="bg1"/>
                </a:solidFill>
              </a:rPr>
              <a:pPr/>
              <a:t>88%</a:t>
            </a:fld>
            <a:endParaRPr lang="en-GB" sz="800" dirty="0">
              <a:solidFill>
                <a:schemeClr val="bg1"/>
              </a:solidFill>
              <a:sym typeface="+mn-lt"/>
            </a:endParaRPr>
          </a:p>
        </p:txBody>
      </p:sp>
      <p:sp>
        <p:nvSpPr>
          <p:cNvPr id="46" name="Rectangle 45"/>
          <p:cNvSpPr>
            <a:spLocks noGrp="1" noChangeArrowheads="1"/>
          </p:cNvSpPr>
          <p:nvPr>
            <p:custDataLst>
              <p:tags r:id="rId20"/>
            </p:custDataLst>
          </p:nvPr>
        </p:nvSpPr>
        <p:spPr bwMode="gray">
          <a:xfrm>
            <a:off x="865188" y="3011488"/>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B52864A-7DFF-430B-BBE6-C2255353149F}" type="datetime'''''''''''''''''0%'''''''''''">
              <a:rPr lang="en-GB" altLang="en-US" sz="800">
                <a:solidFill>
                  <a:schemeClr val="bg1"/>
                </a:solidFill>
              </a:rPr>
              <a:pPr/>
              <a:t>0%</a:t>
            </a:fld>
            <a:endParaRPr lang="en-GB" sz="800" dirty="0">
              <a:solidFill>
                <a:schemeClr val="bg1"/>
              </a:solidFill>
              <a:sym typeface="+mn-lt"/>
            </a:endParaRPr>
          </a:p>
        </p:txBody>
      </p:sp>
      <p:sp>
        <p:nvSpPr>
          <p:cNvPr id="47" name="Rectangle 46"/>
          <p:cNvSpPr/>
          <p:nvPr>
            <p:custDataLst>
              <p:tags r:id="rId21"/>
            </p:custDataLst>
          </p:nvPr>
        </p:nvSpPr>
        <p:spPr bwMode="auto">
          <a:xfrm>
            <a:off x="2312988" y="2632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2"/>
            </p:custDataLst>
          </p:nvPr>
        </p:nvSpPr>
        <p:spPr bwMode="auto">
          <a:xfrm>
            <a:off x="2312988" y="29464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3"/>
            </p:custDataLst>
          </p:nvPr>
        </p:nvSpPr>
        <p:spPr bwMode="auto">
          <a:xfrm>
            <a:off x="2312988" y="31035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8" name="Rectangle 47"/>
          <p:cNvSpPr/>
          <p:nvPr>
            <p:custDataLst>
              <p:tags r:id="rId24"/>
            </p:custDataLst>
          </p:nvPr>
        </p:nvSpPr>
        <p:spPr bwMode="auto">
          <a:xfrm>
            <a:off x="2312988" y="27892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2" name="Rectangle 51"/>
          <p:cNvSpPr>
            <a:spLocks noGrp="1" noChangeArrowheads="1"/>
          </p:cNvSpPr>
          <p:nvPr>
            <p:custDataLst>
              <p:tags r:id="rId25"/>
            </p:custDataLst>
          </p:nvPr>
        </p:nvSpPr>
        <p:spPr bwMode="auto">
          <a:xfrm>
            <a:off x="2489200" y="31003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53" name="Rectangle 52"/>
          <p:cNvSpPr>
            <a:spLocks noGrp="1" noChangeArrowheads="1"/>
          </p:cNvSpPr>
          <p:nvPr>
            <p:custDataLst>
              <p:tags r:id="rId26"/>
            </p:custDataLst>
          </p:nvPr>
        </p:nvSpPr>
        <p:spPr bwMode="auto">
          <a:xfrm>
            <a:off x="2489200" y="29432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54" name="Rectangle 53"/>
          <p:cNvSpPr>
            <a:spLocks noGrp="1" noChangeArrowheads="1"/>
          </p:cNvSpPr>
          <p:nvPr>
            <p:custDataLst>
              <p:tags r:id="rId27"/>
            </p:custDataLst>
          </p:nvPr>
        </p:nvSpPr>
        <p:spPr bwMode="auto">
          <a:xfrm>
            <a:off x="2489200" y="27860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51" name="Rectangle 50"/>
          <p:cNvSpPr>
            <a:spLocks noGrp="1" noChangeArrowheads="1"/>
          </p:cNvSpPr>
          <p:nvPr>
            <p:custDataLst>
              <p:tags r:id="rId28"/>
            </p:custDataLst>
          </p:nvPr>
        </p:nvSpPr>
        <p:spPr bwMode="auto">
          <a:xfrm>
            <a:off x="2489200" y="26289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55" name="Content Placeholder 2"/>
          <p:cNvSpPr txBox="1">
            <a:spLocks/>
          </p:cNvSpPr>
          <p:nvPr/>
        </p:nvSpPr>
        <p:spPr bwMode="auto">
          <a:xfrm>
            <a:off x="466724" y="235306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7" name="Picture 36"/>
          <p:cNvPicPr>
            <a:picLocks/>
          </p:cNvPicPr>
          <p:nvPr/>
        </p:nvPicPr>
        <p:blipFill>
          <a:blip r:embed="rId36"/>
          <a:stretch>
            <a:fillRect/>
          </a:stretch>
        </p:blipFill>
        <p:spPr>
          <a:xfrm>
            <a:off x="7801200" y="68400"/>
            <a:ext cx="1080000" cy="712800"/>
          </a:xfrm>
          <a:prstGeom prst="rect">
            <a:avLst/>
          </a:prstGeom>
        </p:spPr>
      </p:pic>
    </p:spTree>
    <p:extLst>
      <p:ext uri="{BB962C8B-B14F-4D97-AF65-F5344CB8AC3E}">
        <p14:creationId xmlns:p14="http://schemas.microsoft.com/office/powerpoint/2010/main" val="2417231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9"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Greece Barriers and Opportunities</a:t>
            </a:r>
            <a:br>
              <a:rPr lang="en-US" sz="1800" b="1" dirty="0"/>
            </a:br>
            <a:r>
              <a:rPr lang="en-US" sz="1400" dirty="0"/>
              <a:t>The government has to include co-processing in its planning and severely improve the current waste management situation</a:t>
            </a:r>
            <a:endParaRPr lang="en-GB" sz="14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47</a:t>
            </a:fld>
            <a:endParaRPr lang="en-GB" noProof="0" dirty="0"/>
          </a:p>
        </p:txBody>
      </p:sp>
      <p:sp>
        <p:nvSpPr>
          <p:cNvPr id="40" name="Content Placeholder 2"/>
          <p:cNvSpPr>
            <a:spLocks noGrp="1"/>
          </p:cNvSpPr>
          <p:nvPr>
            <p:ph sz="half" idx="1"/>
          </p:nvPr>
        </p:nvSpPr>
        <p:spPr>
          <a:xfrm>
            <a:off x="466725" y="1805762"/>
            <a:ext cx="4025900" cy="737814"/>
          </a:xfrm>
        </p:spPr>
        <p:txBody>
          <a:bodyPr/>
          <a:lstStyle/>
          <a:p>
            <a:pPr marL="0" indent="0">
              <a:buNone/>
            </a:pPr>
            <a:r>
              <a:rPr lang="en-US" sz="800" b="1" dirty="0"/>
              <a:t>BARRIERS Very limited availability of suitable waste, lengthy permitting process and lack of recognition in national waste management planning are limiting the co-processing potential in the country.</a:t>
            </a:r>
            <a:endParaRPr lang="en-GB" sz="800" b="1" dirty="0"/>
          </a:p>
        </p:txBody>
      </p:sp>
      <p:sp>
        <p:nvSpPr>
          <p:cNvPr id="44" name="Content Placeholder 2"/>
          <p:cNvSpPr>
            <a:spLocks noGrp="1"/>
          </p:cNvSpPr>
          <p:nvPr>
            <p:ph sz="half" idx="1"/>
          </p:nvPr>
        </p:nvSpPr>
        <p:spPr>
          <a:xfrm>
            <a:off x="4671778" y="1805762"/>
            <a:ext cx="4025900" cy="737814"/>
          </a:xfrm>
        </p:spPr>
        <p:txBody>
          <a:bodyPr/>
          <a:lstStyle/>
          <a:p>
            <a:pPr marL="0" indent="0">
              <a:buNone/>
            </a:pPr>
            <a:r>
              <a:rPr lang="en-US" sz="800" b="1" dirty="0"/>
              <a:t>DRIVERS AND OPPORTUNITY In order to maintain a competitive cement industry, either the domestic waste management situation has to be bettered, or the sector has to start importing pre-processed wastes from abroad. </a:t>
            </a:r>
            <a:endParaRPr lang="en-GB" sz="800" b="1" dirty="0"/>
          </a:p>
        </p:txBody>
      </p:sp>
      <p:graphicFrame>
        <p:nvGraphicFramePr>
          <p:cNvPr id="45" name="Table 44"/>
          <p:cNvGraphicFramePr>
            <a:graphicFrameLocks noGrp="1"/>
          </p:cNvGraphicFramePr>
          <p:nvPr>
            <p:extLst/>
          </p:nvPr>
        </p:nvGraphicFramePr>
        <p:xfrm>
          <a:off x="4671778" y="2543576"/>
          <a:ext cx="3998912" cy="38100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226195">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Most Greek cement plants are technically ready to increase their use of waste-derived alternative fuels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Investment has been made in plant</a:t>
                      </a:r>
                      <a:r>
                        <a:rPr lang="en-US" sz="800" baseline="0" dirty="0"/>
                        <a:t> level to allow for higher co-processing rates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Export oriented market has to stay competitive internationally and hence try to lower its operational costs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EU’s push to adhere to waste framework directive </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568388">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Explore the possibility of importing alternative fuels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Co-operate with the local waste management industry to ensure suitable quality of processed waste</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Alleviate the bureaucratic barriers for permitting</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Include co-processing into national waste management planning as other EU countries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Plan the development of more advanced waste treatment methods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Ensure reliable waste collection and treatment system and ensure stable stream of pre-treated waste to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769936">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Development of reliable waste management option to help the dire situation in the country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More competitive cement industry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Better compliance with EU directives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Lower environmental impact of cement production</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sp>
        <p:nvSpPr>
          <p:cNvPr id="18" name="Content Placeholder 2"/>
          <p:cNvSpPr txBox="1">
            <a:spLocks/>
          </p:cNvSpPr>
          <p:nvPr/>
        </p:nvSpPr>
        <p:spPr bwMode="auto">
          <a:xfrm>
            <a:off x="466724" y="1192213"/>
            <a:ext cx="8205787" cy="6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industry is technically ready to increase its use of alternative fuels, yet either almost none are available domestically or lengthy administration process hampers their uptake. A number of positive opportunities exists if the barriers can be overcome. </a:t>
            </a:r>
            <a:endParaRPr lang="en-GB" sz="900" b="0" kern="0" dirty="0"/>
          </a:p>
        </p:txBody>
      </p:sp>
      <p:pic>
        <p:nvPicPr>
          <p:cNvPr id="16" name="Picture 15"/>
          <p:cNvPicPr>
            <a:picLocks/>
          </p:cNvPicPr>
          <p:nvPr/>
        </p:nvPicPr>
        <p:blipFill>
          <a:blip r:embed="rId7"/>
          <a:stretch>
            <a:fillRect/>
          </a:stretch>
        </p:blipFill>
        <p:spPr>
          <a:xfrm>
            <a:off x="7801200" y="68400"/>
            <a:ext cx="1080000" cy="712800"/>
          </a:xfrm>
          <a:prstGeom prst="rect">
            <a:avLst/>
          </a:prstGeom>
        </p:spPr>
      </p:pic>
      <p:graphicFrame>
        <p:nvGraphicFramePr>
          <p:cNvPr id="14" name="Table 13"/>
          <p:cNvGraphicFramePr>
            <a:graphicFrameLocks noGrp="1"/>
          </p:cNvGraphicFramePr>
          <p:nvPr>
            <p:extLst/>
          </p:nvPr>
        </p:nvGraphicFramePr>
        <p:xfrm>
          <a:off x="466725" y="2543581"/>
          <a:ext cx="4041775" cy="3809995"/>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1108288">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dirty="0"/>
                        <a:t>High quality waste not available to the cemen</a:t>
                      </a:r>
                      <a:r>
                        <a:rPr lang="en-US" sz="800" b="1" baseline="0" dirty="0"/>
                        <a:t>t sector in sufficient quantity, </a:t>
                      </a:r>
                      <a:r>
                        <a:rPr lang="en-US" sz="800" baseline="0" dirty="0"/>
                        <a:t>produced RDF unsuitable to be used in the cement sector, currently being landfilled</a:t>
                      </a:r>
                      <a:endParaRPr lang="en-US" sz="800" b="1" baseline="0" dirty="0"/>
                    </a:p>
                    <a:p>
                      <a:pPr marL="54000" indent="-54000">
                        <a:buFont typeface="Arial" panose="020B0604020202020204" pitchFamily="34" charset="0"/>
                        <a:buChar char="•"/>
                      </a:pPr>
                      <a:r>
                        <a:rPr lang="en-US" sz="800" b="1" baseline="0" dirty="0"/>
                        <a:t>Waste processing industry is not well-developed, </a:t>
                      </a:r>
                      <a:r>
                        <a:rPr lang="en-US" sz="800" baseline="0" dirty="0"/>
                        <a:t>illegal landfilling occurs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041497">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National economic situation doesn’t allow investments in waste industry</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728304">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High</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dirty="0"/>
                        <a:t>Energy recovery not supported on national level</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Excessive bureaucracy in regards to permitting </a:t>
                      </a:r>
                      <a:r>
                        <a:rPr lang="en-US" sz="800" b="0" kern="1200" baseline="0" dirty="0">
                          <a:solidFill>
                            <a:schemeClr val="tx1"/>
                          </a:solidFill>
                          <a:latin typeface="+mn-lt"/>
                          <a:ea typeface="+mn-ea"/>
                          <a:cs typeface="+mn-cs"/>
                        </a:rPr>
                        <a:t>for co-processing</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465953">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Public acceptance of incineration in general is low</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465953">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824523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48</a:t>
            </a:fld>
            <a:endParaRPr lang="en-GB" noProof="0" dirty="0"/>
          </a:p>
        </p:txBody>
      </p:sp>
      <p:pic>
        <p:nvPicPr>
          <p:cNvPr id="8" name="Picture 7"/>
          <p:cNvPicPr>
            <a:picLocks/>
          </p:cNvPicPr>
          <p:nvPr/>
        </p:nvPicPr>
        <p:blipFill>
          <a:blip r:embed="rId2"/>
          <a:stretch>
            <a:fillRect/>
          </a:stretch>
        </p:blipFill>
        <p:spPr>
          <a:xfrm>
            <a:off x="7801200" y="68400"/>
            <a:ext cx="1080000" cy="712800"/>
          </a:xfrm>
          <a:prstGeom prst="rect">
            <a:avLst/>
          </a:prstGeom>
        </p:spPr>
      </p:pic>
    </p:spTree>
    <p:extLst>
      <p:ext uri="{BB962C8B-B14F-4D97-AF65-F5344CB8AC3E}">
        <p14:creationId xmlns:p14="http://schemas.microsoft.com/office/powerpoint/2010/main" val="237035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49</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8"/>
          <p:cNvPicPr>
            <a:picLocks/>
          </p:cNvPicPr>
          <p:nvPr/>
        </p:nvPicPr>
        <p:blipFill>
          <a:blip r:embed="rId2"/>
          <a:stretch>
            <a:fillRect/>
          </a:stretch>
        </p:blipFill>
        <p:spPr>
          <a:xfrm>
            <a:off x="7801200" y="68400"/>
            <a:ext cx="1080000" cy="712800"/>
          </a:xfrm>
          <a:prstGeom prst="rect">
            <a:avLst/>
          </a:prstGeom>
        </p:spPr>
      </p:pic>
    </p:spTree>
    <p:extLst>
      <p:ext uri="{BB962C8B-B14F-4D97-AF65-F5344CB8AC3E}">
        <p14:creationId xmlns:p14="http://schemas.microsoft.com/office/powerpoint/2010/main" val="290130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5" name="think-cell Slide" r:id="rId27" imgW="270" imgH="270" progId="TCLayout.ActiveDocument.1">
                  <p:embed/>
                </p:oleObj>
              </mc:Choice>
              <mc:Fallback>
                <p:oleObj name="think-cell Slide" r:id="rId27" imgW="270" imgH="270" progId="TCLayout.ActiveDocument.1">
                  <p:embed/>
                  <p:pic>
                    <p:nvPicPr>
                      <p:cNvPr id="31" name="Object 30"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Belgium Cement Sector</a:t>
            </a:r>
            <a:br>
              <a:rPr lang="en-US" sz="1800" b="1" dirty="0"/>
            </a:br>
            <a:r>
              <a:rPr lang="en-US" sz="1400" dirty="0"/>
              <a:t>The Belgian cement sector shows high levels of co-processing in a stable construction industry environment.</a:t>
            </a:r>
            <a:endParaRPr lang="en-GB" sz="1400" dirty="0"/>
          </a:p>
        </p:txBody>
      </p:sp>
      <p:sp>
        <p:nvSpPr>
          <p:cNvPr id="3" name="Content Placeholder 2"/>
          <p:cNvSpPr>
            <a:spLocks noGrp="1"/>
          </p:cNvSpPr>
          <p:nvPr>
            <p:ph sz="half" idx="1"/>
          </p:nvPr>
        </p:nvSpPr>
        <p:spPr>
          <a:xfrm>
            <a:off x="466724" y="1849398"/>
            <a:ext cx="3920877" cy="347168"/>
          </a:xfrm>
        </p:spPr>
        <p:txBody>
          <a:bodyPr/>
          <a:lstStyle/>
          <a:p>
            <a:pPr marL="0" indent="0">
              <a:buNone/>
            </a:pPr>
            <a:r>
              <a:rPr lang="en-US" sz="800" b="1" dirty="0"/>
              <a:t>CO-PROCESSING </a:t>
            </a:r>
            <a:r>
              <a:rPr lang="en-US" sz="800" b="1" i="1" dirty="0"/>
              <a:t>Fuel substitution rate in Belgium is above EU average with 52.6% of thermal energy coming from alternative fuels. </a:t>
            </a:r>
            <a:endParaRPr lang="en-GB" sz="800" b="1" i="1" dirty="0"/>
          </a:p>
        </p:txBody>
      </p:sp>
      <p:sp>
        <p:nvSpPr>
          <p:cNvPr id="8" name="Content Placeholder 7"/>
          <p:cNvSpPr>
            <a:spLocks noGrp="1"/>
          </p:cNvSpPr>
          <p:nvPr>
            <p:ph sz="half" idx="2"/>
          </p:nvPr>
        </p:nvSpPr>
        <p:spPr>
          <a:xfrm>
            <a:off x="4645022" y="1849398"/>
            <a:ext cx="4035427" cy="4558206"/>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Belgium had 2 grinding, 1 clinker and 3 fully integrated plants in 2014; the companies involved are multinationals </a:t>
            </a:r>
            <a:r>
              <a:rPr lang="en-US" sz="900" dirty="0">
                <a:solidFill>
                  <a:schemeClr val="bg2"/>
                </a:solidFill>
                <a:latin typeface="Verdana (Body)"/>
              </a:rPr>
              <a:t>[1]</a:t>
            </a:r>
          </a:p>
          <a:p>
            <a:pPr>
              <a:buFont typeface="Verdana" panose="020B0604030504040204" pitchFamily="34" charset="0"/>
              <a:buChar char="–"/>
            </a:pPr>
            <a:r>
              <a:rPr lang="en-US" sz="900" dirty="0">
                <a:latin typeface="Verdana (Body)"/>
              </a:rPr>
              <a:t>In 2014 there was a balanced export of cement and clinker and import of cement, mainly with neighboring countries </a:t>
            </a:r>
            <a:r>
              <a:rPr lang="en-US" sz="900" dirty="0">
                <a:solidFill>
                  <a:schemeClr val="bg2"/>
                </a:solidFill>
                <a:latin typeface="Verdana (Body)"/>
              </a:rPr>
              <a:t>[1] </a:t>
            </a:r>
          </a:p>
          <a:p>
            <a:pPr>
              <a:buFont typeface="Verdana" panose="020B0604030504040204" pitchFamily="34" charset="0"/>
              <a:buChar char="–"/>
            </a:pPr>
            <a:r>
              <a:rPr lang="en-US" sz="900" dirty="0">
                <a:latin typeface="Verdana (Body)"/>
              </a:rPr>
              <a:t>In 2014, 4.8 Mtonnes of clinker was produced, of which 18% was exported </a:t>
            </a:r>
            <a:r>
              <a:rPr lang="en-US" sz="900" dirty="0">
                <a:solidFill>
                  <a:schemeClr val="bg2"/>
                </a:solidFill>
                <a:latin typeface="Verdana (Body)"/>
              </a:rPr>
              <a:t>[2]</a:t>
            </a:r>
            <a:endParaRPr lang="en-US" sz="900" dirty="0">
              <a:latin typeface="Verdana (Body)"/>
            </a:endParaRPr>
          </a:p>
          <a:p>
            <a:pPr>
              <a:buFont typeface="Verdana" panose="020B0604030504040204" pitchFamily="34" charset="0"/>
              <a:buChar char="–"/>
            </a:pPr>
            <a:r>
              <a:rPr lang="en-US" sz="900" dirty="0">
                <a:latin typeface="Verdana (Body)"/>
              </a:rPr>
              <a:t>The 2014 co-processing rate (52.6%) has been above the EU average of 40.2% in 2014. </a:t>
            </a:r>
            <a:r>
              <a:rPr lang="en-US" sz="900" dirty="0">
                <a:solidFill>
                  <a:schemeClr val="bg2"/>
                </a:solidFill>
                <a:latin typeface="Verdana (Body)"/>
              </a:rPr>
              <a:t>[1] </a:t>
            </a:r>
            <a:endParaRPr lang="en-US" sz="900" dirty="0">
              <a:latin typeface="Verdana (Body)"/>
            </a:endParaRPr>
          </a:p>
          <a:p>
            <a:pPr>
              <a:buFont typeface="Verdana" panose="020B0604030504040204" pitchFamily="34" charset="0"/>
              <a:buChar char="–"/>
            </a:pPr>
            <a:r>
              <a:rPr lang="en-US" sz="900" dirty="0">
                <a:latin typeface="Verdana (Body)"/>
              </a:rPr>
              <a:t>Technically and legally the industry is capable to further increase fuel substitution, if economics permit </a:t>
            </a:r>
            <a:r>
              <a:rPr lang="en-US" sz="900" dirty="0">
                <a:solidFill>
                  <a:schemeClr val="bg2"/>
                </a:solidFill>
                <a:latin typeface="Verdana (Body)"/>
              </a:rPr>
              <a:t>[2]</a:t>
            </a:r>
          </a:p>
          <a:p>
            <a:pPr>
              <a:buFont typeface="Verdana" panose="020B0604030504040204" pitchFamily="34" charset="0"/>
              <a:buChar char="–"/>
            </a:pPr>
            <a:r>
              <a:rPr lang="en-US" sz="900" dirty="0">
                <a:latin typeface="Verdana (Body)"/>
              </a:rPr>
              <a:t>Two of the three cement producers have their own alternative fuel production plants, cooperating closely with the waste sector. </a:t>
            </a:r>
            <a:r>
              <a:rPr lang="en-US" sz="900" dirty="0">
                <a:solidFill>
                  <a:schemeClr val="bg2"/>
                </a:solidFill>
                <a:latin typeface="Verdana (Body)"/>
              </a:rPr>
              <a:t>[3] [4]</a:t>
            </a:r>
            <a:endParaRPr lang="en-US" sz="900" dirty="0">
              <a:latin typeface="Verdana (Body)"/>
            </a:endParaRPr>
          </a:p>
          <a:p>
            <a:pPr>
              <a:buFont typeface="Verdana" panose="020B0604030504040204" pitchFamily="34" charset="0"/>
              <a:buChar char="–"/>
            </a:pPr>
            <a:r>
              <a:rPr lang="en-US" sz="900" dirty="0">
                <a:latin typeface="Verdana (Body)"/>
              </a:rPr>
              <a:t>The four clinker kilns can all be found in the Walloon Region, Flanders only has cement grinding facilities. </a:t>
            </a:r>
            <a:r>
              <a:rPr lang="en-US" sz="900" dirty="0">
                <a:solidFill>
                  <a:schemeClr val="bg2"/>
                </a:solidFill>
                <a:latin typeface="Verdana (Body)"/>
              </a:rPr>
              <a:t>[2]</a:t>
            </a:r>
          </a:p>
          <a:p>
            <a:pPr>
              <a:buFont typeface="Verdana" panose="020B0604030504040204" pitchFamily="34" charset="0"/>
              <a:buChar char="–"/>
            </a:pPr>
            <a:r>
              <a:rPr lang="en-US" sz="900" dirty="0">
                <a:latin typeface="Verdana (Body)"/>
              </a:rPr>
              <a:t>The cement industry has to pay taxes for using alternative fuels, while incineration plants with energy recovery are exempted, when using imported waste. </a:t>
            </a:r>
            <a:r>
              <a:rPr lang="en-US" sz="900" dirty="0">
                <a:solidFill>
                  <a:schemeClr val="bg2"/>
                </a:solidFill>
                <a:latin typeface="Verdana (Body)"/>
              </a:rPr>
              <a:t>[2]</a:t>
            </a:r>
          </a:p>
          <a:p>
            <a:pPr>
              <a:buFont typeface="Verdana" panose="020B0604030504040204" pitchFamily="34" charset="0"/>
              <a:buChar char="–"/>
            </a:pPr>
            <a:r>
              <a:rPr lang="en-US" sz="900" dirty="0">
                <a:latin typeface="Verdana (Body)"/>
              </a:rPr>
              <a:t>By 2020 the cement industry could reach substitution levels of between 60 and 65% </a:t>
            </a:r>
            <a:r>
              <a:rPr lang="en-US" sz="900" dirty="0">
                <a:solidFill>
                  <a:schemeClr val="bg2"/>
                </a:solidFill>
                <a:latin typeface="Verdana (Body)"/>
              </a:rPr>
              <a:t>[2]</a:t>
            </a:r>
          </a:p>
          <a:p>
            <a:pPr>
              <a:buFont typeface="Verdana" panose="020B0604030504040204" pitchFamily="34" charset="0"/>
              <a:buChar char="–"/>
            </a:pP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Cement demand has been relatively constant during the past decade, averaging roughly 550 kg/capita. In 2014, 4.8 </a:t>
            </a:r>
            <a:r>
              <a:rPr lang="en-US" sz="900" b="0" kern="0" dirty="0" err="1"/>
              <a:t>Mtonnes</a:t>
            </a:r>
            <a:r>
              <a:rPr lang="en-US" sz="900" b="0" kern="0" dirty="0"/>
              <a:t> of clinker were produced of which 0.87 Mtonnes were exported. Co-processing rate was above the 2014 EU average at 52.6%. </a:t>
            </a:r>
            <a:endParaRPr lang="en-GB" sz="900" b="0" kern="0" dirty="0"/>
          </a:p>
        </p:txBody>
      </p:sp>
      <p:sp>
        <p:nvSpPr>
          <p:cNvPr id="12" name="Content Placeholder 2"/>
          <p:cNvSpPr txBox="1">
            <a:spLocks/>
          </p:cNvSpPr>
          <p:nvPr/>
        </p:nvSpPr>
        <p:spPr bwMode="auto">
          <a:xfrm>
            <a:off x="466724" y="4530471"/>
            <a:ext cx="3920877"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 </a:t>
            </a:r>
            <a:r>
              <a:rPr lang="en-US" sz="800" i="1" kern="0" dirty="0"/>
              <a:t>Belgium cement industry produces clinker on  levels above the EU average,  0.87 </a:t>
            </a:r>
            <a:r>
              <a:rPr lang="en-US" sz="800" i="1" kern="0" dirty="0" err="1"/>
              <a:t>Mtonnes</a:t>
            </a:r>
            <a:r>
              <a:rPr lang="en-US" sz="800" i="1" kern="0" dirty="0"/>
              <a:t> or around 18 % of its production was exported in 2014. </a:t>
            </a:r>
            <a:endParaRPr lang="en-GB" sz="800" i="1" kern="0" dirty="0"/>
          </a:p>
        </p:txBody>
      </p:sp>
      <p:graphicFrame>
        <p:nvGraphicFramePr>
          <p:cNvPr id="7" name="Object 6"/>
          <p:cNvGraphicFramePr>
            <a:graphicFrameLocks/>
          </p:cNvGraphicFramePr>
          <p:nvPr>
            <p:custDataLst>
              <p:tags r:id="rId4"/>
            </p:custDataLst>
            <p:extLst/>
          </p:nvPr>
        </p:nvGraphicFramePr>
        <p:xfrm>
          <a:off x="685800" y="2628900"/>
          <a:ext cx="2895600" cy="1724037"/>
        </p:xfrm>
        <a:graphic>
          <a:graphicData uri="http://schemas.openxmlformats.org/presentationml/2006/ole">
            <mc:AlternateContent xmlns:mc="http://schemas.openxmlformats.org/markup-compatibility/2006">
              <mc:Choice xmlns:v="urn:schemas-microsoft-com:vml" Requires="v">
                <p:oleObj spid="_x0000_s110616" name="Chart" r:id="rId29" imgW="2895600" imgH="1724037" progId="MSGraph.Chart.8">
                  <p:embed followColorScheme="full"/>
                </p:oleObj>
              </mc:Choice>
              <mc:Fallback>
                <p:oleObj name="Chart" r:id="rId29" imgW="2895600" imgH="1724037" progId="MSGraph.Chart.8">
                  <p:embed followColorScheme="full"/>
                  <p:pic>
                    <p:nvPicPr>
                      <p:cNvPr id="7" name="Object 6"/>
                      <p:cNvPicPr/>
                      <p:nvPr/>
                    </p:nvPicPr>
                    <p:blipFill>
                      <a:blip r:embed="rId30"/>
                      <a:stretch>
                        <a:fillRect/>
                      </a:stretch>
                    </p:blipFill>
                    <p:spPr>
                      <a:xfrm>
                        <a:off x="685800" y="2628900"/>
                        <a:ext cx="2895600" cy="1724037"/>
                      </a:xfrm>
                      <a:prstGeom prst="rect">
                        <a:avLst/>
                      </a:prstGeom>
                    </p:spPr>
                  </p:pic>
                </p:oleObj>
              </mc:Fallback>
            </mc:AlternateContent>
          </a:graphicData>
        </a:graphic>
      </p:graphicFrame>
      <p:sp>
        <p:nvSpPr>
          <p:cNvPr id="49" name="Rectangle 48"/>
          <p:cNvSpPr>
            <a:spLocks noGrp="1" noChangeArrowheads="1"/>
          </p:cNvSpPr>
          <p:nvPr>
            <p:custDataLst>
              <p:tags r:id="rId5"/>
            </p:custDataLst>
          </p:nvPr>
        </p:nvSpPr>
        <p:spPr bwMode="gray">
          <a:xfrm>
            <a:off x="463550" y="2663825"/>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A68D8DD-76DD-4787-9CE4-84E955B1457E}"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48" name="Rectangle 47"/>
          <p:cNvSpPr>
            <a:spLocks noGrp="1" noChangeArrowheads="1"/>
          </p:cNvSpPr>
          <p:nvPr>
            <p:custDataLst>
              <p:tags r:id="rId6"/>
            </p:custDataLst>
          </p:nvPr>
        </p:nvSpPr>
        <p:spPr bwMode="gray">
          <a:xfrm>
            <a:off x="528638" y="29686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DEAD1452-8A4B-4BE3-935A-8678225D9EC7}"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44" name="Rectangle 43"/>
          <p:cNvSpPr>
            <a:spLocks noGrp="1" noChangeArrowheads="1"/>
          </p:cNvSpPr>
          <p:nvPr>
            <p:custDataLst>
              <p:tags r:id="rId7"/>
            </p:custDataLst>
          </p:nvPr>
        </p:nvSpPr>
        <p:spPr bwMode="gray">
          <a:xfrm>
            <a:off x="528638" y="32734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2103DAA-E1DB-4F12-BDF9-E31DDD48AFB8}"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43" name="Rectangle 42"/>
          <p:cNvSpPr>
            <a:spLocks noGrp="1" noChangeArrowheads="1"/>
          </p:cNvSpPr>
          <p:nvPr>
            <p:custDataLst>
              <p:tags r:id="rId8"/>
            </p:custDataLst>
          </p:nvPr>
        </p:nvSpPr>
        <p:spPr bwMode="gray">
          <a:xfrm>
            <a:off x="528638" y="35782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C942E4F-C9E1-4C16-A11D-C6BC1D1F6207}"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42" name="Rectangle 41"/>
          <p:cNvSpPr>
            <a:spLocks noGrp="1" noChangeArrowheads="1"/>
          </p:cNvSpPr>
          <p:nvPr>
            <p:custDataLst>
              <p:tags r:id="rId9"/>
            </p:custDataLst>
          </p:nvPr>
        </p:nvSpPr>
        <p:spPr bwMode="gray">
          <a:xfrm>
            <a:off x="528638" y="38830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A572DB2-C59C-45A7-8AFB-D1994DEECE2E}"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41" name="Rectangle 40"/>
          <p:cNvSpPr>
            <a:spLocks noGrp="1" noChangeArrowheads="1"/>
          </p:cNvSpPr>
          <p:nvPr>
            <p:custDataLst>
              <p:tags r:id="rId10"/>
            </p:custDataLst>
          </p:nvPr>
        </p:nvSpPr>
        <p:spPr bwMode="gray">
          <a:xfrm>
            <a:off x="593725" y="4187825"/>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0E04707-1EF9-44F8-998F-59EA4FB59B1D}"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87" name="Rectangle 86"/>
          <p:cNvSpPr>
            <a:spLocks noGrp="1" noChangeArrowheads="1"/>
          </p:cNvSpPr>
          <p:nvPr>
            <p:custDataLst>
              <p:tags r:id="rId11"/>
            </p:custDataLst>
          </p:nvPr>
        </p:nvSpPr>
        <p:spPr bwMode="auto">
          <a:xfrm>
            <a:off x="463551" y="23701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58" name="Rectangle 57"/>
          <p:cNvSpPr>
            <a:spLocks noGrp="1" noChangeArrowheads="1"/>
          </p:cNvSpPr>
          <p:nvPr>
            <p:custDataLst>
              <p:tags r:id="rId12"/>
            </p:custDataLst>
          </p:nvPr>
        </p:nvSpPr>
        <p:spPr bwMode="auto">
          <a:xfrm>
            <a:off x="2498725" y="4306888"/>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800" b="0"/>
              <a:pPr/>
              <a:t>EU average </a:t>
            </a:fld>
            <a:endParaRPr lang="en-GB" sz="800" b="0" dirty="0">
              <a:sym typeface="+mn-lt"/>
            </a:endParaRPr>
          </a:p>
        </p:txBody>
      </p:sp>
      <p:sp>
        <p:nvSpPr>
          <p:cNvPr id="40" name="Rectangle 39"/>
          <p:cNvSpPr>
            <a:spLocks noGrp="1" noChangeArrowheads="1"/>
          </p:cNvSpPr>
          <p:nvPr>
            <p:custDataLst>
              <p:tags r:id="rId13"/>
            </p:custDataLst>
          </p:nvPr>
        </p:nvSpPr>
        <p:spPr bwMode="auto">
          <a:xfrm>
            <a:off x="1287463" y="4306888"/>
            <a:ext cx="4270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800" b="0" dirty="0"/>
              <a:t>Belgium</a:t>
            </a:r>
            <a:endParaRPr lang="en-GB" sz="800" b="0" dirty="0">
              <a:sym typeface="+mn-lt"/>
            </a:endParaRPr>
          </a:p>
        </p:txBody>
      </p:sp>
      <p:graphicFrame>
        <p:nvGraphicFramePr>
          <p:cNvPr id="11" name="Object 10"/>
          <p:cNvGraphicFramePr>
            <a:graphicFrameLocks/>
          </p:cNvGraphicFramePr>
          <p:nvPr>
            <p:custDataLst>
              <p:tags r:id="rId14"/>
            </p:custDataLst>
            <p:extLst/>
          </p:nvPr>
        </p:nvGraphicFramePr>
        <p:xfrm>
          <a:off x="342899" y="5181599"/>
          <a:ext cx="3895811" cy="1209622"/>
        </p:xfrm>
        <a:graphic>
          <a:graphicData uri="http://schemas.openxmlformats.org/presentationml/2006/ole">
            <mc:AlternateContent xmlns:mc="http://schemas.openxmlformats.org/markup-compatibility/2006">
              <mc:Choice xmlns:v="urn:schemas-microsoft-com:vml" Requires="v">
                <p:oleObj spid="_x0000_s110617" name="Chart" r:id="rId31" imgW="3895811" imgH="1209622" progId="MSGraph.Chart.8">
                  <p:embed followColorScheme="full"/>
                </p:oleObj>
              </mc:Choice>
              <mc:Fallback>
                <p:oleObj name="Chart" r:id="rId31" imgW="3895811" imgH="1209622" progId="MSGraph.Chart.8">
                  <p:embed followColorScheme="full"/>
                  <p:pic>
                    <p:nvPicPr>
                      <p:cNvPr id="11" name="Object 10"/>
                      <p:cNvPicPr/>
                      <p:nvPr/>
                    </p:nvPicPr>
                    <p:blipFill>
                      <a:blip r:embed="rId32"/>
                      <a:stretch>
                        <a:fillRect/>
                      </a:stretch>
                    </p:blipFill>
                    <p:spPr>
                      <a:xfrm>
                        <a:off x="342899" y="5181599"/>
                        <a:ext cx="3895811" cy="1209622"/>
                      </a:xfrm>
                      <a:prstGeom prst="rect">
                        <a:avLst/>
                      </a:prstGeom>
                    </p:spPr>
                  </p:pic>
                </p:oleObj>
              </mc:Fallback>
            </mc:AlternateContent>
          </a:graphicData>
        </a:graphic>
      </p:graphicFrame>
      <p:sp>
        <p:nvSpPr>
          <p:cNvPr id="134" name="Rectangle 133"/>
          <p:cNvSpPr>
            <a:spLocks noGrp="1" noChangeArrowheads="1"/>
          </p:cNvSpPr>
          <p:nvPr>
            <p:custDataLst>
              <p:tags r:id="rId15"/>
            </p:custDataLst>
          </p:nvPr>
        </p:nvSpPr>
        <p:spPr bwMode="auto">
          <a:xfrm>
            <a:off x="944563" y="6230938"/>
            <a:ext cx="4270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800" b="0" dirty="0"/>
              <a:t>Belgium</a:t>
            </a:r>
            <a:endParaRPr lang="en-GB" sz="800" b="0" dirty="0">
              <a:sym typeface="+mn-lt"/>
            </a:endParaRPr>
          </a:p>
        </p:txBody>
      </p:sp>
      <p:sp>
        <p:nvSpPr>
          <p:cNvPr id="143" name="Rectangle 142"/>
          <p:cNvSpPr>
            <a:spLocks noGrp="1" noChangeArrowheads="1"/>
          </p:cNvSpPr>
          <p:nvPr>
            <p:custDataLst>
              <p:tags r:id="rId16"/>
            </p:custDataLst>
          </p:nvPr>
        </p:nvSpPr>
        <p:spPr bwMode="auto">
          <a:xfrm>
            <a:off x="458789" y="5181600"/>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sp>
        <p:nvSpPr>
          <p:cNvPr id="137" name="Rectangle 136"/>
          <p:cNvSpPr>
            <a:spLocks noGrp="1" noChangeArrowheads="1"/>
          </p:cNvSpPr>
          <p:nvPr>
            <p:custDataLst>
              <p:tags r:id="rId17"/>
            </p:custDataLst>
          </p:nvPr>
        </p:nvSpPr>
        <p:spPr bwMode="auto">
          <a:xfrm>
            <a:off x="3570288" y="6230938"/>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6DFC637-8804-4BA0-9589-B136AEBC179E}" type="datetime'''''E''''''U''''2''8'''''''">
              <a:rPr lang="en-GB" altLang="en-US" sz="800" b="0"/>
              <a:pPr/>
              <a:t>EU28</a:t>
            </a:fld>
            <a:endParaRPr lang="en-GB" sz="800" b="0" dirty="0">
              <a:sym typeface="+mn-lt"/>
            </a:endParaRPr>
          </a:p>
        </p:txBody>
      </p:sp>
      <p:sp>
        <p:nvSpPr>
          <p:cNvPr id="136" name="Rectangle 135"/>
          <p:cNvSpPr>
            <a:spLocks noGrp="1" noChangeArrowheads="1"/>
          </p:cNvSpPr>
          <p:nvPr>
            <p:custDataLst>
              <p:tags r:id="rId18"/>
            </p:custDataLst>
          </p:nvPr>
        </p:nvSpPr>
        <p:spPr bwMode="auto">
          <a:xfrm>
            <a:off x="2622550" y="6230938"/>
            <a:ext cx="479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800" b="0" dirty="0"/>
              <a:t>Germany</a:t>
            </a:r>
            <a:endParaRPr lang="en-GB" sz="800" b="0" dirty="0">
              <a:sym typeface="+mn-lt"/>
            </a:endParaRPr>
          </a:p>
        </p:txBody>
      </p:sp>
      <p:sp>
        <p:nvSpPr>
          <p:cNvPr id="36" name="Rectangle 35"/>
          <p:cNvSpPr>
            <a:spLocks noGrp="1" noChangeArrowheads="1"/>
          </p:cNvSpPr>
          <p:nvPr>
            <p:custDataLst>
              <p:tags r:id="rId19"/>
            </p:custDataLst>
          </p:nvPr>
        </p:nvSpPr>
        <p:spPr bwMode="auto">
          <a:xfrm>
            <a:off x="1833563" y="6230938"/>
            <a:ext cx="352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800" b="0" dirty="0"/>
              <a:t>France</a:t>
            </a:r>
            <a:endParaRPr lang="en-GB" sz="800" b="0" dirty="0">
              <a:sym typeface="+mn-lt"/>
            </a:endParaRPr>
          </a:p>
        </p:txBody>
      </p:sp>
      <p:sp>
        <p:nvSpPr>
          <p:cNvPr id="145" name="Rectangle 144"/>
          <p:cNvSpPr/>
          <p:nvPr>
            <p:custDataLst>
              <p:tags r:id="rId20"/>
            </p:custDataLst>
          </p:nvPr>
        </p:nvSpPr>
        <p:spPr bwMode="auto">
          <a:xfrm>
            <a:off x="3532188" y="31400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a:p>
        </p:txBody>
      </p:sp>
      <p:sp>
        <p:nvSpPr>
          <p:cNvPr id="146" name="Rectangle 145"/>
          <p:cNvSpPr/>
          <p:nvPr>
            <p:custDataLst>
              <p:tags r:id="rId21"/>
            </p:custDataLst>
          </p:nvPr>
        </p:nvSpPr>
        <p:spPr bwMode="auto">
          <a:xfrm>
            <a:off x="3532188" y="329723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a:p>
        </p:txBody>
      </p:sp>
      <p:sp>
        <p:nvSpPr>
          <p:cNvPr id="144" name="Rectangle 143"/>
          <p:cNvSpPr/>
          <p:nvPr>
            <p:custDataLst>
              <p:tags r:id="rId22"/>
            </p:custDataLst>
          </p:nvPr>
        </p:nvSpPr>
        <p:spPr bwMode="auto">
          <a:xfrm>
            <a:off x="3532188" y="28765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a:p>
        </p:txBody>
      </p:sp>
      <p:sp>
        <p:nvSpPr>
          <p:cNvPr id="47" name="Rectangle 46"/>
          <p:cNvSpPr>
            <a:spLocks noGrp="1" noChangeArrowheads="1"/>
          </p:cNvSpPr>
          <p:nvPr>
            <p:custDataLst>
              <p:tags r:id="rId23"/>
            </p:custDataLst>
          </p:nvPr>
        </p:nvSpPr>
        <p:spPr bwMode="auto">
          <a:xfrm>
            <a:off x="3708400" y="3294063"/>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a:t>Fossil fuels</a:t>
            </a:fld>
            <a:endParaRPr lang="en-GB" sz="700" b="0" dirty="0">
              <a:sym typeface="+mn-lt"/>
            </a:endParaRPr>
          </a:p>
        </p:txBody>
      </p:sp>
      <p:sp>
        <p:nvSpPr>
          <p:cNvPr id="46" name="Rectangle 45"/>
          <p:cNvSpPr>
            <a:spLocks noGrp="1" noChangeArrowheads="1"/>
          </p:cNvSpPr>
          <p:nvPr>
            <p:custDataLst>
              <p:tags r:id="rId24"/>
            </p:custDataLst>
          </p:nvPr>
        </p:nvSpPr>
        <p:spPr bwMode="auto">
          <a:xfrm>
            <a:off x="3708400" y="3136900"/>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a:t>Waste biomass</a:t>
            </a:fld>
            <a:endParaRPr lang="en-GB" sz="700" b="0" dirty="0">
              <a:sym typeface="+mn-lt"/>
            </a:endParaRPr>
          </a:p>
        </p:txBody>
      </p:sp>
      <p:sp>
        <p:nvSpPr>
          <p:cNvPr id="45" name="Rectangle 44"/>
          <p:cNvSpPr>
            <a:spLocks noGrp="1" noChangeArrowheads="1"/>
          </p:cNvSpPr>
          <p:nvPr>
            <p:custDataLst>
              <p:tags r:id="rId25"/>
            </p:custDataLst>
          </p:nvPr>
        </p:nvSpPr>
        <p:spPr bwMode="auto">
          <a:xfrm>
            <a:off x="3708400" y="2873375"/>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a:t>Alternative
fossil fuels</a:t>
            </a:fld>
            <a:endParaRPr lang="en-GB" sz="700" b="0" dirty="0">
              <a:sym typeface="+mn-lt"/>
            </a:endParaRPr>
          </a:p>
        </p:txBody>
      </p:sp>
      <p:pic>
        <p:nvPicPr>
          <p:cNvPr id="38" name="Picture 94" descr="Belgien Flagg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67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and on co-processing were obtained from our respondent Alexandros Katsiampoulas from Titan Cement and these are not publicly available due to confidentiality issues</a:t>
            </a:r>
          </a:p>
          <a:p>
            <a:r>
              <a:rPr lang="en-US" sz="1200" dirty="0"/>
              <a:t>Data for the waste management were obtained from Eurostat at http://ec.europa.eu/eurostat/data/database</a:t>
            </a:r>
          </a:p>
          <a:p>
            <a:endParaRPr lang="en-US" sz="1200" dirty="0"/>
          </a:p>
          <a:p>
            <a:pPr marL="0" indent="-180000">
              <a:lnSpc>
                <a:spcPct val="100000"/>
              </a:lnSpc>
              <a:buNone/>
            </a:pPr>
            <a:r>
              <a:rPr lang="en-US" sz="1200" dirty="0"/>
              <a:t>[1] Hellenic Cement Industry Association, “Statistics,” accessed May 2015, available: http://www.hcia.gr/en/statistical-elements/exports/.</a:t>
            </a:r>
          </a:p>
          <a:p>
            <a:pPr marL="0" indent="-180000">
              <a:lnSpc>
                <a:spcPct val="100000"/>
              </a:lnSpc>
              <a:buNone/>
            </a:pPr>
            <a:r>
              <a:rPr lang="en-US" sz="1200" dirty="0"/>
              <a:t>[2] Interview with Alexandros Katsiampoulas, Titan Cement, March 2016. </a:t>
            </a:r>
          </a:p>
          <a:p>
            <a:pPr marL="0" indent="-180000">
              <a:lnSpc>
                <a:spcPct val="100000"/>
              </a:lnSpc>
              <a:buNone/>
            </a:pPr>
            <a:r>
              <a:rPr lang="en-US" sz="1200" dirty="0"/>
              <a:t>[3] Watson Farley &amp; Williams, The New Greek National Waste Management Plan, September 2015, available: http://www.wfw.com/wp-content/uploads/2015/09/Greece-National-Waste-Management-Plan-September-2015.pdf. </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50</a:t>
            </a:fld>
            <a:endParaRPr lang="en-GB" noProof="0" dirty="0"/>
          </a:p>
        </p:txBody>
      </p:sp>
      <p:pic>
        <p:nvPicPr>
          <p:cNvPr id="10" name="Picture 9"/>
          <p:cNvPicPr>
            <a:picLocks/>
          </p:cNvPicPr>
          <p:nvPr/>
        </p:nvPicPr>
        <p:blipFill>
          <a:blip r:embed="rId2"/>
          <a:stretch>
            <a:fillRect/>
          </a:stretch>
        </p:blipFill>
        <p:spPr>
          <a:xfrm>
            <a:off x="7801200" y="68400"/>
            <a:ext cx="1080000" cy="712800"/>
          </a:xfrm>
          <a:prstGeom prst="rect">
            <a:avLst/>
          </a:prstGeom>
        </p:spPr>
      </p:pic>
    </p:spTree>
    <p:extLst>
      <p:ext uri="{BB962C8B-B14F-4D97-AF65-F5344CB8AC3E}">
        <p14:creationId xmlns:p14="http://schemas.microsoft.com/office/powerpoint/2010/main" val="2845670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4256295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9"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46" name="Rectangle 45">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47" name="Rectangle 46">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48" name="Rectangle 47">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49" name="Rectangle 48">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50" name="Rectangle 49">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51" name="Rectangle 50">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52" name="Rectangle 51"/>
          <p:cNvSpPr>
            <a:spLocks noGrp="1" noChangeArrowheads="1"/>
          </p:cNvSpPr>
          <p:nvPr>
            <p:custDataLst>
              <p:tags r:id="rId10"/>
            </p:custDataLst>
          </p:nvPr>
        </p:nvSpPr>
        <p:spPr bwMode="gray">
          <a:xfrm>
            <a:off x="469900" y="3073400"/>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Hungary</a:t>
            </a:r>
            <a:endParaRPr lang="en-GB" sz="1400" dirty="0"/>
          </a:p>
        </p:txBody>
      </p:sp>
      <p:sp>
        <p:nvSpPr>
          <p:cNvPr id="53" name="Rectangle 52">
            <a:hlinkClick r:id="rId27"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54" name="Rectangle 53">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55" name="Rectangle 54">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56" name="Rectangle 55">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57" name="Rectangle 56">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58" name="Rectangle 57">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59" name="Rectangle 58">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51</a:t>
            </a:fld>
            <a:endParaRPr lang="en-GB" noProof="0" dirty="0"/>
          </a:p>
        </p:txBody>
      </p:sp>
    </p:spTree>
    <p:extLst>
      <p:ext uri="{BB962C8B-B14F-4D97-AF65-F5344CB8AC3E}">
        <p14:creationId xmlns:p14="http://schemas.microsoft.com/office/powerpoint/2010/main" val="1410912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0" name="think-cell Slide" r:id="rId13" imgW="360" imgH="360" progId="TCLayout.ActiveDocument.1">
                  <p:embed/>
                </p:oleObj>
              </mc:Choice>
              <mc:Fallback>
                <p:oleObj name="think-cell Slide" r:id="rId13" imgW="360" imgH="360" progId="TCLayout.ActiveDocument.1">
                  <p:embed/>
                  <p:pic>
                    <p:nvPicPr>
                      <p:cNvPr id="31" name="Object 30"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Hungary Summary</a:t>
            </a:r>
            <a:br>
              <a:rPr lang="en-US" sz="1800" b="1" dirty="0"/>
            </a:br>
            <a:r>
              <a:rPr lang="en-US" sz="1400" dirty="0"/>
              <a:t>Modernized cement industry with potential to become of EU leaders in the utilization of alternative fuels</a:t>
            </a:r>
            <a:endParaRPr lang="en-GB" sz="1400" dirty="0"/>
          </a:p>
        </p:txBody>
      </p:sp>
      <p:sp>
        <p:nvSpPr>
          <p:cNvPr id="3" name="Content Placeholder 2"/>
          <p:cNvSpPr>
            <a:spLocks noGrp="1"/>
          </p:cNvSpPr>
          <p:nvPr>
            <p:ph sz="half" idx="1"/>
          </p:nvPr>
        </p:nvSpPr>
        <p:spPr>
          <a:xfrm>
            <a:off x="482641" y="1798628"/>
            <a:ext cx="3854467" cy="347168"/>
          </a:xfrm>
        </p:spPr>
        <p:txBody>
          <a:bodyPr/>
          <a:lstStyle/>
          <a:p>
            <a:pPr marL="0" indent="0">
              <a:buNone/>
            </a:pPr>
            <a:r>
              <a:rPr lang="en-US" sz="900" b="1" dirty="0"/>
              <a:t>BARRIERS </a:t>
            </a:r>
            <a:r>
              <a:rPr lang="en-US" sz="900" b="1" i="1" dirty="0"/>
              <a:t>Low landfill taxes and lack of high quality waste on the domestic market are the main limiting factors. </a:t>
            </a:r>
            <a:endParaRPr lang="en-GB" sz="900" b="1" i="1" dirty="0"/>
          </a:p>
        </p:txBody>
      </p:sp>
      <p:sp>
        <p:nvSpPr>
          <p:cNvPr id="8" name="Content Placeholder 7"/>
          <p:cNvSpPr>
            <a:spLocks noGrp="1"/>
          </p:cNvSpPr>
          <p:nvPr>
            <p:ph sz="half" idx="2"/>
          </p:nvPr>
        </p:nvSpPr>
        <p:spPr>
          <a:xfrm>
            <a:off x="4645023" y="1798628"/>
            <a:ext cx="4027488" cy="2952740"/>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Explore other potentially suitable waste streams outside of Municipal Solid Wastes (MSW)</a:t>
            </a:r>
          </a:p>
          <a:p>
            <a:pPr>
              <a:buFont typeface="Verdana" panose="020B0604030504040204" pitchFamily="34" charset="0"/>
              <a:buChar char="–"/>
            </a:pPr>
            <a:r>
              <a:rPr lang="en-US" sz="900" dirty="0">
                <a:latin typeface="+mj-lt"/>
              </a:rPr>
              <a:t>Incentivize pre-processing facilities to upgrade the quality of produced Refuse-Derived Fuel (RDF)</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Balance the development of WtE to prevent overcapacities and market distortions</a:t>
            </a:r>
          </a:p>
          <a:p>
            <a:pPr>
              <a:buFont typeface="Verdana" panose="020B0604030504040204" pitchFamily="34" charset="0"/>
              <a:buChar char="–"/>
            </a:pPr>
            <a:r>
              <a:rPr lang="en-US" sz="900" dirty="0">
                <a:latin typeface="+mj-lt"/>
              </a:rPr>
              <a:t>Incentivize further development of production of high quality wastes by introducing a legislative framework as standalone increase of landfill taxes is not sufficient to reduce the volumes of combustible wastes going to landfills</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Improve the quality of domestically produced RDF to suit the needs of the cement industry</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52</a:t>
            </a:fld>
            <a:endParaRPr lang="en-GB" noProof="0" dirty="0"/>
          </a:p>
        </p:txBody>
      </p:sp>
      <p:sp>
        <p:nvSpPr>
          <p:cNvPr id="9" name="Content Placeholder 2"/>
          <p:cNvSpPr txBox="1">
            <a:spLocks/>
          </p:cNvSpPr>
          <p:nvPr/>
        </p:nvSpPr>
        <p:spPr bwMode="auto">
          <a:xfrm>
            <a:off x="460375" y="1191619"/>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cement industry is well developed and aims to reach a higher rate of waste co-processing. Crucial to achieve this is increased production of high quality wastes from domestic sources. </a:t>
            </a:r>
          </a:p>
        </p:txBody>
      </p:sp>
      <p:sp>
        <p:nvSpPr>
          <p:cNvPr id="12" name="Content Placeholder 2"/>
          <p:cNvSpPr txBox="1">
            <a:spLocks/>
          </p:cNvSpPr>
          <p:nvPr/>
        </p:nvSpPr>
        <p:spPr bwMode="auto">
          <a:xfrm>
            <a:off x="576263" y="4888423"/>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kern="0" dirty="0">
                <a:solidFill>
                  <a:srgbClr val="FF0000"/>
                </a:solidFill>
              </a:rPr>
              <a:t>– </a:t>
            </a:r>
            <a:r>
              <a:rPr lang="en-US" sz="900" kern="0" dirty="0"/>
              <a:t>DATA NOT AVAILABLE</a:t>
            </a:r>
            <a:endParaRPr lang="en-GB" sz="900" i="1" kern="0" dirty="0"/>
          </a:p>
        </p:txBody>
      </p:sp>
      <p:sp>
        <p:nvSpPr>
          <p:cNvPr id="44" name="Content Placeholder 7"/>
          <p:cNvSpPr txBox="1">
            <a:spLocks/>
          </p:cNvSpPr>
          <p:nvPr/>
        </p:nvSpPr>
        <p:spPr bwMode="auto">
          <a:xfrm>
            <a:off x="4645023" y="4888423"/>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HUNGARY AT A GLANCE</a:t>
            </a:r>
          </a:p>
          <a:p>
            <a:endParaRPr lang="en-US" sz="900" b="0" i="1" kern="0" dirty="0">
              <a:latin typeface="Verdana (Body)"/>
            </a:endParaRP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7" name="Object 6"/>
          <p:cNvGraphicFramePr>
            <a:graphicFrameLocks/>
          </p:cNvGraphicFramePr>
          <p:nvPr>
            <p:custDataLst>
              <p:tags r:id="rId4"/>
            </p:custDataLst>
            <p:extLst/>
          </p:nvPr>
        </p:nvGraphicFramePr>
        <p:xfrm>
          <a:off x="571500" y="5029201"/>
          <a:ext cx="3657600" cy="990573"/>
        </p:xfrm>
        <a:graphic>
          <a:graphicData uri="http://schemas.openxmlformats.org/presentationml/2006/ole">
            <mc:AlternateContent xmlns:mc="http://schemas.openxmlformats.org/markup-compatibility/2006">
              <mc:Choice xmlns:v="urn:schemas-microsoft-com:vml" Requires="v">
                <p:oleObj spid="_x0000_s134161" name="Chart" r:id="rId15" imgW="3657600" imgH="990490" progId="MSGraph.Chart.8">
                  <p:embed followColorScheme="full"/>
                </p:oleObj>
              </mc:Choice>
              <mc:Fallback>
                <p:oleObj name="Chart" r:id="rId15" imgW="3657600" imgH="990490" progId="MSGraph.Chart.8">
                  <p:embed followColorScheme="full"/>
                  <p:pic>
                    <p:nvPicPr>
                      <p:cNvPr id="7" name="Object 6"/>
                      <p:cNvPicPr>
                        <a:picLocks noChangeArrowheads="1"/>
                      </p:cNvPicPr>
                      <p:nvPr/>
                    </p:nvPicPr>
                    <p:blipFill>
                      <a:blip r:embed="rId16"/>
                      <a:srcRect/>
                      <a:stretch>
                        <a:fillRect/>
                      </a:stretch>
                    </p:blipFill>
                    <p:spPr bwMode="auto">
                      <a:xfrm>
                        <a:off x="571500" y="5029201"/>
                        <a:ext cx="3657600" cy="990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a:spLocks noGrp="1" noChangeArrowheads="1"/>
          </p:cNvSpPr>
          <p:nvPr>
            <p:custDataLst>
              <p:tags r:id="rId5"/>
            </p:custDataLst>
          </p:nvPr>
        </p:nvSpPr>
        <p:spPr bwMode="gray">
          <a:xfrm>
            <a:off x="477838" y="585470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06105F9-57CE-427F-85CC-E9C824990029}" type="datetime'0''''''''''''''''.''''''''''''''0'''''''''''''''''''''''">
              <a:rPr lang="en-GB" altLang="en-US" sz="800" b="0"/>
              <a:pPr/>
              <a:t>0.0</a:t>
            </a:fld>
            <a:endParaRPr lang="en-GB" sz="800" b="0" dirty="0">
              <a:sym typeface="+mn-lt"/>
            </a:endParaRPr>
          </a:p>
        </p:txBody>
      </p:sp>
      <p:sp>
        <p:nvSpPr>
          <p:cNvPr id="49" name="Rectangle 48"/>
          <p:cNvSpPr>
            <a:spLocks noGrp="1" noChangeArrowheads="1"/>
          </p:cNvSpPr>
          <p:nvPr>
            <p:custDataLst>
              <p:tags r:id="rId6"/>
            </p:custDataLst>
          </p:nvPr>
        </p:nvSpPr>
        <p:spPr bwMode="gray">
          <a:xfrm>
            <a:off x="477838" y="508317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FC99F58-B5C1-421A-8029-0F6F61C754F5}" type="datetime'0''''''''''''''''''.1'''''''''''''''''''">
              <a:rPr lang="en-GB" altLang="en-US" sz="800" b="0"/>
              <a:pPr/>
              <a:t>0.1</a:t>
            </a:fld>
            <a:endParaRPr lang="en-GB" sz="800" b="0" dirty="0">
              <a:sym typeface="+mn-lt"/>
            </a:endParaRPr>
          </a:p>
        </p:txBody>
      </p:sp>
      <p:sp>
        <p:nvSpPr>
          <p:cNvPr id="54" name="Rectangle 53"/>
          <p:cNvSpPr>
            <a:spLocks noGrp="1" noChangeArrowheads="1"/>
          </p:cNvSpPr>
          <p:nvPr>
            <p:custDataLst>
              <p:tags r:id="rId7"/>
            </p:custDataLst>
          </p:nvPr>
        </p:nvSpPr>
        <p:spPr bwMode="auto">
          <a:xfrm>
            <a:off x="1733550" y="5973763"/>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800" b="0"/>
              <a:pPr marL="0" indent="0" algn="ctr">
                <a:lnSpc>
                  <a:spcPct val="100000"/>
                </a:lnSpc>
                <a:spcAft>
                  <a:spcPct val="0"/>
                </a:spcAft>
                <a:buNone/>
              </a:pPr>
              <a:t>Waste processed (Mtonnes)</a:t>
            </a:fld>
            <a:endParaRPr lang="en-GB" sz="800" b="0" dirty="0">
              <a:sym typeface="+mn-lt"/>
            </a:endParaRPr>
          </a:p>
        </p:txBody>
      </p:sp>
      <p:sp>
        <p:nvSpPr>
          <p:cNvPr id="51" name="Rectangle 50"/>
          <p:cNvSpPr>
            <a:spLocks noGrp="1" noChangeArrowheads="1"/>
          </p:cNvSpPr>
          <p:nvPr>
            <p:custDataLst>
              <p:tags r:id="rId8"/>
            </p:custDataLst>
          </p:nvPr>
        </p:nvSpPr>
        <p:spPr bwMode="auto">
          <a:xfrm>
            <a:off x="3284538" y="5973763"/>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800" b="0"/>
              <a:pPr marL="0" indent="0" algn="ctr">
                <a:lnSpc>
                  <a:spcPct val="100000"/>
                </a:lnSpc>
                <a:spcAft>
                  <a:spcPct val="0"/>
                </a:spcAft>
                <a:buNone/>
              </a:pPr>
              <a:t>WtE investment avoided (EUR bn)</a:t>
            </a:fld>
            <a:endParaRPr lang="en-GB" sz="800" b="0" dirty="0">
              <a:sym typeface="+mn-lt"/>
            </a:endParaRPr>
          </a:p>
        </p:txBody>
      </p:sp>
      <p:sp>
        <p:nvSpPr>
          <p:cNvPr id="53" name="Rectangle 52"/>
          <p:cNvSpPr>
            <a:spLocks noGrp="1" noChangeArrowheads="1"/>
          </p:cNvSpPr>
          <p:nvPr>
            <p:custDataLst>
              <p:tags r:id="rId9"/>
            </p:custDataLst>
          </p:nvPr>
        </p:nvSpPr>
        <p:spPr bwMode="auto">
          <a:xfrm>
            <a:off x="760413" y="5973763"/>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800" b="0"/>
              <a:pPr marL="0" indent="0" algn="ctr">
                <a:lnSpc>
                  <a:spcPct val="100000"/>
                </a:lnSpc>
                <a:spcAft>
                  <a:spcPct val="0"/>
                </a:spcAft>
                <a:buNone/>
              </a:pPr>
              <a:t>CO2 emissions avoided (Mtonnes)</a:t>
            </a:fld>
            <a:endParaRPr lang="en-GB" sz="800" b="0" dirty="0">
              <a:sym typeface="+mn-lt"/>
            </a:endParaRPr>
          </a:p>
        </p:txBody>
      </p:sp>
      <p:sp>
        <p:nvSpPr>
          <p:cNvPr id="52" name="Rectangle 51"/>
          <p:cNvSpPr>
            <a:spLocks noGrp="1" noChangeArrowheads="1"/>
          </p:cNvSpPr>
          <p:nvPr>
            <p:custDataLst>
              <p:tags r:id="rId10"/>
            </p:custDataLst>
          </p:nvPr>
        </p:nvSpPr>
        <p:spPr bwMode="auto">
          <a:xfrm>
            <a:off x="2436813" y="5973763"/>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800" b="0"/>
              <a:pPr marL="0" indent="0" algn="ctr">
                <a:lnSpc>
                  <a:spcPct val="100000"/>
                </a:lnSpc>
                <a:spcAft>
                  <a:spcPct val="0"/>
                </a:spcAft>
                <a:buNone/>
              </a:pPr>
              <a:t>Fossil fuels saved (Mtonnes of coal eqv.)</a:t>
            </a:fld>
            <a:endParaRPr lang="en-GB" sz="8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1" name="Table 10"/>
          <p:cNvGraphicFramePr>
            <a:graphicFrameLocks noGrp="1"/>
          </p:cNvGraphicFramePr>
          <p:nvPr>
            <p:extLst/>
          </p:nvPr>
        </p:nvGraphicFramePr>
        <p:xfrm>
          <a:off x="482641" y="2289897"/>
          <a:ext cx="3854468" cy="2555154"/>
        </p:xfrm>
        <a:graphic>
          <a:graphicData uri="http://schemas.openxmlformats.org/drawingml/2006/table">
            <a:tbl>
              <a:tblPr firstRow="1" bandRow="1">
                <a:tableStyleId>{2D5ABB26-0587-4C30-8999-92F81FD0307C}</a:tableStyleId>
              </a:tblPr>
              <a:tblGrid>
                <a:gridCol w="1071961">
                  <a:extLst>
                    <a:ext uri="{9D8B030D-6E8A-4147-A177-3AD203B41FA5}">
                      <a16:colId xmlns:a16="http://schemas.microsoft.com/office/drawing/2014/main" val="4241883226"/>
                    </a:ext>
                  </a:extLst>
                </a:gridCol>
                <a:gridCol w="685545">
                  <a:extLst>
                    <a:ext uri="{9D8B030D-6E8A-4147-A177-3AD203B41FA5}">
                      <a16:colId xmlns:a16="http://schemas.microsoft.com/office/drawing/2014/main" val="1094806953"/>
                    </a:ext>
                  </a:extLst>
                </a:gridCol>
                <a:gridCol w="2096962">
                  <a:extLst>
                    <a:ext uri="{9D8B030D-6E8A-4147-A177-3AD203B41FA5}">
                      <a16:colId xmlns:a16="http://schemas.microsoft.com/office/drawing/2014/main" val="899821140"/>
                    </a:ext>
                  </a:extLst>
                </a:gridCol>
              </a:tblGrid>
              <a:tr h="765114">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a:t>
                      </a:r>
                    </a:p>
                    <a:p>
                      <a:pPr marL="171450" indent="-171450">
                        <a:buFont typeface="Arial" panose="020B0604020202020204" pitchFamily="34" charset="0"/>
                        <a:buChar char="•"/>
                      </a:pPr>
                      <a:r>
                        <a:rPr lang="en-US" sz="800" b="1" baseline="0" dirty="0"/>
                        <a:t>Waste processing industry is not well-developed </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502790">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Moderate landfill taxes </a:t>
                      </a:r>
                      <a:r>
                        <a:rPr lang="en-US" sz="800" b="0" kern="1200" baseline="0" dirty="0">
                          <a:solidFill>
                            <a:schemeClr val="tx1"/>
                          </a:solidFill>
                          <a:latin typeface="+mn-lt"/>
                          <a:ea typeface="+mn-ea"/>
                          <a:cs typeface="+mn-cs"/>
                        </a:rPr>
                        <a:t>for combustible wastes</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345360">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470945">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Public acceptance of incineration in general is low</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470945">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8" name="Chart 47"/>
          <p:cNvGraphicFramePr>
            <a:graphicFrameLocks/>
          </p:cNvGraphicFramePr>
          <p:nvPr>
            <p:extLst/>
          </p:nvPr>
        </p:nvGraphicFramePr>
        <p:xfrm>
          <a:off x="4892756" y="4751368"/>
          <a:ext cx="3578224" cy="1843636"/>
        </p:xfrm>
        <a:graphic>
          <a:graphicData uri="http://schemas.openxmlformats.org/drawingml/2006/chart">
            <c:chart xmlns:c="http://schemas.openxmlformats.org/drawingml/2006/chart" xmlns:r="http://schemas.openxmlformats.org/officeDocument/2006/relationships" r:id="rId17"/>
          </a:graphicData>
        </a:graphic>
      </p:graphicFrame>
      <p:pic>
        <p:nvPicPr>
          <p:cNvPr id="103426" name="Picture 2" descr="Afbeeldingsresultaat voor flag hungary"/>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7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Slide" r:id="rId29" imgW="360" imgH="360" progId="TCLayout.ActiveDocument.1">
                  <p:embed/>
                </p:oleObj>
              </mc:Choice>
              <mc:Fallback>
                <p:oleObj name="think-cell Slide" r:id="rId29" imgW="360" imgH="360" progId="TCLayout.ActiveDocument.1">
                  <p:embed/>
                  <p:pic>
                    <p:nvPicPr>
                      <p:cNvPr id="31" name="Object 3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dirty="0">
              <a:latin typeface="+mn-lt"/>
              <a:cs typeface="+mn-cs"/>
              <a:sym typeface="+mn-lt"/>
            </a:endParaRPr>
          </a:p>
        </p:txBody>
      </p:sp>
      <p:sp>
        <p:nvSpPr>
          <p:cNvPr id="2" name="Title 1"/>
          <p:cNvSpPr>
            <a:spLocks noGrp="1"/>
          </p:cNvSpPr>
          <p:nvPr>
            <p:ph type="title"/>
          </p:nvPr>
        </p:nvSpPr>
        <p:spPr>
          <a:xfrm>
            <a:off x="466726" y="0"/>
            <a:ext cx="7196818" cy="846138"/>
          </a:xfrm>
        </p:spPr>
        <p:txBody>
          <a:bodyPr/>
          <a:lstStyle/>
          <a:p>
            <a:r>
              <a:rPr lang="en-US" sz="1800" b="1" dirty="0"/>
              <a:t>Hungary Cement Sector</a:t>
            </a:r>
            <a:br>
              <a:rPr lang="en-US" sz="1800" b="1" dirty="0"/>
            </a:br>
            <a:r>
              <a:rPr lang="en-US" sz="1400" dirty="0"/>
              <a:t>Highly technologically developed industry faced with low demand, but ready to utilize more alternative fossil fuels</a:t>
            </a:r>
            <a:endParaRPr lang="en-GB" b="1" dirty="0"/>
          </a:p>
        </p:txBody>
      </p:sp>
      <p:sp>
        <p:nvSpPr>
          <p:cNvPr id="3" name="Content Placeholder 2"/>
          <p:cNvSpPr>
            <a:spLocks noGrp="1"/>
          </p:cNvSpPr>
          <p:nvPr>
            <p:ph sz="half" idx="1"/>
          </p:nvPr>
        </p:nvSpPr>
        <p:spPr>
          <a:xfrm>
            <a:off x="482641" y="1916074"/>
            <a:ext cx="4025900" cy="347168"/>
          </a:xfrm>
        </p:spPr>
        <p:txBody>
          <a:bodyPr/>
          <a:lstStyle/>
          <a:p>
            <a:pPr marL="0" indent="0">
              <a:buNone/>
            </a:pPr>
            <a:r>
              <a:rPr lang="en-US" sz="800" b="1" dirty="0"/>
              <a:t>CO-PROCESSING</a:t>
            </a:r>
            <a:r>
              <a:rPr lang="en-US" sz="800" b="1" i="1" dirty="0"/>
              <a:t> Hungary is at EU average rate in terms of  co-processing with around 40% of thermal energy coming </a:t>
            </a:r>
            <a:r>
              <a:rPr lang="en-US" sz="900" b="1" i="1" dirty="0"/>
              <a:t>from alternative fuels. </a:t>
            </a:r>
            <a:endParaRPr lang="en-GB" sz="900" b="1" i="1" dirty="0"/>
          </a:p>
        </p:txBody>
      </p:sp>
      <p:sp>
        <p:nvSpPr>
          <p:cNvPr id="8" name="Content Placeholder 7"/>
          <p:cNvSpPr>
            <a:spLocks noGrp="1"/>
          </p:cNvSpPr>
          <p:nvPr>
            <p:ph sz="half" idx="2"/>
          </p:nvPr>
        </p:nvSpPr>
        <p:spPr>
          <a:xfrm>
            <a:off x="4645022" y="1916074"/>
            <a:ext cx="4027489"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The are currently 3 cement kilns operating in Hungary, all operated by subsidiaries of HeidelbergCement or </a:t>
            </a:r>
            <a:r>
              <a:rPr lang="en-US" sz="900" dirty="0" err="1">
                <a:latin typeface="Verdana (Body)"/>
              </a:rPr>
              <a:t>LafargeHolcim</a:t>
            </a:r>
            <a:r>
              <a:rPr lang="en-US" sz="900" dirty="0">
                <a:latin typeface="Verdana (Body)"/>
              </a:rPr>
              <a:t> groups .  </a:t>
            </a:r>
          </a:p>
          <a:p>
            <a:pPr>
              <a:buFont typeface="Verdana" panose="020B0604030504040204" pitchFamily="34" charset="0"/>
              <a:buChar char="–"/>
            </a:pPr>
            <a:r>
              <a:rPr lang="en-US" sz="900" dirty="0">
                <a:latin typeface="Verdana (Body)"/>
              </a:rPr>
              <a:t>The domestic demand of cement and clinker has been slowly increasing again over the past few years, however is still well below the pre-recession levels in 2008.</a:t>
            </a:r>
          </a:p>
          <a:p>
            <a:pPr>
              <a:buFont typeface="Verdana" panose="020B0604030504040204" pitchFamily="34" charset="0"/>
              <a:buChar char="–"/>
            </a:pPr>
            <a:r>
              <a:rPr lang="en-US" sz="900" dirty="0">
                <a:latin typeface="Verdana (Body)"/>
              </a:rPr>
              <a:t>As a consequence, the plants are operating at lower than optimal load factors – just above 60% of their average production capacity.  </a:t>
            </a:r>
          </a:p>
          <a:p>
            <a:pPr>
              <a:buFont typeface="Verdana" panose="020B0604030504040204" pitchFamily="34" charset="0"/>
              <a:buChar char="–"/>
            </a:pPr>
            <a:r>
              <a:rPr lang="en-US" sz="900" dirty="0">
                <a:latin typeface="Verdana (Body)"/>
              </a:rPr>
              <a:t>However, as Hungary is landlocked between 7 neighboring countries, imports of both clinker and cement play an important role. </a:t>
            </a:r>
          </a:p>
          <a:p>
            <a:pPr>
              <a:buFont typeface="Verdana" panose="020B0604030504040204" pitchFamily="34" charset="0"/>
              <a:buChar char="–"/>
            </a:pPr>
            <a:r>
              <a:rPr lang="en-US" sz="900" dirty="0">
                <a:latin typeface="Verdana (Body)"/>
              </a:rPr>
              <a:t>The co-processing rate in Hungarian cement plants was at the level of EU average (40%) in 2014.</a:t>
            </a:r>
          </a:p>
          <a:p>
            <a:pPr>
              <a:buFont typeface="Verdana" panose="020B0604030504040204" pitchFamily="34" charset="0"/>
              <a:buChar char="–"/>
            </a:pPr>
            <a:r>
              <a:rPr lang="en-US" sz="900" dirty="0">
                <a:latin typeface="Verdana (Body)"/>
              </a:rPr>
              <a:t>Hungarian cement industry uses state-of-the-art technologies which can facilitate even higher co-processing rates. The industry is expecting to reach 60 – 70 %  fuel substitution in 5 years time [1]. </a:t>
            </a:r>
          </a:p>
          <a:p>
            <a:pPr>
              <a:buFont typeface="Verdana" panose="020B0604030504040204" pitchFamily="34" charset="0"/>
              <a:buChar char="–"/>
            </a:pPr>
            <a:r>
              <a:rPr lang="en-US" sz="900" dirty="0">
                <a:latin typeface="Verdana (Body)"/>
              </a:rPr>
              <a:t>However, to achieve this target the industry needs access to high quality wastes in sufficient volumes, which is currently problematic. The cement plants have to already often rely on import on pre-processed wastes.</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53</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Hungarian cement industry uses the state-of-the-art technologies, but suffers from decreased domestic demand and plants operate at low load factors. Co-processing, already at EU average levels, is expected to increase fast, if sufficient streams of high quality wastes can be ensured. </a:t>
            </a:r>
          </a:p>
        </p:txBody>
      </p:sp>
      <p:sp>
        <p:nvSpPr>
          <p:cNvPr id="12" name="Content Placeholder 2"/>
          <p:cNvSpPr txBox="1">
            <a:spLocks/>
          </p:cNvSpPr>
          <p:nvPr/>
        </p:nvSpPr>
        <p:spPr bwMode="auto">
          <a:xfrm>
            <a:off x="482641" y="4608952"/>
            <a:ext cx="4025900" cy="55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Hungarian cement plants are operating at lower than optimal load factors (just above 60% on average) which explains the low cement per capita production in the country.</a:t>
            </a:r>
            <a:endParaRPr lang="en-GB" sz="800" i="1" kern="0" dirty="0"/>
          </a:p>
        </p:txBody>
      </p:sp>
      <p:graphicFrame>
        <p:nvGraphicFramePr>
          <p:cNvPr id="42" name="Object 41"/>
          <p:cNvGraphicFramePr>
            <a:graphicFrameLocks/>
          </p:cNvGraphicFramePr>
          <p:nvPr>
            <p:custDataLst>
              <p:tags r:id="rId4"/>
            </p:custDataLst>
            <p:extLst/>
          </p:nvPr>
        </p:nvGraphicFramePr>
        <p:xfrm>
          <a:off x="342899" y="5181600"/>
          <a:ext cx="3838684" cy="1114305"/>
        </p:xfrm>
        <a:graphic>
          <a:graphicData uri="http://schemas.openxmlformats.org/presentationml/2006/ole">
            <mc:AlternateContent xmlns:mc="http://schemas.openxmlformats.org/markup-compatibility/2006">
              <mc:Choice xmlns:v="urn:schemas-microsoft-com:vml" Requires="v">
                <p:oleObj spid="_x0000_s135192" name="Chart" r:id="rId31" imgW="3838592" imgH="1114504" progId="MSGraph.Chart.8">
                  <p:embed followColorScheme="full"/>
                </p:oleObj>
              </mc:Choice>
              <mc:Fallback>
                <p:oleObj name="Chart" r:id="rId31" imgW="3838592" imgH="1114504" progId="MSGraph.Chart.8">
                  <p:embed followColorScheme="full"/>
                  <p:pic>
                    <p:nvPicPr>
                      <p:cNvPr id="42" name="Object 41"/>
                      <p:cNvPicPr>
                        <a:picLocks noChangeArrowheads="1"/>
                      </p:cNvPicPr>
                      <p:nvPr/>
                    </p:nvPicPr>
                    <p:blipFill>
                      <a:blip r:embed="rId32"/>
                      <a:srcRect/>
                      <a:stretch>
                        <a:fillRect/>
                      </a:stretch>
                    </p:blipFill>
                    <p:spPr bwMode="auto">
                      <a:xfrm>
                        <a:off x="342899" y="5181600"/>
                        <a:ext cx="3838684" cy="1114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 name="Rectangle 112"/>
          <p:cNvSpPr>
            <a:spLocks noGrp="1" noChangeArrowheads="1"/>
          </p:cNvSpPr>
          <p:nvPr>
            <p:custDataLst>
              <p:tags r:id="rId5"/>
            </p:custDataLst>
          </p:nvPr>
        </p:nvSpPr>
        <p:spPr bwMode="auto">
          <a:xfrm>
            <a:off x="1603375" y="6126163"/>
            <a:ext cx="7858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71B55FB-C011-4CC3-84B1-6EBBEE742FB9}" type="datetime'Cz''''''ech ''''R''''''''''''ep''''''''''u''bl''''i''''''''c'">
              <a:rPr lang="en-GB" altLang="en-US" sz="800" b="0"/>
              <a:pPr/>
              <a:t>Czech Republic</a:t>
            </a:fld>
            <a:endParaRPr lang="en-GB" sz="800" b="0" dirty="0">
              <a:sym typeface="+mn-lt"/>
            </a:endParaRPr>
          </a:p>
        </p:txBody>
      </p:sp>
      <p:sp>
        <p:nvSpPr>
          <p:cNvPr id="52" name="Rectangle 51"/>
          <p:cNvSpPr>
            <a:spLocks noGrp="1" noChangeArrowheads="1"/>
          </p:cNvSpPr>
          <p:nvPr>
            <p:custDataLst>
              <p:tags r:id="rId6"/>
            </p:custDataLst>
          </p:nvPr>
        </p:nvSpPr>
        <p:spPr bwMode="auto">
          <a:xfrm>
            <a:off x="2652713" y="6126163"/>
            <a:ext cx="3540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5E94337-557A-4793-ADAA-C592A3637111}" type="datetime'P''''''''''ol''''a''''''''''''''''''n''d'''''''">
              <a:rPr lang="en-GB" altLang="en-US" sz="800" b="0"/>
              <a:pPr marL="0" indent="0" algn="ctr">
                <a:lnSpc>
                  <a:spcPct val="100000"/>
                </a:lnSpc>
                <a:spcAft>
                  <a:spcPct val="0"/>
                </a:spcAft>
                <a:buNone/>
              </a:pPr>
              <a:t>Poland</a:t>
            </a:fld>
            <a:endParaRPr lang="en-GB" sz="800" b="0" dirty="0">
              <a:sym typeface="+mn-lt"/>
            </a:endParaRPr>
          </a:p>
        </p:txBody>
      </p:sp>
      <p:sp>
        <p:nvSpPr>
          <p:cNvPr id="114" name="Rectangle 113"/>
          <p:cNvSpPr>
            <a:spLocks noGrp="1" noChangeArrowheads="1"/>
          </p:cNvSpPr>
          <p:nvPr>
            <p:custDataLst>
              <p:tags r:id="rId7"/>
            </p:custDataLst>
          </p:nvPr>
        </p:nvSpPr>
        <p:spPr bwMode="auto">
          <a:xfrm>
            <a:off x="750888" y="6126163"/>
            <a:ext cx="823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ABA9656-EBC5-4693-905D-A7F37C3DA8D2}" type="datetime'''H''ungary''''''''''&#10;(''2''''01''''''''3''; cem''''e''nt)'''">
              <a:rPr lang="en-GB" altLang="en-US" sz="800" b="0"/>
              <a:pPr/>
              <a:t>Hungary
(2013; cement)</a:t>
            </a:fld>
            <a:endParaRPr lang="en-GB" sz="800" b="0" dirty="0">
              <a:sym typeface="+mn-lt"/>
            </a:endParaRPr>
          </a:p>
        </p:txBody>
      </p:sp>
      <p:sp>
        <p:nvSpPr>
          <p:cNvPr id="51" name="Rectangle 50"/>
          <p:cNvSpPr>
            <a:spLocks noGrp="1" noChangeArrowheads="1"/>
          </p:cNvSpPr>
          <p:nvPr>
            <p:custDataLst>
              <p:tags r:id="rId8"/>
            </p:custDataLst>
          </p:nvPr>
        </p:nvSpPr>
        <p:spPr bwMode="auto">
          <a:xfrm>
            <a:off x="3517900" y="6126163"/>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D526935-D629-49BA-AD5A-1739B22A341B}" type="datetime'''''''''''EU''''''''''''''''''''''''''''2''''8'''''''''">
              <a:rPr lang="en-GB" altLang="en-US" sz="800" b="0"/>
              <a:pPr marL="0" indent="0" algn="ctr">
                <a:lnSpc>
                  <a:spcPct val="100000"/>
                </a:lnSpc>
                <a:spcAft>
                  <a:spcPct val="0"/>
                </a:spcAft>
                <a:buNone/>
              </a:pPr>
              <a:t>EU28</a:t>
            </a:fld>
            <a:endParaRPr lang="en-GB" sz="800" b="0" dirty="0">
              <a:sym typeface="+mn-lt"/>
            </a:endParaRPr>
          </a:p>
        </p:txBody>
      </p:sp>
      <p:sp>
        <p:nvSpPr>
          <p:cNvPr id="53" name="Rectangle 52"/>
          <p:cNvSpPr>
            <a:spLocks noGrp="1" noChangeArrowheads="1"/>
          </p:cNvSpPr>
          <p:nvPr>
            <p:custDataLst>
              <p:tags r:id="rId9"/>
            </p:custDataLst>
          </p:nvPr>
        </p:nvSpPr>
        <p:spPr bwMode="auto">
          <a:xfrm>
            <a:off x="477838" y="5165725"/>
            <a:ext cx="28638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800" dirty="0">
                <a:sym typeface="+mn-lt"/>
              </a:rPr>
              <a:t>Grey clinker production per capita (tonnes; 2014)</a:t>
            </a:r>
            <a:endParaRPr lang="en-GB" sz="800" dirty="0">
              <a:sym typeface="+mn-lt"/>
            </a:endParaRPr>
          </a:p>
        </p:txBody>
      </p:sp>
      <p:pic>
        <p:nvPicPr>
          <p:cNvPr id="36" name="Picture 2" descr="Afbeeldingsresultaat voor flag hungary"/>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Object 69"/>
          <p:cNvGraphicFramePr>
            <a:graphicFrameLocks/>
          </p:cNvGraphicFramePr>
          <p:nvPr>
            <p:custDataLst>
              <p:tags r:id="rId10"/>
            </p:custDataLst>
            <p:extLst/>
          </p:nvPr>
        </p:nvGraphicFramePr>
        <p:xfrm>
          <a:off x="723900" y="2705100"/>
          <a:ext cx="2771792" cy="1752676"/>
        </p:xfrm>
        <a:graphic>
          <a:graphicData uri="http://schemas.openxmlformats.org/presentationml/2006/ole">
            <mc:AlternateContent xmlns:mc="http://schemas.openxmlformats.org/markup-compatibility/2006">
              <mc:Choice xmlns:v="urn:schemas-microsoft-com:vml" Requires="v">
                <p:oleObj spid="_x0000_s135193" name="Chart" r:id="rId34" imgW="2771792" imgH="1752676" progId="MSGraph.Chart.8">
                  <p:embed followColorScheme="full"/>
                </p:oleObj>
              </mc:Choice>
              <mc:Fallback>
                <p:oleObj name="Chart" r:id="rId34" imgW="2771792" imgH="1752676" progId="MSGraph.Chart.8">
                  <p:embed followColorScheme="full"/>
                  <p:pic>
                    <p:nvPicPr>
                      <p:cNvPr id="70" name="Object 69"/>
                      <p:cNvPicPr/>
                      <p:nvPr/>
                    </p:nvPicPr>
                    <p:blipFill>
                      <a:blip r:embed="rId35"/>
                      <a:stretch>
                        <a:fillRect/>
                      </a:stretch>
                    </p:blipFill>
                    <p:spPr>
                      <a:xfrm>
                        <a:off x="723900" y="2705100"/>
                        <a:ext cx="2771792" cy="1752676"/>
                      </a:xfrm>
                      <a:prstGeom prst="rect">
                        <a:avLst/>
                      </a:prstGeom>
                    </p:spPr>
                  </p:pic>
                </p:oleObj>
              </mc:Fallback>
            </mc:AlternateContent>
          </a:graphicData>
        </a:graphic>
      </p:graphicFrame>
      <p:sp>
        <p:nvSpPr>
          <p:cNvPr id="107" name="Rectangle 106"/>
          <p:cNvSpPr>
            <a:spLocks noGrp="1" noChangeArrowheads="1"/>
          </p:cNvSpPr>
          <p:nvPr>
            <p:custDataLst>
              <p:tags r:id="rId11"/>
            </p:custDataLst>
          </p:nvPr>
        </p:nvSpPr>
        <p:spPr bwMode="gray">
          <a:xfrm>
            <a:off x="538163" y="36830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4256568-E13D-4A1E-B86A-A42FBEC8E057}"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106" name="Rectangle 105"/>
          <p:cNvSpPr>
            <a:spLocks noGrp="1" noChangeArrowheads="1"/>
          </p:cNvSpPr>
          <p:nvPr>
            <p:custDataLst>
              <p:tags r:id="rId12"/>
            </p:custDataLst>
          </p:nvPr>
        </p:nvSpPr>
        <p:spPr bwMode="gray">
          <a:xfrm>
            <a:off x="538163" y="39878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39BD1C0-679C-456D-BBE4-45311AB4FCEC}"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105" name="Rectangle 104"/>
          <p:cNvSpPr>
            <a:spLocks noGrp="1" noChangeArrowheads="1"/>
          </p:cNvSpPr>
          <p:nvPr>
            <p:custDataLst>
              <p:tags r:id="rId13"/>
            </p:custDataLst>
          </p:nvPr>
        </p:nvSpPr>
        <p:spPr bwMode="gray">
          <a:xfrm>
            <a:off x="603250" y="42926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F315561-1255-41D5-A211-14DA293546B5}"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110" name="Rectangle 109"/>
          <p:cNvSpPr>
            <a:spLocks noGrp="1" noChangeArrowheads="1"/>
          </p:cNvSpPr>
          <p:nvPr>
            <p:custDataLst>
              <p:tags r:id="rId14"/>
            </p:custDataLst>
          </p:nvPr>
        </p:nvSpPr>
        <p:spPr bwMode="gray">
          <a:xfrm>
            <a:off x="473075" y="27686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6AB9A7F-59A2-4168-8DB9-466C3544429A}"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109" name="Rectangle 108"/>
          <p:cNvSpPr>
            <a:spLocks noGrp="1" noChangeArrowheads="1"/>
          </p:cNvSpPr>
          <p:nvPr>
            <p:custDataLst>
              <p:tags r:id="rId15"/>
            </p:custDataLst>
          </p:nvPr>
        </p:nvSpPr>
        <p:spPr bwMode="gray">
          <a:xfrm>
            <a:off x="538163" y="30734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0B8C150-1454-4AB5-BCB6-E50409136673}"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108" name="Rectangle 107"/>
          <p:cNvSpPr>
            <a:spLocks noGrp="1" noChangeArrowheads="1"/>
          </p:cNvSpPr>
          <p:nvPr>
            <p:custDataLst>
              <p:tags r:id="rId16"/>
            </p:custDataLst>
          </p:nvPr>
        </p:nvSpPr>
        <p:spPr bwMode="gray">
          <a:xfrm>
            <a:off x="538163" y="33782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5B564C1-D66B-447A-9C1A-4B2F5A4CC8C6}"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77" name="Rectangle 76"/>
          <p:cNvSpPr>
            <a:spLocks noGrp="1" noChangeArrowheads="1"/>
          </p:cNvSpPr>
          <p:nvPr>
            <p:custDataLst>
              <p:tags r:id="rId17"/>
            </p:custDataLst>
          </p:nvPr>
        </p:nvSpPr>
        <p:spPr bwMode="auto">
          <a:xfrm>
            <a:off x="2446338" y="4411663"/>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8FCB52D-5776-4B75-8537-CB9FF70F418D}" type="datetime'''E''''U'' ''''av''e''''''r''''a''''''''''''''ge'''''''' '''''">
              <a:rPr lang="en-GB" altLang="en-US" sz="800" b="0"/>
              <a:pPr/>
              <a:t>EU average </a:t>
            </a:fld>
            <a:endParaRPr lang="en-GB" sz="800" b="0" dirty="0">
              <a:sym typeface="+mn-lt"/>
            </a:endParaRPr>
          </a:p>
        </p:txBody>
      </p:sp>
      <p:sp>
        <p:nvSpPr>
          <p:cNvPr id="78" name="Rectangle 77"/>
          <p:cNvSpPr>
            <a:spLocks noGrp="1" noChangeArrowheads="1"/>
          </p:cNvSpPr>
          <p:nvPr>
            <p:custDataLst>
              <p:tags r:id="rId18"/>
            </p:custDataLst>
          </p:nvPr>
        </p:nvSpPr>
        <p:spPr bwMode="auto">
          <a:xfrm>
            <a:off x="1268413" y="4411663"/>
            <a:ext cx="446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3C6C3CB-714C-491D-97E1-C9124E767D67}" type="datetime'''''''''H''''''''u''n''g''ar''''y'''''''''''''''''''''">
              <a:rPr lang="en-GB" altLang="en-US" sz="800" b="0"/>
              <a:pPr/>
              <a:t>Hungary</a:t>
            </a:fld>
            <a:endParaRPr lang="en-GB" sz="800" b="0" dirty="0">
              <a:sym typeface="+mn-lt"/>
            </a:endParaRPr>
          </a:p>
        </p:txBody>
      </p:sp>
      <p:sp>
        <p:nvSpPr>
          <p:cNvPr id="112" name="Rectangle 111"/>
          <p:cNvSpPr>
            <a:spLocks noGrp="1" noChangeArrowheads="1"/>
          </p:cNvSpPr>
          <p:nvPr>
            <p:custDataLst>
              <p:tags r:id="rId19"/>
            </p:custDataLst>
          </p:nvPr>
        </p:nvSpPr>
        <p:spPr bwMode="gray">
          <a:xfrm>
            <a:off x="1303338" y="3073400"/>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800" dirty="0">
                <a:solidFill>
                  <a:schemeClr val="bg1"/>
                </a:solidFill>
                <a:sym typeface="+mn-lt"/>
              </a:rPr>
              <a:t>40%*</a:t>
            </a:r>
            <a:endParaRPr lang="en-GB" sz="800" dirty="0">
              <a:solidFill>
                <a:schemeClr val="bg1"/>
              </a:solidFill>
              <a:sym typeface="+mn-lt"/>
            </a:endParaRPr>
          </a:p>
        </p:txBody>
      </p:sp>
      <p:sp>
        <p:nvSpPr>
          <p:cNvPr id="104" name="Rectangle 103"/>
          <p:cNvSpPr>
            <a:spLocks noGrp="1" noChangeArrowheads="1"/>
          </p:cNvSpPr>
          <p:nvPr>
            <p:custDataLst>
              <p:tags r:id="rId20"/>
            </p:custDataLst>
          </p:nvPr>
        </p:nvSpPr>
        <p:spPr bwMode="gray">
          <a:xfrm>
            <a:off x="1389063" y="3378200"/>
            <a:ext cx="203200"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052A59F-A840-4A5B-8E0D-B44CCC71535D}" type="datetime'''''''0''''''''''''%'''''''''''''''''''''''''''">
              <a:rPr lang="en-GB" altLang="en-US" sz="800" b="0">
                <a:solidFill>
                  <a:schemeClr val="bg1"/>
                </a:solidFill>
                <a:sym typeface="+mn-lt"/>
              </a:rPr>
              <a:pPr marL="0" indent="0" algn="ctr">
                <a:lnSpc>
                  <a:spcPct val="100000"/>
                </a:lnSpc>
                <a:spcAft>
                  <a:spcPct val="0"/>
                </a:spcAft>
                <a:buNone/>
              </a:pPr>
              <a:t>0%</a:t>
            </a:fld>
            <a:endParaRPr lang="en-GB" sz="800" b="0" dirty="0">
              <a:solidFill>
                <a:schemeClr val="bg1"/>
              </a:solidFill>
              <a:sym typeface="+mn-lt"/>
            </a:endParaRPr>
          </a:p>
        </p:txBody>
      </p:sp>
      <p:sp>
        <p:nvSpPr>
          <p:cNvPr id="79" name="Rectangle 78"/>
          <p:cNvSpPr>
            <a:spLocks noGrp="1" noChangeArrowheads="1"/>
          </p:cNvSpPr>
          <p:nvPr>
            <p:custDataLst>
              <p:tags r:id="rId21"/>
            </p:custDataLst>
          </p:nvPr>
        </p:nvSpPr>
        <p:spPr bwMode="auto">
          <a:xfrm>
            <a:off x="473075" y="2443163"/>
            <a:ext cx="2165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800" dirty="0">
                <a:sym typeface="+mn-lt"/>
              </a:rPr>
              <a:t>Average thermal energy consumption</a:t>
            </a:r>
          </a:p>
          <a:p>
            <a:pPr marL="0" indent="0">
              <a:lnSpc>
                <a:spcPct val="100000"/>
              </a:lnSpc>
              <a:spcAft>
                <a:spcPct val="0"/>
              </a:spcAft>
              <a:buNone/>
            </a:pPr>
            <a:r>
              <a:rPr lang="en-US" sz="800" dirty="0">
                <a:sym typeface="+mn-lt"/>
              </a:rPr>
              <a:t>in cement kilns (2014)</a:t>
            </a:r>
          </a:p>
        </p:txBody>
      </p:sp>
      <p:sp>
        <p:nvSpPr>
          <p:cNvPr id="82" name="Rectangle 81"/>
          <p:cNvSpPr/>
          <p:nvPr>
            <p:custDataLst>
              <p:tags r:id="rId22"/>
            </p:custDataLst>
          </p:nvPr>
        </p:nvSpPr>
        <p:spPr bwMode="auto">
          <a:xfrm>
            <a:off x="3533775" y="2874963"/>
            <a:ext cx="142875" cy="106362"/>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81" name="Rectangle 80"/>
          <p:cNvSpPr/>
          <p:nvPr>
            <p:custDataLst>
              <p:tags r:id="rId23"/>
            </p:custDataLst>
          </p:nvPr>
        </p:nvSpPr>
        <p:spPr bwMode="auto">
          <a:xfrm>
            <a:off x="3533775" y="3170238"/>
            <a:ext cx="142875" cy="1063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80" name="Rectangle 79"/>
          <p:cNvSpPr/>
          <p:nvPr>
            <p:custDataLst>
              <p:tags r:id="rId24"/>
            </p:custDataLst>
          </p:nvPr>
        </p:nvSpPr>
        <p:spPr bwMode="auto">
          <a:xfrm>
            <a:off x="3533775" y="3343275"/>
            <a:ext cx="142875" cy="106362"/>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83" name="Rectangle 82"/>
          <p:cNvSpPr>
            <a:spLocks noGrp="1" noChangeArrowheads="1"/>
          </p:cNvSpPr>
          <p:nvPr>
            <p:custDataLst>
              <p:tags r:id="rId25"/>
            </p:custDataLst>
          </p:nvPr>
        </p:nvSpPr>
        <p:spPr bwMode="auto">
          <a:xfrm>
            <a:off x="3727450" y="3338513"/>
            <a:ext cx="5619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9893B64-C527-4CE2-B3F3-2C170ADE7F37}" type="datetime'F''''''''o''s''''''''''''s''i''''''''''l'''' ''''''''fuels'''">
              <a:rPr lang="en-GB" altLang="en-US" sz="800" b="0"/>
              <a:pPr/>
              <a:t>Fossil fuels</a:t>
            </a:fld>
            <a:endParaRPr lang="en-GB" sz="800" b="0" dirty="0">
              <a:sym typeface="+mn-lt"/>
            </a:endParaRPr>
          </a:p>
        </p:txBody>
      </p:sp>
      <p:sp>
        <p:nvSpPr>
          <p:cNvPr id="84" name="Rectangle 83"/>
          <p:cNvSpPr>
            <a:spLocks noGrp="1" noChangeArrowheads="1"/>
          </p:cNvSpPr>
          <p:nvPr>
            <p:custDataLst>
              <p:tags r:id="rId26"/>
            </p:custDataLst>
          </p:nvPr>
        </p:nvSpPr>
        <p:spPr bwMode="auto">
          <a:xfrm>
            <a:off x="3727450" y="3165475"/>
            <a:ext cx="76676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D5312C8-5BF4-4C69-BA1C-892024787032}" type="datetime'''''''''W''''as''''t''''''''e'''' ''b''''''io''m''''''ass'">
              <a:rPr lang="en-GB" altLang="en-US" sz="800" b="0"/>
              <a:pPr/>
              <a:t>Waste biomass</a:t>
            </a:fld>
            <a:endParaRPr lang="en-GB" sz="800" b="0" dirty="0">
              <a:sym typeface="+mn-lt"/>
            </a:endParaRPr>
          </a:p>
        </p:txBody>
      </p:sp>
      <p:sp>
        <p:nvSpPr>
          <p:cNvPr id="85" name="Rectangle 84"/>
          <p:cNvSpPr>
            <a:spLocks noGrp="1" noChangeArrowheads="1"/>
          </p:cNvSpPr>
          <p:nvPr>
            <p:custDataLst>
              <p:tags r:id="rId27"/>
            </p:custDataLst>
          </p:nvPr>
        </p:nvSpPr>
        <p:spPr bwMode="auto">
          <a:xfrm>
            <a:off x="3727450" y="2870200"/>
            <a:ext cx="55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A03A60B-0800-4816-89B1-86378D34F503}" type="datetime'A''lter''''''native&#10;''fo''''''s''''''s''il'' fu''''''els'''''">
              <a:rPr lang="en-GB" altLang="en-US" sz="800" b="0"/>
              <a:pPr/>
              <a:t>Alternative
fossil fuels</a:t>
            </a:fld>
            <a:endParaRPr lang="en-GB" sz="800" b="0" dirty="0">
              <a:sym typeface="+mn-lt"/>
            </a:endParaRPr>
          </a:p>
        </p:txBody>
      </p:sp>
      <p:sp>
        <p:nvSpPr>
          <p:cNvPr id="15" name="TextBox 14"/>
          <p:cNvSpPr txBox="1"/>
          <p:nvPr/>
        </p:nvSpPr>
        <p:spPr>
          <a:xfrm>
            <a:off x="3154763" y="3910117"/>
            <a:ext cx="1128312" cy="415498"/>
          </a:xfrm>
          <a:prstGeom prst="rect">
            <a:avLst/>
          </a:prstGeom>
          <a:noFill/>
        </p:spPr>
        <p:txBody>
          <a:bodyPr wrap="square" rtlCol="0">
            <a:spAutoFit/>
          </a:bodyPr>
          <a:lstStyle/>
          <a:p>
            <a:pPr marL="85725" indent="0" algn="l">
              <a:lnSpc>
                <a:spcPct val="100000"/>
              </a:lnSpc>
            </a:pPr>
            <a:r>
              <a:rPr lang="en-US" sz="700" b="0" dirty="0">
                <a:solidFill>
                  <a:schemeClr val="tx1"/>
                </a:solidFill>
              </a:rPr>
              <a:t>*figure is indicative as exact data are not public</a:t>
            </a:r>
            <a:endParaRPr lang="en-GB" sz="700" b="0" dirty="0">
              <a:solidFill>
                <a:schemeClr val="tx1"/>
              </a:solidFill>
            </a:endParaRPr>
          </a:p>
        </p:txBody>
      </p:sp>
    </p:spTree>
    <p:extLst>
      <p:ext uri="{BB962C8B-B14F-4D97-AF65-F5344CB8AC3E}">
        <p14:creationId xmlns:p14="http://schemas.microsoft.com/office/powerpoint/2010/main" val="493282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Slide" r:id="rId26" imgW="360" imgH="360" progId="TCLayout.ActiveDocument.1">
                  <p:embed/>
                </p:oleObj>
              </mc:Choice>
              <mc:Fallback>
                <p:oleObj name="think-cell Slide" r:id="rId26" imgW="360" imgH="360" progId="TCLayout.ActiveDocument.1">
                  <p:embed/>
                  <p:pic>
                    <p:nvPicPr>
                      <p:cNvPr id="10" name="Object 9"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Hungary Waste Management</a:t>
            </a:r>
            <a:br>
              <a:rPr lang="en-US" sz="1800" b="1" dirty="0"/>
            </a:br>
            <a:r>
              <a:rPr lang="en-US" sz="1400" dirty="0"/>
              <a:t>Despite the developing pre-treatment capacities, the cement industry is still depending of imports of high quality wastes</a:t>
            </a:r>
            <a:endParaRPr lang="en-GB" b="1" dirty="0"/>
          </a:p>
        </p:txBody>
      </p:sp>
      <p:sp>
        <p:nvSpPr>
          <p:cNvPr id="3" name="Content Placeholder 2"/>
          <p:cNvSpPr>
            <a:spLocks noGrp="1"/>
          </p:cNvSpPr>
          <p:nvPr>
            <p:ph sz="half" idx="1"/>
          </p:nvPr>
        </p:nvSpPr>
        <p:spPr>
          <a:xfrm>
            <a:off x="466724" y="1843162"/>
            <a:ext cx="4025900" cy="509496"/>
          </a:xfrm>
        </p:spPr>
        <p:txBody>
          <a:bodyPr/>
          <a:lstStyle/>
          <a:p>
            <a:pPr marL="0" indent="0">
              <a:buNone/>
            </a:pPr>
            <a:r>
              <a:rPr lang="en-US" sz="800" b="1" dirty="0"/>
              <a:t>WASTE TREATMENT </a:t>
            </a:r>
            <a:r>
              <a:rPr lang="en-US" sz="800" b="1" i="1" dirty="0"/>
              <a:t>Substantial volumes of waste is being landfilled (47%), but more advanced treatments methods have been steadily developing. </a:t>
            </a:r>
            <a:endParaRPr lang="en-GB" sz="700" b="1" i="1" dirty="0"/>
          </a:p>
        </p:txBody>
      </p:sp>
      <p:sp>
        <p:nvSpPr>
          <p:cNvPr id="8" name="Content Placeholder 7"/>
          <p:cNvSpPr>
            <a:spLocks noGrp="1"/>
          </p:cNvSpPr>
          <p:nvPr>
            <p:ph sz="half" idx="2"/>
          </p:nvPr>
        </p:nvSpPr>
        <p:spPr>
          <a:xfrm>
            <a:off x="4645023" y="1865738"/>
            <a:ext cx="4027488" cy="4475131"/>
          </a:xfrm>
        </p:spPr>
        <p:txBody>
          <a:bodyPr/>
          <a:lstStyle/>
          <a:p>
            <a:pPr marL="0" indent="0">
              <a:buNone/>
            </a:pPr>
            <a:r>
              <a:rPr lang="en-US" sz="900" b="1" dirty="0">
                <a:latin typeface="+mj-lt"/>
              </a:rPr>
              <a:t>AT A GLANCE</a:t>
            </a:r>
          </a:p>
          <a:p>
            <a:pPr>
              <a:buFont typeface="Verdana" panose="020B0604030504040204" pitchFamily="34" charset="0"/>
              <a:buChar char="–"/>
            </a:pPr>
            <a:r>
              <a:rPr lang="en-US" sz="900" dirty="0">
                <a:latin typeface="+mj-lt"/>
              </a:rPr>
              <a:t>The majority of waste generated in Hungary in 2014 was landfilled (47%), about 40% recycled, while the incineration capacity (including co-processing) has been developing and currently accounts for (12%) of the total.</a:t>
            </a:r>
          </a:p>
          <a:p>
            <a:pPr>
              <a:buFont typeface="Verdana" panose="020B0604030504040204" pitchFamily="34" charset="0"/>
              <a:buChar char="–"/>
            </a:pPr>
            <a:r>
              <a:rPr lang="en-US" sz="900" dirty="0">
                <a:latin typeface="+mj-lt"/>
              </a:rPr>
              <a:t>The landfill taxes are below the EU average (80 EUR/tonne), however relatively moderate </a:t>
            </a:r>
            <a:r>
              <a:rPr lang="en-US" sz="900" dirty="0"/>
              <a:t>(between 25 – 35 EUR/tonne) in comparison with countries recording similar GDP. </a:t>
            </a:r>
          </a:p>
          <a:p>
            <a:pPr>
              <a:buFont typeface="Verdana" panose="020B0604030504040204" pitchFamily="34" charset="0"/>
              <a:buChar char="–"/>
            </a:pPr>
            <a:r>
              <a:rPr lang="en-US" sz="900" dirty="0">
                <a:latin typeface="+mj-lt"/>
              </a:rPr>
              <a:t>Municipal MBT plants are producing processed wastes with low calorific values (8 – 14 MJ/kg) and the availability of high quality domestic industrial wastes which could be used to produce RDF is limited. </a:t>
            </a:r>
          </a:p>
          <a:p>
            <a:pPr>
              <a:buFont typeface="Verdana" panose="020B0604030504040204" pitchFamily="34" charset="0"/>
              <a:buChar char="–"/>
            </a:pPr>
            <a:r>
              <a:rPr lang="en-US" sz="900" dirty="0">
                <a:latin typeface="+mj-lt"/>
              </a:rPr>
              <a:t>As a consequence, high quality wastes pre-processed domestically are lacking in sufficient volumes and the cement industry has to rely on imports of RDF. </a:t>
            </a:r>
          </a:p>
          <a:p>
            <a:pPr>
              <a:buFont typeface="Verdana" panose="020B0604030504040204" pitchFamily="34" charset="0"/>
              <a:buChar char="–"/>
            </a:pPr>
            <a:r>
              <a:rPr lang="en-US" sz="900" dirty="0">
                <a:latin typeface="+mj-lt"/>
              </a:rPr>
              <a:t>Although the public is generally against waste incineration in Hungary, more investments have been planned to build new incinerators utilizing in particular the domestic Solid Recovered Fuel (SRF) produced.</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54</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rate of waste landfilling is high due to low taxes. Together with more state investments in waste incineration is limiting the domestic waste availability to the cement industry. </a:t>
            </a:r>
          </a:p>
        </p:txBody>
      </p:sp>
      <p:sp>
        <p:nvSpPr>
          <p:cNvPr id="12" name="Content Placeholder 2"/>
          <p:cNvSpPr txBox="1">
            <a:spLocks/>
          </p:cNvSpPr>
          <p:nvPr/>
        </p:nvSpPr>
        <p:spPr bwMode="auto">
          <a:xfrm>
            <a:off x="466724" y="4523608"/>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Hungary is just slightly below the EU average in regards to combustible waste generation.</a:t>
            </a:r>
            <a:endParaRPr lang="en-GB" sz="800" i="1" kern="0" dirty="0"/>
          </a:p>
        </p:txBody>
      </p:sp>
      <p:graphicFrame>
        <p:nvGraphicFramePr>
          <p:cNvPr id="68" name="Object 67"/>
          <p:cNvGraphicFramePr>
            <a:graphicFrameLocks/>
          </p:cNvGraphicFramePr>
          <p:nvPr>
            <p:custDataLst>
              <p:tags r:id="rId4"/>
            </p:custDataLst>
            <p:extLst/>
          </p:nvPr>
        </p:nvGraphicFramePr>
        <p:xfrm>
          <a:off x="38100" y="5143500"/>
          <a:ext cx="4229235" cy="1257460"/>
        </p:xfrm>
        <a:graphic>
          <a:graphicData uri="http://schemas.openxmlformats.org/presentationml/2006/ole">
            <mc:AlternateContent xmlns:mc="http://schemas.openxmlformats.org/markup-compatibility/2006">
              <mc:Choice xmlns:v="urn:schemas-microsoft-com:vml" Requires="v">
                <p:oleObj spid="_x0000_s136216" name="Chart" r:id="rId28" imgW="4229167" imgH="1257431" progId="MSGraph.Chart.8">
                  <p:embed followColorScheme="full"/>
                </p:oleObj>
              </mc:Choice>
              <mc:Fallback>
                <p:oleObj name="Chart" r:id="rId28" imgW="4229167" imgH="1257431" progId="MSGraph.Chart.8">
                  <p:embed followColorScheme="full"/>
                  <p:pic>
                    <p:nvPicPr>
                      <p:cNvPr id="68" name="Object 67"/>
                      <p:cNvPicPr>
                        <a:picLocks noChangeArrowheads="1"/>
                      </p:cNvPicPr>
                      <p:nvPr/>
                    </p:nvPicPr>
                    <p:blipFill>
                      <a:blip r:embed="rId29"/>
                      <a:srcRect/>
                      <a:stretch>
                        <a:fillRect/>
                      </a:stretch>
                    </p:blipFill>
                    <p:spPr bwMode="auto">
                      <a:xfrm>
                        <a:off x="38100" y="5143500"/>
                        <a:ext cx="4229235" cy="125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ectangle 74"/>
          <p:cNvSpPr>
            <a:spLocks noGrp="1" noChangeArrowheads="1"/>
          </p:cNvSpPr>
          <p:nvPr>
            <p:custDataLst>
              <p:tags r:id="rId5"/>
            </p:custDataLst>
          </p:nvPr>
        </p:nvSpPr>
        <p:spPr bwMode="auto">
          <a:xfrm>
            <a:off x="482600" y="4981575"/>
            <a:ext cx="2028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800" kern="0" dirty="0"/>
              <a:t>Share of combustible waste (2012)</a:t>
            </a:r>
          </a:p>
          <a:p>
            <a:pPr marL="0" indent="0">
              <a:lnSpc>
                <a:spcPct val="100000"/>
              </a:lnSpc>
              <a:buNone/>
            </a:pPr>
            <a:r>
              <a:rPr lang="en-US" sz="800" b="0" kern="0" dirty="0"/>
              <a:t>Excluding major mineral wastes</a:t>
            </a:r>
          </a:p>
        </p:txBody>
      </p:sp>
      <p:sp>
        <p:nvSpPr>
          <p:cNvPr id="76" name="Rectangle 75"/>
          <p:cNvSpPr>
            <a:spLocks noGrp="1" noChangeArrowheads="1"/>
          </p:cNvSpPr>
          <p:nvPr>
            <p:custDataLst>
              <p:tags r:id="rId6"/>
            </p:custDataLst>
          </p:nvPr>
        </p:nvSpPr>
        <p:spPr bwMode="auto">
          <a:xfrm>
            <a:off x="3017838" y="6240463"/>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800" b="0"/>
              <a:pPr marL="0" indent="0" algn="ctr">
                <a:lnSpc>
                  <a:spcPct val="100000"/>
                </a:lnSpc>
                <a:spcAft>
                  <a:spcPct val="0"/>
                </a:spcAft>
                <a:buNone/>
              </a:pPr>
              <a:t>EU average </a:t>
            </a:fld>
            <a:endParaRPr lang="en-GB" sz="800" b="0" dirty="0">
              <a:sym typeface="+mn-lt"/>
            </a:endParaRPr>
          </a:p>
        </p:txBody>
      </p:sp>
      <p:sp>
        <p:nvSpPr>
          <p:cNvPr id="77" name="Rectangle 76"/>
          <p:cNvSpPr>
            <a:spLocks noGrp="1" noChangeArrowheads="1"/>
          </p:cNvSpPr>
          <p:nvPr>
            <p:custDataLst>
              <p:tags r:id="rId7"/>
            </p:custDataLst>
          </p:nvPr>
        </p:nvSpPr>
        <p:spPr bwMode="auto">
          <a:xfrm>
            <a:off x="1463675" y="6240463"/>
            <a:ext cx="446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US" sz="800" b="0" dirty="0">
                <a:sym typeface="+mn-lt"/>
              </a:rPr>
              <a:t>Hungary</a:t>
            </a:r>
            <a:endParaRPr lang="en-GB" sz="800" b="0" dirty="0">
              <a:sym typeface="+mn-lt"/>
            </a:endParaRPr>
          </a:p>
        </p:txBody>
      </p:sp>
      <p:sp>
        <p:nvSpPr>
          <p:cNvPr id="34" name="Rectangle 33"/>
          <p:cNvSpPr/>
          <p:nvPr>
            <p:custDataLst>
              <p:tags r:id="rId8"/>
            </p:custDataLst>
          </p:nvPr>
        </p:nvSpPr>
        <p:spPr bwMode="auto">
          <a:xfrm>
            <a:off x="2901950" y="51736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3" name="Rectangle 32"/>
          <p:cNvSpPr/>
          <p:nvPr>
            <p:custDataLst>
              <p:tags r:id="rId9"/>
            </p:custDataLst>
          </p:nvPr>
        </p:nvSpPr>
        <p:spPr bwMode="auto">
          <a:xfrm>
            <a:off x="2901950" y="501650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3" name="Rectangle 92"/>
          <p:cNvSpPr>
            <a:spLocks noGrp="1" noChangeArrowheads="1"/>
          </p:cNvSpPr>
          <p:nvPr>
            <p:custDataLst>
              <p:tags r:id="rId10"/>
            </p:custDataLst>
          </p:nvPr>
        </p:nvSpPr>
        <p:spPr bwMode="auto">
          <a:xfrm>
            <a:off x="3078163" y="517048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marL="0" indent="0">
                <a:lnSpc>
                  <a:spcPct val="100000"/>
                </a:lnSpc>
                <a:spcAft>
                  <a:spcPct val="0"/>
                </a:spcAft>
                <a:buNone/>
              </a:pPr>
              <a:t>Non-combustible waste</a:t>
            </a:fld>
            <a:endParaRPr lang="en-GB" sz="700" b="0" dirty="0">
              <a:sym typeface="+mn-lt"/>
            </a:endParaRPr>
          </a:p>
        </p:txBody>
      </p:sp>
      <p:sp>
        <p:nvSpPr>
          <p:cNvPr id="92" name="Rectangle 91"/>
          <p:cNvSpPr>
            <a:spLocks noGrp="1" noChangeArrowheads="1"/>
          </p:cNvSpPr>
          <p:nvPr>
            <p:custDataLst>
              <p:tags r:id="rId11"/>
            </p:custDataLst>
          </p:nvPr>
        </p:nvSpPr>
        <p:spPr bwMode="auto">
          <a:xfrm>
            <a:off x="3078163" y="501332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graphicFrame>
        <p:nvGraphicFramePr>
          <p:cNvPr id="38" name="Object 37"/>
          <p:cNvGraphicFramePr>
            <a:graphicFrameLocks/>
          </p:cNvGraphicFramePr>
          <p:nvPr>
            <p:custDataLst>
              <p:tags r:id="rId12"/>
            </p:custDataLst>
            <p:extLst/>
          </p:nvPr>
        </p:nvGraphicFramePr>
        <p:xfrm>
          <a:off x="495300" y="2781300"/>
          <a:ext cx="1752630" cy="1733683"/>
        </p:xfrm>
        <a:graphic>
          <a:graphicData uri="http://schemas.openxmlformats.org/presentationml/2006/ole">
            <mc:AlternateContent xmlns:mc="http://schemas.openxmlformats.org/markup-compatibility/2006">
              <mc:Choice xmlns:v="urn:schemas-microsoft-com:vml" Requires="v">
                <p:oleObj spid="_x0000_s136217" name="Chart" r:id="rId30" imgW="1752735" imgH="1733493" progId="MSGraph.Chart.8">
                  <p:embed followColorScheme="full"/>
                </p:oleObj>
              </mc:Choice>
              <mc:Fallback>
                <p:oleObj name="Chart" r:id="rId30" imgW="1752735" imgH="1733493" progId="MSGraph.Chart.8">
                  <p:embed followColorScheme="full"/>
                  <p:pic>
                    <p:nvPicPr>
                      <p:cNvPr id="38" name="Object 37"/>
                      <p:cNvPicPr>
                        <a:picLocks noChangeArrowheads="1"/>
                      </p:cNvPicPr>
                      <p:nvPr/>
                    </p:nvPicPr>
                    <p:blipFill>
                      <a:blip r:embed="rId31"/>
                      <a:srcRect/>
                      <a:stretch>
                        <a:fillRect/>
                      </a:stretch>
                    </p:blipFill>
                    <p:spPr bwMode="auto">
                      <a:xfrm>
                        <a:off x="495300" y="2781300"/>
                        <a:ext cx="1752630" cy="1733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a:spLocks noGrp="1" noChangeArrowheads="1"/>
          </p:cNvSpPr>
          <p:nvPr>
            <p:custDataLst>
              <p:tags r:id="rId13"/>
            </p:custDataLst>
          </p:nvPr>
        </p:nvSpPr>
        <p:spPr bwMode="gray">
          <a:xfrm>
            <a:off x="668338" y="3403600"/>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922F161-0735-40D8-8C45-891E6C69A75F}" type="datetime'''''''''''''''''''''4''0''%'''''''''''''''''''''''''''''''''">
              <a:rPr lang="en-GB" altLang="en-US" sz="800">
                <a:solidFill>
                  <a:schemeClr val="bg1"/>
                </a:solidFill>
              </a:rPr>
              <a:pPr/>
              <a:t>40%</a:t>
            </a:fld>
            <a:endParaRPr lang="en-GB" sz="800" dirty="0">
              <a:solidFill>
                <a:schemeClr val="bg1"/>
              </a:solidFill>
              <a:sym typeface="+mn-lt"/>
            </a:endParaRPr>
          </a:p>
        </p:txBody>
      </p:sp>
      <p:sp>
        <p:nvSpPr>
          <p:cNvPr id="45" name="Rectangle 44"/>
          <p:cNvSpPr>
            <a:spLocks noGrp="1" noChangeArrowheads="1"/>
          </p:cNvSpPr>
          <p:nvPr>
            <p:custDataLst>
              <p:tags r:id="rId14"/>
            </p:custDataLst>
          </p:nvPr>
        </p:nvSpPr>
        <p:spPr bwMode="gray">
          <a:xfrm>
            <a:off x="1054100" y="4203700"/>
            <a:ext cx="303213" cy="122238"/>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395E7BB-A3EA-472C-8985-0A5E07F3C413}" type="datetime'''''''''''''''''''''1''2%'''''''''''''''''''''''''">
              <a:rPr lang="en-GB" altLang="en-US" sz="800">
                <a:solidFill>
                  <a:schemeClr val="bg1"/>
                </a:solidFill>
              </a:rPr>
              <a:pPr/>
              <a:t>12%</a:t>
            </a:fld>
            <a:endParaRPr lang="en-GB" sz="800" dirty="0">
              <a:solidFill>
                <a:schemeClr val="bg1"/>
              </a:solidFill>
              <a:sym typeface="+mn-lt"/>
            </a:endParaRPr>
          </a:p>
        </p:txBody>
      </p:sp>
      <p:sp>
        <p:nvSpPr>
          <p:cNvPr id="46" name="Rectangle 45"/>
          <p:cNvSpPr>
            <a:spLocks noGrp="1" noChangeArrowheads="1"/>
          </p:cNvSpPr>
          <p:nvPr>
            <p:custDataLst>
              <p:tags r:id="rId15"/>
            </p:custDataLst>
          </p:nvPr>
        </p:nvSpPr>
        <p:spPr bwMode="gray">
          <a:xfrm>
            <a:off x="1350963" y="4248150"/>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B00FBBE-B31D-4C15-B605-68002A97BC18}" type="datetime'''''''''''''''''''''1''''%'''''''">
              <a:rPr lang="en-GB" altLang="en-US" sz="800">
                <a:solidFill>
                  <a:schemeClr val="bg1"/>
                </a:solidFill>
              </a:rPr>
              <a:pPr marL="0" indent="0" algn="ctr">
                <a:lnSpc>
                  <a:spcPct val="100000"/>
                </a:lnSpc>
                <a:spcAft>
                  <a:spcPct val="0"/>
                </a:spcAft>
                <a:buNone/>
              </a:pPr>
              <a:t>1%</a:t>
            </a:fld>
            <a:endParaRPr lang="en-GB" sz="800" dirty="0">
              <a:solidFill>
                <a:schemeClr val="bg1"/>
              </a:solidFill>
              <a:sym typeface="+mn-lt"/>
            </a:endParaRPr>
          </a:p>
        </p:txBody>
      </p:sp>
      <p:sp>
        <p:nvSpPr>
          <p:cNvPr id="40" name="Rectangle 39"/>
          <p:cNvSpPr>
            <a:spLocks noGrp="1" noChangeArrowheads="1"/>
          </p:cNvSpPr>
          <p:nvPr>
            <p:custDataLst>
              <p:tags r:id="rId16"/>
            </p:custDataLst>
          </p:nvPr>
        </p:nvSpPr>
        <p:spPr bwMode="gray">
          <a:xfrm>
            <a:off x="1820863" y="3543300"/>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AA07235-5F28-4BB6-9BB1-EA50CE97A411}" type="datetime'''''''''''''''''4''''''''''''''7''''''''%'''''">
              <a:rPr lang="en-GB" altLang="en-US" sz="800">
                <a:solidFill>
                  <a:schemeClr val="bg1"/>
                </a:solidFill>
              </a:rPr>
              <a:pPr/>
              <a:t>47%</a:t>
            </a:fld>
            <a:endParaRPr lang="en-GB" sz="800" dirty="0">
              <a:solidFill>
                <a:schemeClr val="bg1"/>
              </a:solidFill>
              <a:sym typeface="+mn-lt"/>
            </a:endParaRPr>
          </a:p>
        </p:txBody>
      </p:sp>
      <p:sp>
        <p:nvSpPr>
          <p:cNvPr id="48" name="Rectangle 47"/>
          <p:cNvSpPr/>
          <p:nvPr>
            <p:custDataLst>
              <p:tags r:id="rId17"/>
            </p:custDataLst>
          </p:nvPr>
        </p:nvSpPr>
        <p:spPr bwMode="auto">
          <a:xfrm>
            <a:off x="2319338" y="27892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18"/>
            </p:custDataLst>
          </p:nvPr>
        </p:nvSpPr>
        <p:spPr bwMode="auto">
          <a:xfrm>
            <a:off x="2319338" y="2632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19"/>
            </p:custDataLst>
          </p:nvPr>
        </p:nvSpPr>
        <p:spPr bwMode="auto">
          <a:xfrm>
            <a:off x="2319338" y="29464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0"/>
            </p:custDataLst>
          </p:nvPr>
        </p:nvSpPr>
        <p:spPr bwMode="auto">
          <a:xfrm>
            <a:off x="2319338" y="31035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2" name="Rectangle 51"/>
          <p:cNvSpPr>
            <a:spLocks noGrp="1" noChangeArrowheads="1"/>
          </p:cNvSpPr>
          <p:nvPr>
            <p:custDataLst>
              <p:tags r:id="rId21"/>
            </p:custDataLst>
          </p:nvPr>
        </p:nvSpPr>
        <p:spPr bwMode="auto">
          <a:xfrm>
            <a:off x="2495550" y="31003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53" name="Rectangle 52"/>
          <p:cNvSpPr>
            <a:spLocks noGrp="1" noChangeArrowheads="1"/>
          </p:cNvSpPr>
          <p:nvPr>
            <p:custDataLst>
              <p:tags r:id="rId22"/>
            </p:custDataLst>
          </p:nvPr>
        </p:nvSpPr>
        <p:spPr bwMode="auto">
          <a:xfrm>
            <a:off x="2495550" y="29432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54" name="Rectangle 53"/>
          <p:cNvSpPr>
            <a:spLocks noGrp="1" noChangeArrowheads="1"/>
          </p:cNvSpPr>
          <p:nvPr>
            <p:custDataLst>
              <p:tags r:id="rId23"/>
            </p:custDataLst>
          </p:nvPr>
        </p:nvSpPr>
        <p:spPr bwMode="auto">
          <a:xfrm>
            <a:off x="2495550" y="27860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51" name="Rectangle 50"/>
          <p:cNvSpPr>
            <a:spLocks noGrp="1" noChangeArrowheads="1"/>
          </p:cNvSpPr>
          <p:nvPr>
            <p:custDataLst>
              <p:tags r:id="rId24"/>
            </p:custDataLst>
          </p:nvPr>
        </p:nvSpPr>
        <p:spPr bwMode="auto">
          <a:xfrm>
            <a:off x="2495550" y="26289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55" name="Content Placeholder 2"/>
          <p:cNvSpPr txBox="1">
            <a:spLocks/>
          </p:cNvSpPr>
          <p:nvPr/>
        </p:nvSpPr>
        <p:spPr bwMode="auto">
          <a:xfrm>
            <a:off x="466724" y="2419170"/>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800" kern="0" dirty="0"/>
              <a:t>Waste treatment composition (2014)</a:t>
            </a:r>
          </a:p>
          <a:p>
            <a:pPr marL="0" indent="0">
              <a:lnSpc>
                <a:spcPct val="100000"/>
              </a:lnSpc>
              <a:buFont typeface="Verdana" pitchFamily="34" charset="0"/>
              <a:buNone/>
            </a:pPr>
            <a:r>
              <a:rPr lang="en-US" sz="800" b="0" kern="0" dirty="0"/>
              <a:t>Excluding major mineral wastes</a:t>
            </a:r>
          </a:p>
        </p:txBody>
      </p:sp>
      <p:pic>
        <p:nvPicPr>
          <p:cNvPr id="37" name="Picture 2" descr="Afbeeldingsresultaat voor flag hungary"/>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52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25"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Hungary Barriers and Opportunities</a:t>
            </a:r>
            <a:br>
              <a:rPr lang="en-US" sz="1800" b="1" dirty="0"/>
            </a:br>
            <a:r>
              <a:rPr lang="en-US" sz="1400" dirty="0"/>
              <a:t>The industry is technically ready for greater waste uptake; but currently challenged by insufficient volume of waste</a:t>
            </a:r>
            <a:endParaRPr lang="en-GB" sz="1800" b="1" dirty="0"/>
          </a:p>
        </p:txBody>
      </p:sp>
      <p:sp>
        <p:nvSpPr>
          <p:cNvPr id="40" name="Content Placeholder 2"/>
          <p:cNvSpPr>
            <a:spLocks noGrp="1"/>
          </p:cNvSpPr>
          <p:nvPr>
            <p:ph sz="half" idx="1"/>
          </p:nvPr>
        </p:nvSpPr>
        <p:spPr>
          <a:xfrm>
            <a:off x="482600" y="1856096"/>
            <a:ext cx="4025900" cy="737814"/>
          </a:xfrm>
        </p:spPr>
        <p:txBody>
          <a:bodyPr/>
          <a:lstStyle/>
          <a:p>
            <a:pPr marL="0" indent="0">
              <a:buNone/>
            </a:pPr>
            <a:r>
              <a:rPr lang="en-US" sz="800" b="1" dirty="0"/>
              <a:t>BARRIERS </a:t>
            </a:r>
            <a:r>
              <a:rPr lang="en-US" sz="800" b="1" i="1" dirty="0"/>
              <a:t>As low landfill taxes disincentive production of high quality pre-processed waste, the cement industry has to look for imports from abroad. </a:t>
            </a:r>
            <a:endParaRPr lang="en-US" sz="800" b="1" dirty="0"/>
          </a:p>
        </p:txBody>
      </p:sp>
      <p:sp>
        <p:nvSpPr>
          <p:cNvPr id="44" name="Content Placeholder 2"/>
          <p:cNvSpPr>
            <a:spLocks noGrp="1"/>
          </p:cNvSpPr>
          <p:nvPr>
            <p:ph sz="half" idx="2"/>
          </p:nvPr>
        </p:nvSpPr>
        <p:spPr>
          <a:xfrm>
            <a:off x="4646611" y="1856096"/>
            <a:ext cx="4025900" cy="737814"/>
          </a:xfrm>
        </p:spPr>
        <p:txBody>
          <a:bodyPr/>
          <a:lstStyle/>
          <a:p>
            <a:pPr marL="0" indent="0">
              <a:buNone/>
            </a:pPr>
            <a:r>
              <a:rPr lang="en-US" sz="800" b="1" dirty="0"/>
              <a:t>DRIVERS AND OPPORTUNITY </a:t>
            </a:r>
            <a:r>
              <a:rPr lang="en-US" sz="800" b="1" i="1" dirty="0"/>
              <a:t>The highly modern cement industry is striving to achieve one of the highest co-processing rates in the EU, but right incentives have to be in place. </a:t>
            </a:r>
            <a:endParaRPr lang="en-GB" sz="700" b="1" i="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55</a:t>
            </a:fld>
            <a:endParaRPr lang="en-GB" noProof="0" dirty="0"/>
          </a:p>
        </p:txBody>
      </p:sp>
      <p:graphicFrame>
        <p:nvGraphicFramePr>
          <p:cNvPr id="38" name="Table 37"/>
          <p:cNvGraphicFramePr>
            <a:graphicFrameLocks noGrp="1"/>
          </p:cNvGraphicFramePr>
          <p:nvPr>
            <p:extLst/>
          </p:nvPr>
        </p:nvGraphicFramePr>
        <p:xfrm>
          <a:off x="466725" y="2593914"/>
          <a:ext cx="4041775" cy="3743433"/>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1279401">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buFont typeface="Arial" panose="020B0604020202020204" pitchFamily="34" charset="0"/>
                        <a:buChar char="•"/>
                      </a:pPr>
                      <a:r>
                        <a:rPr lang="en-US" sz="800" b="1" baseline="0" dirty="0"/>
                        <a:t>High quality waste not available to the cement sector in sufficient quantity</a:t>
                      </a:r>
                    </a:p>
                    <a:p>
                      <a:pPr marL="171450" indent="-171450">
                        <a:buFont typeface="Arial" panose="020B0604020202020204" pitchFamily="34" charset="0"/>
                        <a:buChar char="•"/>
                      </a:pPr>
                      <a:r>
                        <a:rPr lang="en-US" sz="800" b="1" baseline="0" dirty="0"/>
                        <a:t>Waste processing industry is not well-developed </a:t>
                      </a:r>
                      <a:r>
                        <a:rPr lang="en-US" sz="800" b="0" baseline="0" dirty="0"/>
                        <a:t>(collection, pre-processing facilities, alternatives to landfilling, etc.)</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616008">
                <a:tc>
                  <a:txBody>
                    <a:bodyPr/>
                    <a:lstStyle/>
                    <a:p>
                      <a:r>
                        <a:rPr lang="en-US" sz="800" b="0" i="1"/>
                        <a:t>Waste market</a:t>
                      </a:r>
                      <a:r>
                        <a:rPr lang="en-US" sz="800" b="0" i="1" baseline="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Moderate landfill taxes </a:t>
                      </a:r>
                      <a:r>
                        <a:rPr lang="en-US" sz="800" b="0" kern="1200" baseline="0" dirty="0">
                          <a:solidFill>
                            <a:schemeClr val="tx1"/>
                          </a:solidFill>
                          <a:latin typeface="+mn-lt"/>
                          <a:ea typeface="+mn-ea"/>
                          <a:cs typeface="+mn-cs"/>
                        </a:rPr>
                        <a:t>for combustible wastes</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616008">
                <a:tc>
                  <a:txBody>
                    <a:bodyPr/>
                    <a:lstStyle/>
                    <a:p>
                      <a:r>
                        <a:rPr lang="en-US" sz="800" b="0" i="1"/>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baseline="0" dirty="0">
                          <a:solidFill>
                            <a:schemeClr val="tx1"/>
                          </a:solidFill>
                          <a:latin typeface="+mn-lt"/>
                          <a:ea typeface="+mn-ea"/>
                          <a:cs typeface="+mn-cs"/>
                        </a:rPr>
                        <a:t>Support to incineration on national level</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616008">
                <a:tc>
                  <a:txBody>
                    <a:bodyPr/>
                    <a:lstStyle/>
                    <a:p>
                      <a:r>
                        <a:rPr lang="en-US" sz="800" b="0" i="1"/>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Public acceptance of incineration in general is low</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616008">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5" name="Table 44"/>
          <p:cNvGraphicFramePr>
            <a:graphicFrameLocks noGrp="1"/>
          </p:cNvGraphicFramePr>
          <p:nvPr>
            <p:extLst/>
          </p:nvPr>
        </p:nvGraphicFramePr>
        <p:xfrm>
          <a:off x="4673600" y="2593912"/>
          <a:ext cx="3998912" cy="3769947"/>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745953">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Highly modern cement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Use of alternative fuels have been growing rapidly, plans are to increase co-processing rate to 70% in the next 5 years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893728">
                <a:tc>
                  <a:txBody>
                    <a:bodyPr/>
                    <a:lstStyle/>
                    <a:p>
                      <a:r>
                        <a:rPr lang="en-US" sz="800" b="1"/>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Balance the development of WtE to prevent overcapacities and market distortions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Incentivize further development of production of high quality wastes, for example, by </a:t>
                      </a:r>
                      <a:r>
                        <a:rPr lang="en-US" sz="800" baseline="0" dirty="0"/>
                        <a:t>introducing a legislative framework standalone increase of landfill taxes is not sufficient to reduce the volumes of combustible wastes going to landfills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Continue</a:t>
                      </a:r>
                      <a:r>
                        <a:rPr lang="en-US" sz="800" baseline="0" dirty="0"/>
                        <a:t> the efforts to gain the public acceptance for use of waste co-processing</a:t>
                      </a:r>
                      <a:endParaRPr lang="en-US" sz="800" dirty="0"/>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Explore other potentially suitable waste streams outside of MSW</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Incentivize pre-processing facilities to upgrade the quality of produced RDF</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the quality of domestically produced RDF to suit the needs of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103754">
                <a:tc>
                  <a:txBody>
                    <a:bodyPr/>
                    <a:lstStyle/>
                    <a:p>
                      <a:r>
                        <a:rPr lang="en-US" sz="800" b="1"/>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Utilizing the full potential of the highly modern cement industry to achieve one of the highest co-processing rates in the EU</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Further valorization of domestic waste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Avoided WtE investment as the cement industry is ready to provide additional capacity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sz="80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sp>
        <p:nvSpPr>
          <p:cNvPr id="18" name="Content Placeholder 2"/>
          <p:cNvSpPr txBox="1">
            <a:spLocks/>
          </p:cNvSpPr>
          <p:nvPr/>
        </p:nvSpPr>
        <p:spPr bwMode="auto">
          <a:xfrm>
            <a:off x="466724" y="1192213"/>
            <a:ext cx="8205787" cy="6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industry has been modernized and is now ready to further increase its use of alternative fuels. However, the industry is now forced to look into imports extensively, as domestic availability of high quality waste outside of industrial wastes is low.  </a:t>
            </a:r>
            <a:endParaRPr lang="en-GB" sz="900" b="0" kern="0" dirty="0"/>
          </a:p>
        </p:txBody>
      </p:sp>
      <p:pic>
        <p:nvPicPr>
          <p:cNvPr id="16" name="Picture 2" descr="Afbeeldingsresultaat voor flag hungary"/>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81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56</a:t>
            </a:fld>
            <a:endParaRPr lang="en-GB" noProof="0" dirty="0"/>
          </a:p>
        </p:txBody>
      </p:sp>
      <p:pic>
        <p:nvPicPr>
          <p:cNvPr id="7" name="Picture 2" descr="Afbeeldingsresultaat voor flag hungary"/>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64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57</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8" name="Picture 2" descr="Afbeeldingsresultaat voor flag hungary"/>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93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p:txBody>
          <a:bodyPr/>
          <a:lstStyle/>
          <a:p>
            <a:pPr marL="0" indent="-180000">
              <a:lnSpc>
                <a:spcPct val="100000"/>
              </a:lnSpc>
              <a:buNone/>
            </a:pPr>
            <a:r>
              <a:rPr lang="en-US" sz="1200" b="1" dirty="0">
                <a:solidFill>
                  <a:schemeClr val="accent1"/>
                </a:solidFill>
              </a:rPr>
              <a:t>Data references: </a:t>
            </a:r>
          </a:p>
          <a:p>
            <a:pPr>
              <a:lnSpc>
                <a:spcPct val="100000"/>
              </a:lnSpc>
            </a:pPr>
            <a:r>
              <a:rPr lang="en-US" sz="1200" dirty="0"/>
              <a:t>Data for the cement sector were provided by our respondent from the Hungarian Cement Concrete and Lime Association István Asztalos.</a:t>
            </a:r>
          </a:p>
          <a:p>
            <a:pPr>
              <a:lnSpc>
                <a:spcPct val="100000"/>
              </a:lnSpc>
            </a:pPr>
            <a:r>
              <a:rPr lang="en-US" sz="1200" dirty="0"/>
              <a:t>Additional data were obtained from USGS Mineral Survey at </a:t>
            </a:r>
            <a:r>
              <a:rPr lang="en-US" sz="1200" dirty="0">
                <a:hlinkClick r:id="rId2"/>
              </a:rPr>
              <a:t>https://minerals.usgs.gov/minerals/pubs/commodity/cement/myb1-2013-</a:t>
            </a:r>
            <a:endParaRPr lang="en-US" sz="1200" dirty="0"/>
          </a:p>
          <a:p>
            <a:pPr>
              <a:lnSpc>
                <a:spcPct val="100000"/>
              </a:lnSpc>
            </a:pPr>
            <a:r>
              <a:rPr lang="en-US" sz="1200" dirty="0"/>
              <a:t>Data for the waste management were obtained from Eurostat at </a:t>
            </a:r>
            <a:r>
              <a:rPr lang="en-US" sz="1200" dirty="0">
                <a:hlinkClick r:id="rId3"/>
              </a:rPr>
              <a:t>http://ec.europa.eu/eurostat/data/database</a:t>
            </a:r>
            <a:endParaRPr lang="en-US" sz="1200" dirty="0"/>
          </a:p>
          <a:p>
            <a:pPr marL="0" indent="-180000">
              <a:lnSpc>
                <a:spcPct val="100000"/>
              </a:lnSpc>
            </a:pPr>
            <a:endParaRPr lang="en-US" sz="1200" dirty="0"/>
          </a:p>
          <a:p>
            <a:pPr>
              <a:lnSpc>
                <a:spcPct val="100000"/>
              </a:lnSpc>
            </a:pPr>
            <a:r>
              <a:rPr lang="en-US" sz="1200" i="1" dirty="0"/>
              <a:t>The respondent provided the following references for their statements in the questionnaire:</a:t>
            </a:r>
          </a:p>
          <a:p>
            <a:pPr marL="354988" lvl="1" indent="-171450">
              <a:lnSpc>
                <a:spcPct val="100000"/>
              </a:lnSpc>
            </a:pPr>
            <a:r>
              <a:rPr lang="en-US" sz="1200" dirty="0"/>
              <a:t>Cement plants data communication</a:t>
            </a:r>
          </a:p>
          <a:p>
            <a:pPr marL="354988" lvl="1" indent="-171450">
              <a:lnSpc>
                <a:spcPct val="100000"/>
              </a:lnSpc>
            </a:pPr>
            <a:r>
              <a:rPr lang="en-US" sz="1200" dirty="0"/>
              <a:t>Hungarian Central Statistical Office</a:t>
            </a:r>
          </a:p>
          <a:p>
            <a:pPr marL="354988" lvl="1" indent="-171450">
              <a:lnSpc>
                <a:spcPct val="100000"/>
              </a:lnSpc>
            </a:pPr>
            <a:r>
              <a:rPr lang="en-US" sz="1200" dirty="0"/>
              <a:t>The environmental status of Hungary 2015 – Issued by Otto Herman Institute, Hungary</a:t>
            </a:r>
          </a:p>
          <a:p>
            <a:pPr marL="183538" lvl="1" indent="0">
              <a:lnSpc>
                <a:spcPct val="100000"/>
              </a:lnSpc>
              <a:buNone/>
            </a:pPr>
            <a:endParaRPr lang="en-US" sz="1200" dirty="0"/>
          </a:p>
          <a:p>
            <a:pPr marL="0" indent="-180000">
              <a:lnSpc>
                <a:spcPct val="100000"/>
              </a:lnSpc>
              <a:buNone/>
            </a:pPr>
            <a:r>
              <a:rPr lang="en-US" sz="1200" b="1" dirty="0">
                <a:solidFill>
                  <a:schemeClr val="accent1"/>
                </a:solidFill>
              </a:rPr>
              <a:t>Disclaimer</a:t>
            </a:r>
          </a:p>
          <a:p>
            <a:r>
              <a:rPr lang="en-US" sz="1200" dirty="0"/>
              <a:t>As data for the thermal energy consumption for the use of fossil and alternative fuels in the sector are not public, we could not estimate the potential for CO2 avoided, amount of waste processed, fossil fuels saved and WtE investment avoided. </a:t>
            </a: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58</a:t>
            </a:fld>
            <a:endParaRPr lang="en-GB" noProof="0" dirty="0"/>
          </a:p>
        </p:txBody>
      </p:sp>
      <p:pic>
        <p:nvPicPr>
          <p:cNvPr id="9" name="Picture 2" descr="Afbeeldingsresultaat voor flag hungary"/>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22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372555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73"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42" name="Rectangle 41">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43" name="Rectangle 42">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44" name="Rectangle 43">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45" name="Rectangle 44">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46" name="Rectangle 45">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47" name="Rectangle 46">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48" name="Rectangle 47">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49" name="Rectangle 48"/>
          <p:cNvSpPr>
            <a:spLocks noGrp="1" noChangeArrowheads="1"/>
          </p:cNvSpPr>
          <p:nvPr>
            <p:custDataLst>
              <p:tags r:id="rId11"/>
            </p:custDataLst>
          </p:nvPr>
        </p:nvSpPr>
        <p:spPr bwMode="gray">
          <a:xfrm>
            <a:off x="469900" y="3429000"/>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Ireland</a:t>
            </a:r>
            <a:endParaRPr lang="en-GB" sz="1400" dirty="0"/>
          </a:p>
        </p:txBody>
      </p:sp>
      <p:sp>
        <p:nvSpPr>
          <p:cNvPr id="50" name="Rectangle 49">
            <a:hlinkClick r:id="rId28"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51" name="Rectangle 50">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52" name="Rectangle 51">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53" name="Rectangle 52">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54" name="Rectangle 53">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55" name="Rectangle 54">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59</a:t>
            </a:fld>
            <a:endParaRPr lang="en-GB" noProof="0" dirty="0"/>
          </a:p>
        </p:txBody>
      </p:sp>
    </p:spTree>
    <p:extLst>
      <p:ext uri="{BB962C8B-B14F-4D97-AF65-F5344CB8AC3E}">
        <p14:creationId xmlns:p14="http://schemas.microsoft.com/office/powerpoint/2010/main" val="421385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39" name="think-cell Slide" r:id="rId30" imgW="270" imgH="270" progId="TCLayout.ActiveDocument.1">
                  <p:embed/>
                </p:oleObj>
              </mc:Choice>
              <mc:Fallback>
                <p:oleObj name="think-cell Slide" r:id="rId30" imgW="270" imgH="270" progId="TCLayout.ActiveDocument.1">
                  <p:embed/>
                  <p:pic>
                    <p:nvPicPr>
                      <p:cNvPr id="31" name="Object 30"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Belgium Waste Management</a:t>
            </a:r>
            <a:br>
              <a:rPr lang="en-US" sz="1800" b="1" dirty="0"/>
            </a:br>
            <a:r>
              <a:rPr lang="en-US" sz="1400" dirty="0"/>
              <a:t>Showing good performance, the waste market is advanced, well established and internationally integrated.</a:t>
            </a:r>
            <a:endParaRPr lang="en-GB" dirty="0"/>
          </a:p>
        </p:txBody>
      </p:sp>
      <p:sp>
        <p:nvSpPr>
          <p:cNvPr id="3" name="Content Placeholder 2"/>
          <p:cNvSpPr>
            <a:spLocks noGrp="1"/>
          </p:cNvSpPr>
          <p:nvPr>
            <p:ph sz="half" idx="1"/>
          </p:nvPr>
        </p:nvSpPr>
        <p:spPr>
          <a:xfrm>
            <a:off x="466724" y="1823309"/>
            <a:ext cx="4025900" cy="509496"/>
          </a:xfrm>
        </p:spPr>
        <p:txBody>
          <a:bodyPr/>
          <a:lstStyle/>
          <a:p>
            <a:pPr marL="0" indent="0">
              <a:buNone/>
            </a:pPr>
            <a:r>
              <a:rPr lang="en-US" sz="800" b="1" dirty="0"/>
              <a:t>WASTE TREATMENT </a:t>
            </a:r>
            <a:r>
              <a:rPr lang="en-US" sz="800" b="1" i="1" dirty="0"/>
              <a:t>EU MSW Recycling Target 2020 has already been met, around 20% of waste recovered  in plants with R1 status, landfilling is banned for untreated waste.</a:t>
            </a:r>
            <a:endParaRPr lang="en-GB" sz="700" b="1" dirty="0"/>
          </a:p>
        </p:txBody>
      </p:sp>
      <p:sp>
        <p:nvSpPr>
          <p:cNvPr id="8" name="Content Placeholder 7"/>
          <p:cNvSpPr>
            <a:spLocks noGrp="1"/>
          </p:cNvSpPr>
          <p:nvPr>
            <p:ph sz="half" idx="2"/>
          </p:nvPr>
        </p:nvSpPr>
        <p:spPr>
          <a:xfrm>
            <a:off x="4645023" y="1823309"/>
            <a:ext cx="4027488" cy="4631684"/>
          </a:xfrm>
        </p:spPr>
        <p:txBody>
          <a:bodyPr/>
          <a:lstStyle/>
          <a:p>
            <a:pPr marL="0" indent="0">
              <a:buNone/>
            </a:pPr>
            <a:r>
              <a:rPr lang="en-US" sz="900" b="1" dirty="0"/>
              <a:t>AT A GLANCE</a:t>
            </a:r>
          </a:p>
          <a:p>
            <a:pPr>
              <a:buFont typeface="Verdana" panose="020B0604030504040204" pitchFamily="34" charset="0"/>
              <a:buChar char="–"/>
            </a:pPr>
            <a:r>
              <a:rPr lang="en-US" sz="900" dirty="0"/>
              <a:t>Waste management in Belgium falls under the responsibility of the three regions: Brussels, Flanders and Wallonia, waste management policy and law are developed by these three separate entities. </a:t>
            </a:r>
          </a:p>
          <a:p>
            <a:pPr>
              <a:buFont typeface="Verdana" panose="020B0604030504040204" pitchFamily="34" charset="0"/>
              <a:buChar char="–"/>
            </a:pPr>
            <a:r>
              <a:rPr lang="en-US" sz="900" dirty="0"/>
              <a:t>EU Directives on Landfilling and Waste have been adapted national and regional law.</a:t>
            </a:r>
          </a:p>
          <a:p>
            <a:pPr>
              <a:buFont typeface="Verdana" panose="020B0604030504040204" pitchFamily="34" charset="0"/>
              <a:buChar char="–"/>
            </a:pPr>
            <a:r>
              <a:rPr lang="en-US" sz="900" dirty="0"/>
              <a:t>All three regions have separate MSW waste stream collection </a:t>
            </a:r>
            <a:r>
              <a:rPr lang="en-US" sz="900" dirty="0">
                <a:solidFill>
                  <a:schemeClr val="bg2"/>
                </a:solidFill>
              </a:rPr>
              <a:t>[5]</a:t>
            </a:r>
            <a:endParaRPr lang="en-US" sz="900" dirty="0"/>
          </a:p>
          <a:p>
            <a:pPr>
              <a:buFont typeface="Verdana" panose="020B0604030504040204" pitchFamily="34" charset="0"/>
              <a:buChar char="–"/>
            </a:pPr>
            <a:r>
              <a:rPr lang="en-US" sz="900" dirty="0"/>
              <a:t>The three regions have different tax rates for waste treatment, with Flanders having supportive tax rates for the </a:t>
            </a:r>
            <a:r>
              <a:rPr lang="en-US" sz="900" dirty="0" err="1"/>
              <a:t>WtE</a:t>
            </a:r>
            <a:r>
              <a:rPr lang="en-US" sz="900" dirty="0"/>
              <a:t> sector </a:t>
            </a:r>
            <a:r>
              <a:rPr lang="en-US" sz="900" dirty="0">
                <a:solidFill>
                  <a:schemeClr val="bg2"/>
                </a:solidFill>
              </a:rPr>
              <a:t>[2] </a:t>
            </a:r>
            <a:endParaRPr lang="en-US" sz="900" dirty="0"/>
          </a:p>
          <a:p>
            <a:pPr>
              <a:buFont typeface="Verdana" panose="020B0604030504040204" pitchFamily="34" charset="0"/>
              <a:buChar char="–"/>
            </a:pPr>
            <a:r>
              <a:rPr lang="en-US" sz="900" dirty="0"/>
              <a:t>A nationwide landfill ban of untreated waste, including biodegradable municipal waste, has been in place since 2007.</a:t>
            </a:r>
          </a:p>
          <a:p>
            <a:pPr>
              <a:buFont typeface="Verdana" panose="020B0604030504040204" pitchFamily="34" charset="0"/>
              <a:buChar char="–"/>
            </a:pPr>
            <a:r>
              <a:rPr lang="en-US" sz="900" dirty="0"/>
              <a:t>Co-processing is allowed on national and regional levels, it is regarded as a viable solution for treatment of waste  </a:t>
            </a:r>
            <a:r>
              <a:rPr lang="en-US" sz="900" dirty="0">
                <a:solidFill>
                  <a:schemeClr val="bg2"/>
                </a:solidFill>
              </a:rPr>
              <a:t>[2] and </a:t>
            </a:r>
            <a:r>
              <a:rPr lang="en-US" sz="900" dirty="0"/>
              <a:t> </a:t>
            </a:r>
            <a:r>
              <a:rPr lang="en-US" sz="900" dirty="0">
                <a:solidFill>
                  <a:schemeClr val="bg2"/>
                </a:solidFill>
              </a:rPr>
              <a:t>[6] </a:t>
            </a:r>
          </a:p>
          <a:p>
            <a:pPr>
              <a:buFont typeface="Verdana" panose="020B0604030504040204" pitchFamily="34" charset="0"/>
              <a:buChar char="–"/>
            </a:pPr>
            <a:r>
              <a:rPr lang="en-US" sz="900" dirty="0"/>
              <a:t>Due to the long established practice of co-processing of waste and the good results, it is an accepted practice by society </a:t>
            </a:r>
            <a:r>
              <a:rPr lang="en-US" sz="900" dirty="0">
                <a:solidFill>
                  <a:schemeClr val="bg2"/>
                </a:solidFill>
              </a:rPr>
              <a:t>[2] </a:t>
            </a:r>
          </a:p>
          <a:p>
            <a:pPr>
              <a:buFont typeface="Verdana" panose="020B0604030504040204" pitchFamily="34" charset="0"/>
              <a:buChar char="–"/>
            </a:pPr>
            <a:r>
              <a:rPr lang="en-US" sz="900" dirty="0"/>
              <a:t>There are plans to establish advanced Waste to Energy, Biomass to Energy and even waste to chemicals plants in Flanders </a:t>
            </a:r>
            <a:r>
              <a:rPr lang="en-US" sz="900" dirty="0">
                <a:solidFill>
                  <a:schemeClr val="bg2"/>
                </a:solidFill>
              </a:rPr>
              <a:t>[7]</a:t>
            </a:r>
          </a:p>
          <a:p>
            <a:pPr>
              <a:buFont typeface="Verdana" panose="020B0604030504040204" pitchFamily="34" charset="0"/>
              <a:buChar char="–"/>
            </a:pPr>
            <a:r>
              <a:rPr lang="en-US" sz="900" dirty="0"/>
              <a:t>Pressure on combustible waste availability is expected due to increased recycling and re-use and the plans for new </a:t>
            </a:r>
            <a:r>
              <a:rPr lang="en-US" sz="900" dirty="0" err="1"/>
              <a:t>WtE</a:t>
            </a:r>
            <a:r>
              <a:rPr lang="en-US" sz="900" dirty="0"/>
              <a:t> and Waste to Chemicals in Flanders, as well as Biomass availability – across the whole of Belgium </a:t>
            </a:r>
            <a:r>
              <a:rPr lang="en-US" sz="900" dirty="0">
                <a:solidFill>
                  <a:schemeClr val="bg2"/>
                </a:solidFill>
              </a:rPr>
              <a:t>[2] </a:t>
            </a:r>
            <a:endParaRPr lang="en-US" sz="900" dirty="0"/>
          </a:p>
          <a:p>
            <a:pPr marL="0" indent="0">
              <a:buNone/>
            </a:pPr>
            <a:endParaRPr lang="en-US" sz="900" dirty="0"/>
          </a:p>
          <a:p>
            <a:pPr marL="0" indent="0">
              <a:buNone/>
            </a:pPr>
            <a:endParaRPr lang="en-US"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de-DE" sz="900" b="0" dirty="0"/>
              <a:t>In </a:t>
            </a:r>
            <a:r>
              <a:rPr lang="en-GB" sz="900" b="0" dirty="0"/>
              <a:t>2014 the Belgium recycling rate reached a level of 57%. There are strong regional differences, with the Brussels region showing the lowest recycling rates. Economics </a:t>
            </a:r>
            <a:r>
              <a:rPr lang="en-US" sz="900" b="0" dirty="0"/>
              <a:t>of waste are determined by logistics, trans-border shipment and differences in regional taxation and fiscal treatment.</a:t>
            </a:r>
            <a:endParaRPr lang="en-GB" sz="900" b="0" kern="0" dirty="0"/>
          </a:p>
        </p:txBody>
      </p:sp>
      <p:sp>
        <p:nvSpPr>
          <p:cNvPr id="12" name="Content Placeholder 2"/>
          <p:cNvSpPr txBox="1">
            <a:spLocks/>
          </p:cNvSpPr>
          <p:nvPr/>
        </p:nvSpPr>
        <p:spPr bwMode="auto">
          <a:xfrm>
            <a:off x="466724" y="4338363"/>
            <a:ext cx="4061617" cy="47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In Belgium, but also the neighboring countries ample waste is available. Economics and fiscal regional differences have a strong influence on its destination.</a:t>
            </a:r>
            <a:endParaRPr lang="en-GB" sz="800" i="1" kern="0" dirty="0">
              <a:solidFill>
                <a:schemeClr val="accent2"/>
              </a:solidFill>
            </a:endParaRPr>
          </a:p>
        </p:txBody>
      </p:sp>
      <p:graphicFrame>
        <p:nvGraphicFramePr>
          <p:cNvPr id="68" name="Object 67"/>
          <p:cNvGraphicFramePr>
            <a:graphicFrameLocks/>
          </p:cNvGraphicFramePr>
          <p:nvPr>
            <p:custDataLst>
              <p:tags r:id="rId4"/>
            </p:custDataLst>
            <p:extLst/>
          </p:nvPr>
        </p:nvGraphicFramePr>
        <p:xfrm>
          <a:off x="0" y="5105399"/>
          <a:ext cx="4248277" cy="1304938"/>
        </p:xfrm>
        <a:graphic>
          <a:graphicData uri="http://schemas.openxmlformats.org/presentationml/2006/ole">
            <mc:AlternateContent xmlns:mc="http://schemas.openxmlformats.org/markup-compatibility/2006">
              <mc:Choice xmlns:v="urn:schemas-microsoft-com:vml" Requires="v">
                <p:oleObj spid="_x0000_s111640" name="Chart" r:id="rId32" imgW="4248277" imgH="1304938" progId="MSGraph.Chart.8">
                  <p:embed followColorScheme="full"/>
                </p:oleObj>
              </mc:Choice>
              <mc:Fallback>
                <p:oleObj name="Chart" r:id="rId32" imgW="4248277" imgH="1304938" progId="MSGraph.Chart.8">
                  <p:embed followColorScheme="full"/>
                  <p:pic>
                    <p:nvPicPr>
                      <p:cNvPr id="68" name="Object 67"/>
                      <p:cNvPicPr/>
                      <p:nvPr/>
                    </p:nvPicPr>
                    <p:blipFill>
                      <a:blip r:embed="rId33"/>
                      <a:stretch>
                        <a:fillRect/>
                      </a:stretch>
                    </p:blipFill>
                    <p:spPr>
                      <a:xfrm>
                        <a:off x="0" y="5105399"/>
                        <a:ext cx="4248277" cy="1304938"/>
                      </a:xfrm>
                      <a:prstGeom prst="rect">
                        <a:avLst/>
                      </a:prstGeom>
                    </p:spPr>
                  </p:pic>
                </p:oleObj>
              </mc:Fallback>
            </mc:AlternateContent>
          </a:graphicData>
        </a:graphic>
      </p:graphicFrame>
      <p:sp>
        <p:nvSpPr>
          <p:cNvPr id="76" name="Rectangle 75"/>
          <p:cNvSpPr>
            <a:spLocks noGrp="1" noChangeArrowheads="1"/>
          </p:cNvSpPr>
          <p:nvPr>
            <p:custDataLst>
              <p:tags r:id="rId5"/>
            </p:custDataLst>
          </p:nvPr>
        </p:nvSpPr>
        <p:spPr bwMode="auto">
          <a:xfrm>
            <a:off x="3032125" y="6249988"/>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a:t>EU average </a:t>
            </a:fld>
            <a:endParaRPr lang="en-GB" sz="700" b="0" dirty="0">
              <a:sym typeface="+mn-lt"/>
            </a:endParaRPr>
          </a:p>
        </p:txBody>
      </p:sp>
      <p:sp>
        <p:nvSpPr>
          <p:cNvPr id="39" name="Rectangle 38"/>
          <p:cNvSpPr>
            <a:spLocks noGrp="1" noChangeArrowheads="1"/>
          </p:cNvSpPr>
          <p:nvPr>
            <p:custDataLst>
              <p:tags r:id="rId6"/>
            </p:custDataLst>
          </p:nvPr>
        </p:nvSpPr>
        <p:spPr bwMode="gray">
          <a:xfrm>
            <a:off x="3178175" y="54864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C139D8C-016F-419F-BC93-153403D49FB1}"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77" name="Rectangle 76"/>
          <p:cNvSpPr>
            <a:spLocks noGrp="1" noChangeArrowheads="1"/>
          </p:cNvSpPr>
          <p:nvPr>
            <p:custDataLst>
              <p:tags r:id="rId7"/>
            </p:custDataLst>
          </p:nvPr>
        </p:nvSpPr>
        <p:spPr bwMode="auto">
          <a:xfrm>
            <a:off x="1492250" y="6249988"/>
            <a:ext cx="3698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r>
              <a:rPr lang="en-GB" altLang="en-US" sz="700" b="0" dirty="0"/>
              <a:t>Belgium</a:t>
            </a:r>
            <a:endParaRPr lang="en-GB" sz="700" b="0" dirty="0">
              <a:sym typeface="+mn-lt"/>
            </a:endParaRPr>
          </a:p>
        </p:txBody>
      </p:sp>
      <p:sp>
        <p:nvSpPr>
          <p:cNvPr id="37" name="Rectangle 36"/>
          <p:cNvSpPr>
            <a:spLocks noGrp="1" noChangeArrowheads="1"/>
          </p:cNvSpPr>
          <p:nvPr>
            <p:custDataLst>
              <p:tags r:id="rId8"/>
            </p:custDataLst>
          </p:nvPr>
        </p:nvSpPr>
        <p:spPr bwMode="gray">
          <a:xfrm>
            <a:off x="1544638" y="54340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0FDC87F-1AA4-484E-BA1A-10220AC73ABF}" type="datetime'''''''''''''''''''''''''''''''''3''''''''''''''4''''%'''''''">
              <a:rPr lang="en-GB" altLang="en-US" sz="700">
                <a:solidFill>
                  <a:schemeClr val="bg1"/>
                </a:solidFill>
                <a:sym typeface="+mn-lt"/>
              </a:rPr>
              <a:pPr marL="0" indent="0" algn="ctr">
                <a:lnSpc>
                  <a:spcPct val="100000"/>
                </a:lnSpc>
                <a:spcAft>
                  <a:spcPct val="0"/>
                </a:spcAft>
                <a:buNone/>
              </a:pPr>
              <a:t>34%</a:t>
            </a:fld>
            <a:endParaRPr lang="en-GB" sz="700" dirty="0">
              <a:solidFill>
                <a:schemeClr val="bg1"/>
              </a:solidFill>
              <a:sym typeface="+mn-lt"/>
            </a:endParaRPr>
          </a:p>
        </p:txBody>
      </p:sp>
      <p:sp>
        <p:nvSpPr>
          <p:cNvPr id="35" name="Rectangle 34"/>
          <p:cNvSpPr>
            <a:spLocks noGrp="1" noChangeArrowheads="1"/>
          </p:cNvSpPr>
          <p:nvPr>
            <p:custDataLst>
              <p:tags r:id="rId9"/>
            </p:custDataLst>
          </p:nvPr>
        </p:nvSpPr>
        <p:spPr bwMode="gray">
          <a:xfrm>
            <a:off x="1544638" y="58578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5D358E0-1962-4FCF-B14F-F398542F563E}" type="datetime'''''''''''''6''''6''''''''%'''''''''''''''''''''''''">
              <a:rPr lang="en-GB" altLang="en-US" sz="700">
                <a:solidFill>
                  <a:schemeClr val="bg1"/>
                </a:solidFill>
                <a:sym typeface="+mn-lt"/>
              </a:rPr>
              <a:pPr marL="0" indent="0" algn="ctr">
                <a:lnSpc>
                  <a:spcPct val="100000"/>
                </a:lnSpc>
                <a:spcAft>
                  <a:spcPct val="0"/>
                </a:spcAft>
                <a:buNone/>
              </a:pPr>
              <a:t>66%</a:t>
            </a:fld>
            <a:endParaRPr lang="en-GB" sz="700" dirty="0">
              <a:solidFill>
                <a:schemeClr val="bg1"/>
              </a:solidFill>
              <a:sym typeface="+mn-lt"/>
            </a:endParaRPr>
          </a:p>
        </p:txBody>
      </p:sp>
      <p:sp>
        <p:nvSpPr>
          <p:cNvPr id="38" name="Rectangle 37"/>
          <p:cNvSpPr>
            <a:spLocks noGrp="1" noChangeArrowheads="1"/>
          </p:cNvSpPr>
          <p:nvPr>
            <p:custDataLst>
              <p:tags r:id="rId10"/>
            </p:custDataLst>
          </p:nvPr>
        </p:nvSpPr>
        <p:spPr bwMode="gray">
          <a:xfrm>
            <a:off x="3178175" y="59102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33F547C-6E38-4B4F-A391-C96A64B0E843}"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75" name="Rectangle 74"/>
          <p:cNvSpPr>
            <a:spLocks noGrp="1" noChangeArrowheads="1"/>
          </p:cNvSpPr>
          <p:nvPr>
            <p:custDataLst>
              <p:tags r:id="rId11"/>
            </p:custDataLst>
          </p:nvPr>
        </p:nvSpPr>
        <p:spPr bwMode="auto">
          <a:xfrm>
            <a:off x="473075" y="5073650"/>
            <a:ext cx="1762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buNone/>
            </a:pPr>
            <a:r>
              <a:rPr lang="en-US" sz="700" kern="0" dirty="0"/>
              <a:t>Share of combustible waste (2012)</a:t>
            </a:r>
          </a:p>
        </p:txBody>
      </p:sp>
      <p:sp>
        <p:nvSpPr>
          <p:cNvPr id="34" name="Rectangle 33"/>
          <p:cNvSpPr/>
          <p:nvPr>
            <p:custDataLst>
              <p:tags r:id="rId12"/>
            </p:custDataLst>
          </p:nvPr>
        </p:nvSpPr>
        <p:spPr bwMode="auto">
          <a:xfrm>
            <a:off x="2890838" y="50641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3" name="Rectangle 32"/>
          <p:cNvSpPr/>
          <p:nvPr>
            <p:custDataLst>
              <p:tags r:id="rId13"/>
            </p:custDataLst>
          </p:nvPr>
        </p:nvSpPr>
        <p:spPr bwMode="auto">
          <a:xfrm>
            <a:off x="2890838" y="490696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2" name="Rectangle 91"/>
          <p:cNvSpPr>
            <a:spLocks noGrp="1" noChangeArrowheads="1"/>
          </p:cNvSpPr>
          <p:nvPr>
            <p:custDataLst>
              <p:tags r:id="rId14"/>
            </p:custDataLst>
          </p:nvPr>
        </p:nvSpPr>
        <p:spPr bwMode="auto">
          <a:xfrm>
            <a:off x="3067050" y="4903788"/>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sp>
        <p:nvSpPr>
          <p:cNvPr id="93" name="Rectangle 92"/>
          <p:cNvSpPr>
            <a:spLocks noGrp="1" noChangeArrowheads="1"/>
          </p:cNvSpPr>
          <p:nvPr>
            <p:custDataLst>
              <p:tags r:id="rId15"/>
            </p:custDataLst>
          </p:nvPr>
        </p:nvSpPr>
        <p:spPr bwMode="auto">
          <a:xfrm>
            <a:off x="3067050" y="5060950"/>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a:t>Non-combustible waste</a:t>
            </a:fld>
            <a:endParaRPr lang="en-GB" sz="700" b="0" dirty="0">
              <a:sym typeface="+mn-lt"/>
            </a:endParaRPr>
          </a:p>
        </p:txBody>
      </p:sp>
      <p:graphicFrame>
        <p:nvGraphicFramePr>
          <p:cNvPr id="55" name="Object 54"/>
          <p:cNvGraphicFramePr>
            <a:graphicFrameLocks/>
          </p:cNvGraphicFramePr>
          <p:nvPr>
            <p:custDataLst>
              <p:tags r:id="rId16"/>
            </p:custDataLst>
            <p:extLst/>
          </p:nvPr>
        </p:nvGraphicFramePr>
        <p:xfrm>
          <a:off x="495300" y="2628900"/>
          <a:ext cx="1666759" cy="1666782"/>
        </p:xfrm>
        <a:graphic>
          <a:graphicData uri="http://schemas.openxmlformats.org/presentationml/2006/ole">
            <mc:AlternateContent xmlns:mc="http://schemas.openxmlformats.org/markup-compatibility/2006">
              <mc:Choice xmlns:v="urn:schemas-microsoft-com:vml" Requires="v">
                <p:oleObj spid="_x0000_s111641" name="Chart" r:id="rId34" imgW="1666759" imgH="1666782" progId="MSGraph.Chart.8">
                  <p:embed followColorScheme="full"/>
                </p:oleObj>
              </mc:Choice>
              <mc:Fallback>
                <p:oleObj name="Chart" r:id="rId34" imgW="1666759" imgH="1666782" progId="MSGraph.Chart.8">
                  <p:embed followColorScheme="full"/>
                  <p:pic>
                    <p:nvPicPr>
                      <p:cNvPr id="55" name="Object 54"/>
                      <p:cNvPicPr/>
                      <p:nvPr/>
                    </p:nvPicPr>
                    <p:blipFill>
                      <a:blip r:embed="rId35"/>
                      <a:stretch>
                        <a:fillRect/>
                      </a:stretch>
                    </p:blipFill>
                    <p:spPr>
                      <a:xfrm>
                        <a:off x="495300" y="2628900"/>
                        <a:ext cx="1666759" cy="1666782"/>
                      </a:xfrm>
                      <a:prstGeom prst="rect">
                        <a:avLst/>
                      </a:prstGeom>
                    </p:spPr>
                  </p:pic>
                </p:oleObj>
              </mc:Fallback>
            </mc:AlternateContent>
          </a:graphicData>
        </a:graphic>
      </p:graphicFrame>
      <p:sp>
        <p:nvSpPr>
          <p:cNvPr id="57" name="Rectangle 56"/>
          <p:cNvSpPr>
            <a:spLocks noGrp="1" noChangeArrowheads="1"/>
          </p:cNvSpPr>
          <p:nvPr>
            <p:custDataLst>
              <p:tags r:id="rId17"/>
            </p:custDataLst>
          </p:nvPr>
        </p:nvSpPr>
        <p:spPr bwMode="gray">
          <a:xfrm>
            <a:off x="806450" y="38242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85F1930-3D08-45A4-9743-F1D92C5B956F}" type="datetime'7''''''''''''5''''''''%'''''''''''''''''''''''''''''''">
              <a:rPr lang="en-GB" altLang="en-US" sz="700">
                <a:solidFill>
                  <a:schemeClr val="bg1"/>
                </a:solidFill>
              </a:rPr>
              <a:pPr/>
              <a:t>75%</a:t>
            </a:fld>
            <a:endParaRPr lang="en-GB" sz="700" dirty="0">
              <a:solidFill>
                <a:schemeClr val="bg1"/>
              </a:solidFill>
              <a:sym typeface="+mn-lt"/>
            </a:endParaRPr>
          </a:p>
        </p:txBody>
      </p:sp>
      <p:sp>
        <p:nvSpPr>
          <p:cNvPr id="56" name="Rectangle 55"/>
          <p:cNvSpPr>
            <a:spLocks noGrp="1" noChangeArrowheads="1"/>
          </p:cNvSpPr>
          <p:nvPr>
            <p:custDataLst>
              <p:tags r:id="rId18"/>
            </p:custDataLst>
          </p:nvPr>
        </p:nvSpPr>
        <p:spPr bwMode="gray">
          <a:xfrm>
            <a:off x="1317625" y="2801938"/>
            <a:ext cx="201613" cy="106363"/>
          </a:xfrm>
          <a:prstGeom prst="rect">
            <a:avLst/>
          </a:prstGeom>
          <a:solidFill>
            <a:srgbClr val="7A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3195F1-015B-4F72-A77F-8632BB53D036}" type="datetime'''''''''''''''''''''''''''''''''''''4%'''''''''''''''''''''">
              <a:rPr lang="en-GB" altLang="en-US" sz="700">
                <a:solidFill>
                  <a:schemeClr val="bg1"/>
                </a:solidFill>
              </a:rPr>
              <a:pPr/>
              <a:t>4%</a:t>
            </a:fld>
            <a:endParaRPr lang="en-GB" sz="700" dirty="0">
              <a:solidFill>
                <a:schemeClr val="bg1"/>
              </a:solidFill>
              <a:sym typeface="+mn-lt"/>
            </a:endParaRPr>
          </a:p>
        </p:txBody>
      </p:sp>
      <p:sp>
        <p:nvSpPr>
          <p:cNvPr id="61" name="Rectangle 60"/>
          <p:cNvSpPr>
            <a:spLocks noGrp="1" noChangeArrowheads="1"/>
          </p:cNvSpPr>
          <p:nvPr>
            <p:custDataLst>
              <p:tags r:id="rId19"/>
            </p:custDataLst>
          </p:nvPr>
        </p:nvSpPr>
        <p:spPr bwMode="gray">
          <a:xfrm>
            <a:off x="1460500" y="2909888"/>
            <a:ext cx="201613" cy="106363"/>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4C29C66-F79B-4537-BD14-ED7A0F3A4C4D}" type="datetime'''''''5%'''''''''''''''''''''''''''''''''''">
              <a:rPr lang="en-GB" altLang="en-US" sz="700">
                <a:solidFill>
                  <a:schemeClr val="bg1"/>
                </a:solidFill>
              </a:rPr>
              <a:pPr/>
              <a:t>5%</a:t>
            </a:fld>
            <a:endParaRPr lang="en-GB" sz="700" dirty="0">
              <a:solidFill>
                <a:schemeClr val="bg1"/>
              </a:solidFill>
              <a:sym typeface="+mn-lt"/>
            </a:endParaRPr>
          </a:p>
        </p:txBody>
      </p:sp>
      <p:sp>
        <p:nvSpPr>
          <p:cNvPr id="58" name="Rectangle 57"/>
          <p:cNvSpPr>
            <a:spLocks noGrp="1" noChangeArrowheads="1"/>
          </p:cNvSpPr>
          <p:nvPr>
            <p:custDataLst>
              <p:tags r:id="rId20"/>
            </p:custDataLst>
          </p:nvPr>
        </p:nvSpPr>
        <p:spPr bwMode="gray">
          <a:xfrm>
            <a:off x="1697038" y="31464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96DE9BA-2C48-41AB-B909-17FA13C40311}" type="datetime'''''''''''''''''''1''''''''''''''''''''6''''%'''">
              <a:rPr lang="en-GB" altLang="en-US" sz="700">
                <a:solidFill>
                  <a:schemeClr val="bg1"/>
                </a:solidFill>
              </a:rPr>
              <a:pPr/>
              <a:t>16%</a:t>
            </a:fld>
            <a:endParaRPr lang="en-GB" sz="700" dirty="0">
              <a:solidFill>
                <a:schemeClr val="bg1"/>
              </a:solidFill>
              <a:sym typeface="+mn-lt"/>
            </a:endParaRPr>
          </a:p>
        </p:txBody>
      </p:sp>
      <p:sp>
        <p:nvSpPr>
          <p:cNvPr id="63" name="Rectangle 62"/>
          <p:cNvSpPr/>
          <p:nvPr>
            <p:custDataLst>
              <p:tags r:id="rId21"/>
            </p:custDataLst>
          </p:nvPr>
        </p:nvSpPr>
        <p:spPr bwMode="auto">
          <a:xfrm>
            <a:off x="2319338" y="29162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2" name="Rectangle 61"/>
          <p:cNvSpPr/>
          <p:nvPr>
            <p:custDataLst>
              <p:tags r:id="rId22"/>
            </p:custDataLst>
          </p:nvPr>
        </p:nvSpPr>
        <p:spPr bwMode="auto">
          <a:xfrm>
            <a:off x="2319338" y="2759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4" name="Rectangle 63"/>
          <p:cNvSpPr/>
          <p:nvPr>
            <p:custDataLst>
              <p:tags r:id="rId23"/>
            </p:custDataLst>
          </p:nvPr>
        </p:nvSpPr>
        <p:spPr bwMode="auto">
          <a:xfrm>
            <a:off x="2319338" y="30734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5" name="Rectangle 64"/>
          <p:cNvSpPr/>
          <p:nvPr>
            <p:custDataLst>
              <p:tags r:id="rId24"/>
            </p:custDataLst>
          </p:nvPr>
        </p:nvSpPr>
        <p:spPr bwMode="auto">
          <a:xfrm>
            <a:off x="2319338" y="32305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9" name="Rectangle 68"/>
          <p:cNvSpPr>
            <a:spLocks noGrp="1" noChangeArrowheads="1"/>
          </p:cNvSpPr>
          <p:nvPr>
            <p:custDataLst>
              <p:tags r:id="rId25"/>
            </p:custDataLst>
          </p:nvPr>
        </p:nvSpPr>
        <p:spPr bwMode="auto">
          <a:xfrm>
            <a:off x="2495550" y="32273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E16CBAD-3523-4BDE-BEB7-8469034F0EA4}" type="datetime'Recov''''''ery o''ther than'' e''nergy reco''v''e''r''y '">
              <a:rPr lang="en-GB" altLang="en-US" sz="700" b="0"/>
              <a:pPr/>
              <a:t>Recovery other than energy recovery </a:t>
            </a:fld>
            <a:endParaRPr lang="en-GB" sz="700" b="0" dirty="0">
              <a:sym typeface="+mn-lt"/>
            </a:endParaRPr>
          </a:p>
        </p:txBody>
      </p:sp>
      <p:sp>
        <p:nvSpPr>
          <p:cNvPr id="71" name="Rectangle 70"/>
          <p:cNvSpPr>
            <a:spLocks noGrp="1" noChangeArrowheads="1"/>
          </p:cNvSpPr>
          <p:nvPr>
            <p:custDataLst>
              <p:tags r:id="rId26"/>
            </p:custDataLst>
          </p:nvPr>
        </p:nvSpPr>
        <p:spPr bwMode="auto">
          <a:xfrm>
            <a:off x="2495550" y="29130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E5F11AB-0726-4F11-B092-766ACA587C7E}" type="datetime'''''Inc''ine''''''ra''''t''ion''''/d''i''sposal (D''10)'' '''">
              <a:rPr lang="en-GB" altLang="en-US" sz="700" b="0"/>
              <a:pPr/>
              <a:t>Incineration/disposal (D10) </a:t>
            </a:fld>
            <a:endParaRPr lang="en-GB" sz="700" b="0" dirty="0">
              <a:sym typeface="+mn-lt"/>
            </a:endParaRPr>
          </a:p>
        </p:txBody>
      </p:sp>
      <p:sp>
        <p:nvSpPr>
          <p:cNvPr id="70" name="Rectangle 69"/>
          <p:cNvSpPr>
            <a:spLocks noGrp="1" noChangeArrowheads="1"/>
          </p:cNvSpPr>
          <p:nvPr>
            <p:custDataLst>
              <p:tags r:id="rId27"/>
            </p:custDataLst>
          </p:nvPr>
        </p:nvSpPr>
        <p:spPr bwMode="auto">
          <a:xfrm>
            <a:off x="2495550" y="30702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2E47E4B-864A-4D1C-96BF-8832421B664A}" type="datetime'''Inc''ine''r''a''t''i''''''on/e''nergy r''ec''overy (''R1)'''">
              <a:rPr lang="en-GB" altLang="en-US" sz="700" b="0"/>
              <a:pPr/>
              <a:t>Incineration/energy recovery (R1)</a:t>
            </a:fld>
            <a:endParaRPr lang="en-GB" sz="700" b="0" dirty="0">
              <a:sym typeface="+mn-lt"/>
            </a:endParaRPr>
          </a:p>
        </p:txBody>
      </p:sp>
      <p:sp>
        <p:nvSpPr>
          <p:cNvPr id="66" name="Rectangle 65"/>
          <p:cNvSpPr>
            <a:spLocks noGrp="1" noChangeArrowheads="1"/>
          </p:cNvSpPr>
          <p:nvPr>
            <p:custDataLst>
              <p:tags r:id="rId28"/>
            </p:custDataLst>
          </p:nvPr>
        </p:nvSpPr>
        <p:spPr bwMode="auto">
          <a:xfrm>
            <a:off x="2495550" y="27559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BEED68F-8A15-4044-9CC0-973854EF9D77}" type="datetime'La''ndfil''''''l''/''d''is''''po''sa''l (D1-D7'', D''12'')'">
              <a:rPr lang="en-GB" altLang="en-US" sz="700" b="0"/>
              <a:pPr/>
              <a:t>Landfill/disposal (D1-D7, D12)</a:t>
            </a:fld>
            <a:endParaRPr lang="en-GB" sz="700" b="0" dirty="0">
              <a:sym typeface="+mn-lt"/>
            </a:endParaRPr>
          </a:p>
        </p:txBody>
      </p:sp>
      <p:sp>
        <p:nvSpPr>
          <p:cNvPr id="72" name="Content Placeholder 2"/>
          <p:cNvSpPr txBox="1">
            <a:spLocks/>
          </p:cNvSpPr>
          <p:nvPr/>
        </p:nvSpPr>
        <p:spPr bwMode="auto">
          <a:xfrm>
            <a:off x="466724" y="244412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6" name="Picture 94" descr="Belgien Flagge"/>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23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12" name="think-cell Slide" r:id="rId29" imgW="270" imgH="270" progId="TCLayout.ActiveDocument.1">
                  <p:embed/>
                </p:oleObj>
              </mc:Choice>
              <mc:Fallback>
                <p:oleObj name="think-cell Slide" r:id="rId29" imgW="270" imgH="270" progId="TCLayout.ActiveDocument.1">
                  <p:embed/>
                  <p:pic>
                    <p:nvPicPr>
                      <p:cNvPr id="31" name="Object 3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0375" y="7937"/>
            <a:ext cx="7418162" cy="846138"/>
          </a:xfrm>
        </p:spPr>
        <p:txBody>
          <a:bodyPr/>
          <a:lstStyle/>
          <a:p>
            <a:r>
              <a:rPr lang="en-US" sz="1800" b="1" dirty="0"/>
              <a:t>Summary of Ireland</a:t>
            </a:r>
            <a:br>
              <a:rPr lang="en-US" sz="1600" b="1" dirty="0"/>
            </a:br>
            <a:r>
              <a:rPr lang="en-US" sz="1400" dirty="0"/>
              <a:t>Co-processing started in 2008 and substitution has grown considerably since then.</a:t>
            </a:r>
            <a:r>
              <a:rPr lang="en-GB" sz="1400" dirty="0"/>
              <a:t> </a:t>
            </a:r>
            <a:r>
              <a:rPr lang="en-US" sz="1400" dirty="0"/>
              <a:t>The cement sector is ready to increase alternative fuel use. </a:t>
            </a:r>
            <a:endParaRPr lang="en-GB" sz="1400" dirty="0"/>
          </a:p>
        </p:txBody>
      </p:sp>
      <p:sp>
        <p:nvSpPr>
          <p:cNvPr id="3" name="Content Placeholder 2"/>
          <p:cNvSpPr>
            <a:spLocks noGrp="1"/>
          </p:cNvSpPr>
          <p:nvPr>
            <p:ph sz="half" idx="1"/>
          </p:nvPr>
        </p:nvSpPr>
        <p:spPr>
          <a:xfrm>
            <a:off x="482641" y="1627036"/>
            <a:ext cx="4025900" cy="513124"/>
          </a:xfrm>
        </p:spPr>
        <p:txBody>
          <a:bodyPr/>
          <a:lstStyle/>
          <a:p>
            <a:pPr marL="0" indent="0">
              <a:buNone/>
            </a:pPr>
            <a:r>
              <a:rPr lang="en-US" sz="900" b="1" dirty="0"/>
              <a:t>BARRIERS  </a:t>
            </a:r>
            <a:r>
              <a:rPr lang="en-US" sz="900" b="1" i="1" dirty="0"/>
              <a:t>Economic uncertainty, lengthy planning and licensing processes and the potential addition of incineration capacity form the main barriers for increasing co-processing. </a:t>
            </a:r>
            <a:endParaRPr lang="en-GB" sz="900" b="1" i="1" dirty="0"/>
          </a:p>
        </p:txBody>
      </p:sp>
      <p:sp>
        <p:nvSpPr>
          <p:cNvPr id="8" name="Content Placeholder 7"/>
          <p:cNvSpPr>
            <a:spLocks noGrp="1"/>
          </p:cNvSpPr>
          <p:nvPr>
            <p:ph sz="half" idx="2"/>
          </p:nvPr>
        </p:nvSpPr>
        <p:spPr>
          <a:xfrm>
            <a:off x="4645025" y="1627036"/>
            <a:ext cx="4027488" cy="2382838"/>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Provide a guaranteed uptake of domestically produced alternative fuels like SRF, </a:t>
            </a:r>
            <a:r>
              <a:rPr lang="en-US" sz="900" dirty="0" err="1">
                <a:latin typeface="+mj-lt"/>
              </a:rPr>
              <a:t>tyres</a:t>
            </a:r>
            <a:r>
              <a:rPr lang="en-US" sz="900" dirty="0">
                <a:latin typeface="+mj-lt"/>
              </a:rPr>
              <a:t>, liquid wastes and meat and bone meal.</a:t>
            </a:r>
          </a:p>
          <a:p>
            <a:pPr>
              <a:buFont typeface="Verdana" panose="020B0604030504040204" pitchFamily="34" charset="0"/>
              <a:buChar char="–"/>
            </a:pPr>
            <a:r>
              <a:rPr lang="en-US" sz="900" dirty="0">
                <a:latin typeface="+mj-lt"/>
              </a:rPr>
              <a:t>Continue to educate stakeholders on the process and benefits of co-processing.</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Further support for co-processing as the better alternative to incineration with energy recovery by providing incentives and by avoiding future overcapacity.</a:t>
            </a:r>
          </a:p>
          <a:p>
            <a:pPr>
              <a:buFont typeface="Verdana" panose="020B0604030504040204" pitchFamily="34" charset="0"/>
              <a:buChar char="–"/>
            </a:pPr>
            <a:r>
              <a:rPr lang="en-US" sz="900" dirty="0">
                <a:latin typeface="+mj-lt"/>
              </a:rPr>
              <a:t>Local councils to accept co-processing as a valid solution in waste management and emissions reduction.</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Should be ready to invest more into fuel processing capacity to meet cement industry demand.</a:t>
            </a:r>
            <a:endParaRPr lang="en-GB" sz="1200" dirty="0">
              <a:latin typeface="+mj-lt"/>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60</a:t>
            </a:fld>
            <a:endParaRPr lang="en-GB" noProof="0" dirty="0"/>
          </a:p>
        </p:txBody>
      </p:sp>
      <p:sp>
        <p:nvSpPr>
          <p:cNvPr id="9" name="Content Placeholder 2"/>
          <p:cNvSpPr txBox="1">
            <a:spLocks/>
          </p:cNvSpPr>
          <p:nvPr/>
        </p:nvSpPr>
        <p:spPr bwMode="auto">
          <a:xfrm>
            <a:off x="482641" y="1168035"/>
            <a:ext cx="8205787" cy="40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Ireland cement consumption suffered from the 2007 economic crisis, experiencing a 75% drop by 2012. The industry has embraced the use of alternative fuels since 2008 and by now some plants are above 50% substitution, and with ambitions to go much further.</a:t>
            </a:r>
            <a:endParaRPr lang="en-GB" sz="900" b="0" kern="0" dirty="0"/>
          </a:p>
        </p:txBody>
      </p:sp>
      <p:sp>
        <p:nvSpPr>
          <p:cNvPr id="12" name="Content Placeholder 2"/>
          <p:cNvSpPr txBox="1">
            <a:spLocks/>
          </p:cNvSpPr>
          <p:nvPr/>
        </p:nvSpPr>
        <p:spPr bwMode="auto">
          <a:xfrm>
            <a:off x="482641" y="4577497"/>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50 % co-processing rate, the sector could mitigate 0.5 Mtonnes of CO2 annually, utilizing about 0.5 Mtonnes of waste annually.</a:t>
            </a:r>
            <a:endParaRPr lang="en-GB" sz="900" i="1" kern="0" dirty="0"/>
          </a:p>
        </p:txBody>
      </p:sp>
      <p:sp>
        <p:nvSpPr>
          <p:cNvPr id="44" name="Content Placeholder 7"/>
          <p:cNvSpPr txBox="1">
            <a:spLocks/>
          </p:cNvSpPr>
          <p:nvPr/>
        </p:nvSpPr>
        <p:spPr bwMode="auto">
          <a:xfrm>
            <a:off x="4666456" y="4577497"/>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IRELAND AT A GLANCE</a:t>
            </a: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24" name="Object 23"/>
          <p:cNvGraphicFramePr>
            <a:graphicFrameLocks/>
          </p:cNvGraphicFramePr>
          <p:nvPr>
            <p:custDataLst>
              <p:tags r:id="rId4"/>
            </p:custDataLst>
            <p:extLst/>
          </p:nvPr>
        </p:nvGraphicFramePr>
        <p:xfrm>
          <a:off x="723900" y="4991100"/>
          <a:ext cx="3638490" cy="1000026"/>
        </p:xfrm>
        <a:graphic>
          <a:graphicData uri="http://schemas.openxmlformats.org/presentationml/2006/ole">
            <mc:AlternateContent xmlns:mc="http://schemas.openxmlformats.org/markup-compatibility/2006">
              <mc:Choice xmlns:v="urn:schemas-microsoft-com:vml" Requires="v">
                <p:oleObj spid="_x0000_s93213" name="Chart" r:id="rId31" imgW="3638449" imgH="1000217" progId="MSGraph.Chart.8">
                  <p:embed followColorScheme="full"/>
                </p:oleObj>
              </mc:Choice>
              <mc:Fallback>
                <p:oleObj name="Chart" r:id="rId31" imgW="3638449" imgH="1000217" progId="MSGraph.Chart.8">
                  <p:embed followColorScheme="full"/>
                  <p:pic>
                    <p:nvPicPr>
                      <p:cNvPr id="24" name="Object 23"/>
                      <p:cNvPicPr/>
                      <p:nvPr/>
                    </p:nvPicPr>
                    <p:blipFill>
                      <a:blip r:embed="rId32"/>
                      <a:stretch>
                        <a:fillRect/>
                      </a:stretch>
                    </p:blipFill>
                    <p:spPr>
                      <a:xfrm>
                        <a:off x="723900" y="4991100"/>
                        <a:ext cx="3638490" cy="1000026"/>
                      </a:xfrm>
                      <a:prstGeom prst="rect">
                        <a:avLst/>
                      </a:prstGeom>
                    </p:spPr>
                  </p:pic>
                </p:oleObj>
              </mc:Fallback>
            </mc:AlternateContent>
          </a:graphicData>
        </a:graphic>
      </p:graphicFrame>
      <p:sp>
        <p:nvSpPr>
          <p:cNvPr id="73" name="Rectangle 72"/>
          <p:cNvSpPr>
            <a:spLocks noGrp="1" noChangeArrowheads="1"/>
          </p:cNvSpPr>
          <p:nvPr>
            <p:custDataLst>
              <p:tags r:id="rId5"/>
            </p:custDataLst>
          </p:nvPr>
        </p:nvSpPr>
        <p:spPr bwMode="gray">
          <a:xfrm>
            <a:off x="712788" y="50641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3658D4D-18C2-464A-9A88-117DB71983D2}" type="datetime'''''''''''''''''''''''''''''''''''''''''''''''''''1'''''''''">
              <a:rPr lang="en-GB" altLang="en-US" sz="800" b="0"/>
              <a:pPr/>
              <a:t>1</a:t>
            </a:fld>
            <a:endParaRPr lang="en-GB" sz="800" b="0" dirty="0">
              <a:sym typeface="+mn-lt"/>
            </a:endParaRPr>
          </a:p>
        </p:txBody>
      </p:sp>
      <p:sp>
        <p:nvSpPr>
          <p:cNvPr id="68" name="Rectangle 67"/>
          <p:cNvSpPr>
            <a:spLocks noGrp="1" noChangeArrowheads="1"/>
          </p:cNvSpPr>
          <p:nvPr>
            <p:custDataLst>
              <p:tags r:id="rId6"/>
            </p:custDataLst>
          </p:nvPr>
        </p:nvSpPr>
        <p:spPr bwMode="gray">
          <a:xfrm>
            <a:off x="712788" y="58261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71C04B7-F368-46C7-850A-382C1C70D886}" type="datetime'0'''''''''''''''''''''''''''''''''">
              <a:rPr lang="en-GB" altLang="en-US" sz="800" b="0"/>
              <a:pPr/>
              <a:t>0</a:t>
            </a:fld>
            <a:endParaRPr lang="en-GB" sz="800" b="0" dirty="0">
              <a:sym typeface="+mn-lt"/>
            </a:endParaRPr>
          </a:p>
        </p:txBody>
      </p:sp>
      <p:cxnSp>
        <p:nvCxnSpPr>
          <p:cNvPr id="25" name="Straight Connector 24"/>
          <p:cNvCxnSpPr>
            <a:cxnSpLocks/>
          </p:cNvCxnSpPr>
          <p:nvPr>
            <p:custDataLst>
              <p:tags r:id="rId7"/>
            </p:custDataLst>
          </p:nvPr>
        </p:nvCxnSpPr>
        <p:spPr bwMode="auto">
          <a:xfrm flipV="1">
            <a:off x="1276350" y="5314950"/>
            <a:ext cx="0" cy="3619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cxnSpLocks/>
          </p:cNvCxnSpPr>
          <p:nvPr>
            <p:custDataLst>
              <p:tags r:id="rId8"/>
            </p:custDataLst>
          </p:nvPr>
        </p:nvCxnSpPr>
        <p:spPr bwMode="auto">
          <a:xfrm flipV="1">
            <a:off x="2981325" y="5638800"/>
            <a:ext cx="0" cy="1619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cxnSpLocks/>
          </p:cNvCxnSpPr>
          <p:nvPr>
            <p:custDataLst>
              <p:tags r:id="rId9"/>
            </p:custDataLst>
          </p:nvPr>
        </p:nvCxnSpPr>
        <p:spPr bwMode="auto">
          <a:xfrm flipV="1">
            <a:off x="2133600" y="5314950"/>
            <a:ext cx="0" cy="3619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cxnSpLocks/>
          </p:cNvCxnSpPr>
          <p:nvPr>
            <p:custDataLst>
              <p:tags r:id="rId10"/>
            </p:custDataLst>
          </p:nvPr>
        </p:nvCxnSpPr>
        <p:spPr bwMode="auto">
          <a:xfrm flipV="1">
            <a:off x="3829050" y="5448300"/>
            <a:ext cx="0" cy="2762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useBgFill="1">
        <p:nvSpPr>
          <p:cNvPr id="75" name="Rectangle 74"/>
          <p:cNvSpPr>
            <a:spLocks noGrp="1" noChangeArrowheads="1"/>
          </p:cNvSpPr>
          <p:nvPr>
            <p:custDataLst>
              <p:tags r:id="rId11"/>
            </p:custDataLst>
          </p:nvPr>
        </p:nvSpPr>
        <p:spPr bwMode="gray">
          <a:xfrm>
            <a:off x="2003425" y="5356225"/>
            <a:ext cx="261938" cy="152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9EBA305-7EB3-4763-88FA-973526DD4573}" type="datetime'0''''''''.''''''''''''''''5'''''''">
              <a:rPr lang="en-GB" altLang="en-US" sz="1000"/>
              <a:pPr/>
              <a:t>0.5</a:t>
            </a:fld>
            <a:endParaRPr lang="en-GB" sz="1000" dirty="0">
              <a:sym typeface="+mn-lt"/>
            </a:endParaRPr>
          </a:p>
        </p:txBody>
      </p:sp>
      <p:sp>
        <p:nvSpPr>
          <p:cNvPr id="54" name="Rectangle 53"/>
          <p:cNvSpPr>
            <a:spLocks noGrp="1" noChangeArrowheads="1"/>
          </p:cNvSpPr>
          <p:nvPr>
            <p:custDataLst>
              <p:tags r:id="rId12"/>
            </p:custDataLst>
          </p:nvPr>
        </p:nvSpPr>
        <p:spPr bwMode="auto">
          <a:xfrm>
            <a:off x="1866900" y="5945188"/>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800" b="0"/>
              <a:pPr/>
              <a:t>Waste processed (Mtonnes)</a:t>
            </a:fld>
            <a:endParaRPr lang="en-GB" sz="800" b="0" dirty="0">
              <a:sym typeface="+mn-lt"/>
            </a:endParaRPr>
          </a:p>
        </p:txBody>
      </p:sp>
      <p:sp>
        <p:nvSpPr>
          <p:cNvPr id="77" name="Rectangle 76"/>
          <p:cNvSpPr>
            <a:spLocks noGrp="1" noChangeArrowheads="1"/>
          </p:cNvSpPr>
          <p:nvPr>
            <p:custDataLst>
              <p:tags r:id="rId13"/>
            </p:custDataLst>
          </p:nvPr>
        </p:nvSpPr>
        <p:spPr bwMode="gray">
          <a:xfrm>
            <a:off x="3852863" y="5432425"/>
            <a:ext cx="2619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8DA21EC-70E6-4D62-8E10-437203F5A44D}" type="datetime'''''''''''''''''0''''''''''''''''''''''''''''''''''''.''4'''">
              <a:rPr lang="en-GB" altLang="en-US" sz="1000"/>
              <a:pPr/>
              <a:t>0.4</a:t>
            </a:fld>
            <a:endParaRPr lang="en-GB" sz="1000" dirty="0">
              <a:sym typeface="+mn-lt"/>
            </a:endParaRPr>
          </a:p>
        </p:txBody>
      </p:sp>
      <p:sp>
        <p:nvSpPr>
          <p:cNvPr id="76" name="Rectangle 75"/>
          <p:cNvSpPr>
            <a:spLocks noGrp="1" noChangeArrowheads="1"/>
          </p:cNvSpPr>
          <p:nvPr>
            <p:custDataLst>
              <p:tags r:id="rId14"/>
            </p:custDataLst>
          </p:nvPr>
        </p:nvSpPr>
        <p:spPr bwMode="gray">
          <a:xfrm>
            <a:off x="2855913" y="5470525"/>
            <a:ext cx="2619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856B679-832B-4C9A-A574-58E9EAEECD2D}" type="datetime'''''''''''''''0''.''''''''''''''''''''''''''''''2'''''''''''">
              <a:rPr lang="en-GB" altLang="en-US" sz="1000"/>
              <a:pPr/>
              <a:t>0.2</a:t>
            </a:fld>
            <a:endParaRPr lang="en-GB" sz="1000" dirty="0">
              <a:sym typeface="+mn-lt"/>
            </a:endParaRPr>
          </a:p>
        </p:txBody>
      </p:sp>
      <p:sp>
        <p:nvSpPr>
          <p:cNvPr id="52" name="Rectangle 51"/>
          <p:cNvSpPr>
            <a:spLocks noGrp="1" noChangeArrowheads="1"/>
          </p:cNvSpPr>
          <p:nvPr>
            <p:custDataLst>
              <p:tags r:id="rId15"/>
            </p:custDataLst>
          </p:nvPr>
        </p:nvSpPr>
        <p:spPr bwMode="auto">
          <a:xfrm>
            <a:off x="2574925" y="5945188"/>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800" b="0"/>
              <a:pPr/>
              <a:t>Fossil fuels saved (Mtonnes of coal eqv.)</a:t>
            </a:fld>
            <a:endParaRPr lang="en-GB" sz="800" b="0" dirty="0">
              <a:sym typeface="+mn-lt"/>
            </a:endParaRPr>
          </a:p>
        </p:txBody>
      </p:sp>
      <p:sp useBgFill="1">
        <p:nvSpPr>
          <p:cNvPr id="67" name="Rectangle 66"/>
          <p:cNvSpPr>
            <a:spLocks noGrp="1" noChangeArrowheads="1"/>
          </p:cNvSpPr>
          <p:nvPr>
            <p:custDataLst>
              <p:tags r:id="rId16"/>
            </p:custDataLst>
          </p:nvPr>
        </p:nvSpPr>
        <p:spPr bwMode="gray">
          <a:xfrm>
            <a:off x="1150938" y="5346700"/>
            <a:ext cx="261938" cy="152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011278E-27F5-4C15-972B-8C53B6E20037}" type="datetime'0''''''.5'''''">
              <a:rPr lang="en-GB" altLang="en-US" sz="1000"/>
              <a:pPr/>
              <a:t>0.5</a:t>
            </a:fld>
            <a:endParaRPr lang="en-GB" sz="1000" dirty="0">
              <a:sym typeface="+mn-lt"/>
            </a:endParaRPr>
          </a:p>
        </p:txBody>
      </p:sp>
      <p:sp>
        <p:nvSpPr>
          <p:cNvPr id="53" name="Rectangle 52"/>
          <p:cNvSpPr>
            <a:spLocks noGrp="1" noChangeArrowheads="1"/>
          </p:cNvSpPr>
          <p:nvPr>
            <p:custDataLst>
              <p:tags r:id="rId17"/>
            </p:custDataLst>
          </p:nvPr>
        </p:nvSpPr>
        <p:spPr bwMode="auto">
          <a:xfrm>
            <a:off x="898525" y="5945188"/>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800" b="0"/>
              <a:pPr/>
              <a:t>CO2 emissions avoided (Mtonnes)</a:t>
            </a:fld>
            <a:endParaRPr lang="en-GB" sz="800" b="0" dirty="0">
              <a:sym typeface="+mn-lt"/>
            </a:endParaRPr>
          </a:p>
        </p:txBody>
      </p:sp>
      <p:sp>
        <p:nvSpPr>
          <p:cNvPr id="51" name="Rectangle 50"/>
          <p:cNvSpPr>
            <a:spLocks noGrp="1" noChangeArrowheads="1"/>
          </p:cNvSpPr>
          <p:nvPr>
            <p:custDataLst>
              <p:tags r:id="rId18"/>
            </p:custDataLst>
          </p:nvPr>
        </p:nvSpPr>
        <p:spPr bwMode="auto">
          <a:xfrm>
            <a:off x="3422650" y="5945188"/>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800" b="0"/>
              <a:pPr/>
              <a:t>WtE investment avoided (EUR bn)</a:t>
            </a:fld>
            <a:endParaRPr lang="en-GB" sz="800" b="0" dirty="0">
              <a:sym typeface="+mn-lt"/>
            </a:endParaRPr>
          </a:p>
        </p:txBody>
      </p:sp>
      <p:sp>
        <p:nvSpPr>
          <p:cNvPr id="56" name="Rectangle 55"/>
          <p:cNvSpPr/>
          <p:nvPr>
            <p:custDataLst>
              <p:tags r:id="rId19"/>
            </p:custDataLst>
          </p:nvPr>
        </p:nvSpPr>
        <p:spPr bwMode="auto">
          <a:xfrm>
            <a:off x="2981325" y="5199063"/>
            <a:ext cx="142875" cy="1063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7" name="Straight Connector 56"/>
          <p:cNvCxnSpPr/>
          <p:nvPr>
            <p:custDataLst>
              <p:tags r:id="rId20"/>
            </p:custDataLst>
          </p:nvPr>
        </p:nvCxnSpPr>
        <p:spPr bwMode="auto">
          <a:xfrm>
            <a:off x="2981325" y="5424488"/>
            <a:ext cx="142875"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custDataLst>
              <p:tags r:id="rId21"/>
            </p:custDataLst>
          </p:nvPr>
        </p:nvCxnSpPr>
        <p:spPr bwMode="auto">
          <a:xfrm>
            <a:off x="2981325" y="5078413"/>
            <a:ext cx="142875"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2"/>
            </p:custDataLst>
          </p:nvPr>
        </p:nvCxnSpPr>
        <p:spPr bwMode="gray">
          <a:xfrm>
            <a:off x="3019425" y="5424488"/>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3"/>
            </p:custDataLst>
          </p:nvPr>
        </p:nvCxnSpPr>
        <p:spPr bwMode="auto">
          <a:xfrm>
            <a:off x="3019425" y="5078413"/>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a:spLocks noGrp="1" noChangeArrowheads="1"/>
          </p:cNvSpPr>
          <p:nvPr>
            <p:custDataLst>
              <p:tags r:id="rId24"/>
            </p:custDataLst>
          </p:nvPr>
        </p:nvSpPr>
        <p:spPr bwMode="auto">
          <a:xfrm>
            <a:off x="3175000" y="5021263"/>
            <a:ext cx="10160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8AB29BF-F31A-4E85-A352-C6840B0C9272}" type="datetime'''Cu''r''re''n''t r''ate (''2''''''''01''''''''''4'''''')'''''">
              <a:rPr lang="en-GB" altLang="en-US" sz="800" b="0"/>
              <a:pPr/>
              <a:t>Current rate (2014)</a:t>
            </a:fld>
            <a:endParaRPr lang="en-GB" sz="800" b="0" dirty="0">
              <a:sym typeface="+mn-lt"/>
            </a:endParaRPr>
          </a:p>
        </p:txBody>
      </p:sp>
      <p:sp>
        <p:nvSpPr>
          <p:cNvPr id="61" name="Rectangle 60"/>
          <p:cNvSpPr>
            <a:spLocks noGrp="1" noChangeArrowheads="1"/>
          </p:cNvSpPr>
          <p:nvPr>
            <p:custDataLst>
              <p:tags r:id="rId25"/>
            </p:custDataLst>
          </p:nvPr>
        </p:nvSpPr>
        <p:spPr bwMode="auto">
          <a:xfrm>
            <a:off x="3175000" y="5194300"/>
            <a:ext cx="479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B25F08A8-9467-4C37-9187-62CBD53C4C0C}" type="datetime'5''''''''''''0% r''''''''a''''''''''''t''''e'''''''''">
              <a:rPr lang="en-GB" altLang="en-US" sz="800" b="0"/>
              <a:pPr/>
              <a:t>50% rate</a:t>
            </a:fld>
            <a:endParaRPr lang="en-GB" sz="800" b="0" dirty="0">
              <a:sym typeface="+mn-lt"/>
            </a:endParaRPr>
          </a:p>
        </p:txBody>
      </p:sp>
      <p:sp>
        <p:nvSpPr>
          <p:cNvPr id="62" name="Rectangle 61"/>
          <p:cNvSpPr>
            <a:spLocks noGrp="1" noChangeArrowheads="1"/>
          </p:cNvSpPr>
          <p:nvPr>
            <p:custDataLst>
              <p:tags r:id="rId26"/>
            </p:custDataLst>
          </p:nvPr>
        </p:nvSpPr>
        <p:spPr bwMode="auto">
          <a:xfrm>
            <a:off x="3175000" y="5367338"/>
            <a:ext cx="479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980BD20-AD8F-4F46-B488-3135E9D39AD7}" type="datetime'''''8''''''''''0%'''''' ''''''''''rat''''''''''''''''''e'">
              <a:rPr lang="en-GB" altLang="en-US" sz="800" b="0"/>
              <a:pPr/>
              <a:t>80% rate</a:t>
            </a:fld>
            <a:endParaRPr lang="en-GB" sz="8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990600" y="119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8" descr="File:Flag of Irelan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10" descr="File:Flag of Irelan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112" descr="File:Flag of Ireland.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665" name="Picture 113" descr="C:\Users\ihensing\Dropbox\Innova Benelux\InnBlux_files\Projecten\A.2016.130.Cembureau II\Ireland\Flag_of_Ireland.svg.pn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Chart 44"/>
          <p:cNvGraphicFramePr>
            <a:graphicFrameLocks/>
          </p:cNvGraphicFramePr>
          <p:nvPr>
            <p:extLst/>
          </p:nvPr>
        </p:nvGraphicFramePr>
        <p:xfrm>
          <a:off x="4892756" y="5015330"/>
          <a:ext cx="3164566" cy="1477003"/>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6" name="Table 45"/>
          <p:cNvGraphicFramePr>
            <a:graphicFrameLocks noGrp="1"/>
          </p:cNvGraphicFramePr>
          <p:nvPr>
            <p:extLst/>
          </p:nvPr>
        </p:nvGraphicFramePr>
        <p:xfrm>
          <a:off x="482641" y="2200043"/>
          <a:ext cx="3781383" cy="2183222"/>
        </p:xfrm>
        <a:graphic>
          <a:graphicData uri="http://schemas.openxmlformats.org/drawingml/2006/table">
            <a:tbl>
              <a:tblPr firstRow="1" bandRow="1">
                <a:tableStyleId>{2D5ABB26-0587-4C30-8999-92F81FD0307C}</a:tableStyleId>
              </a:tblPr>
              <a:tblGrid>
                <a:gridCol w="1051635">
                  <a:extLst>
                    <a:ext uri="{9D8B030D-6E8A-4147-A177-3AD203B41FA5}">
                      <a16:colId xmlns:a16="http://schemas.microsoft.com/office/drawing/2014/main" val="4241883226"/>
                    </a:ext>
                  </a:extLst>
                </a:gridCol>
                <a:gridCol w="672546">
                  <a:extLst>
                    <a:ext uri="{9D8B030D-6E8A-4147-A177-3AD203B41FA5}">
                      <a16:colId xmlns:a16="http://schemas.microsoft.com/office/drawing/2014/main" val="1094806953"/>
                    </a:ext>
                  </a:extLst>
                </a:gridCol>
                <a:gridCol w="2057202">
                  <a:extLst>
                    <a:ext uri="{9D8B030D-6E8A-4147-A177-3AD203B41FA5}">
                      <a16:colId xmlns:a16="http://schemas.microsoft.com/office/drawing/2014/main" val="899821140"/>
                    </a:ext>
                  </a:extLst>
                </a:gridCol>
              </a:tblGrid>
              <a:tr h="421097">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buFont typeface="Arial" panose="020B0604020202020204" pitchFamily="34" charset="0"/>
                        <a:buChar char="•"/>
                      </a:pPr>
                      <a:r>
                        <a:rPr lang="en-GB" sz="800" b="0" kern="1200" baseline="0" dirty="0">
                          <a:solidFill>
                            <a:schemeClr val="tx1"/>
                          </a:solidFill>
                          <a:latin typeface="+mn-lt"/>
                          <a:ea typeface="+mn-ea"/>
                          <a:cs typeface="+mn-cs"/>
                        </a:rPr>
                        <a:t>With increased roll-out of multi-bin collection, even less </a:t>
                      </a:r>
                      <a:r>
                        <a:rPr lang="en-GB" sz="800" b="1" kern="1200" baseline="0" dirty="0">
                          <a:solidFill>
                            <a:schemeClr val="tx1"/>
                          </a:solidFill>
                          <a:latin typeface="+mn-lt"/>
                          <a:ea typeface="+mn-ea"/>
                          <a:cs typeface="+mn-cs"/>
                        </a:rPr>
                        <a:t>waste is not separated</a:t>
                      </a:r>
                      <a:r>
                        <a:rPr lang="en-GB" sz="800" b="0" kern="1200" baseline="0" dirty="0">
                          <a:solidFill>
                            <a:schemeClr val="tx1"/>
                          </a:solidFill>
                          <a:latin typeface="+mn-lt"/>
                          <a:ea typeface="+mn-ea"/>
                          <a:cs typeface="+mn-cs"/>
                        </a:rPr>
                        <a:t> in the future</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21957"/>
                  </a:ext>
                </a:extLst>
              </a:tr>
              <a:tr h="316627">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There is potential for future </a:t>
                      </a:r>
                      <a:r>
                        <a:rPr lang="en-GB" sz="800" b="1" kern="1200" baseline="0" dirty="0">
                          <a:solidFill>
                            <a:schemeClr val="tx1"/>
                          </a:solidFill>
                          <a:latin typeface="+mn-lt"/>
                          <a:ea typeface="+mn-ea"/>
                          <a:cs typeface="+mn-cs"/>
                        </a:rPr>
                        <a:t>competition for available waste.</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44922">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kern="1200" baseline="0" dirty="0">
                          <a:solidFill>
                            <a:schemeClr val="tx1"/>
                          </a:solidFill>
                          <a:latin typeface="+mn-lt"/>
                          <a:ea typeface="+mn-ea"/>
                          <a:cs typeface="+mn-cs"/>
                        </a:rPr>
                        <a:t>Co-processing is accepted as a solution at the national level, but local councils delay approvals.</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442052">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In some counties </a:t>
                      </a:r>
                      <a:r>
                        <a:rPr lang="de-DE" sz="800" b="1" kern="1200" baseline="0" dirty="0" err="1">
                          <a:solidFill>
                            <a:schemeClr val="tx1"/>
                          </a:solidFill>
                          <a:latin typeface="+mn-lt"/>
                          <a:ea typeface="+mn-ea"/>
                          <a:cs typeface="+mn-cs"/>
                        </a:rPr>
                        <a:t>public</a:t>
                      </a:r>
                      <a:r>
                        <a:rPr lang="de-DE" sz="800" b="1" kern="1200" baseline="0" dirty="0">
                          <a:solidFill>
                            <a:schemeClr val="tx1"/>
                          </a:solidFill>
                          <a:latin typeface="+mn-lt"/>
                          <a:ea typeface="+mn-ea"/>
                          <a:cs typeface="+mn-cs"/>
                        </a:rPr>
                        <a:t> </a:t>
                      </a:r>
                      <a:r>
                        <a:rPr lang="en-GB" sz="800" b="1" kern="1200" baseline="0" dirty="0">
                          <a:solidFill>
                            <a:schemeClr val="tx1"/>
                          </a:solidFill>
                          <a:latin typeface="+mn-lt"/>
                          <a:ea typeface="+mn-ea"/>
                          <a:cs typeface="+mn-cs"/>
                        </a:rPr>
                        <a:t>acceptance of co-processing of waste is low.</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232502">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92538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9" name="think-cell Slide" r:id="rId27" imgW="270" imgH="270" progId="TCLayout.ActiveDocument.1">
                  <p:embed/>
                </p:oleObj>
              </mc:Choice>
              <mc:Fallback>
                <p:oleObj name="think-cell Slide" r:id="rId27" imgW="270" imgH="270" progId="TCLayout.ActiveDocument.1">
                  <p:embed/>
                  <p:pic>
                    <p:nvPicPr>
                      <p:cNvPr id="31" name="Object 30"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dirty="0" err="1">
              <a:latin typeface="+mn-lt"/>
              <a:cs typeface="+mn-cs"/>
              <a:sym typeface="+mn-lt"/>
            </a:endParaRPr>
          </a:p>
        </p:txBody>
      </p:sp>
      <p:sp>
        <p:nvSpPr>
          <p:cNvPr id="2" name="Title 1"/>
          <p:cNvSpPr>
            <a:spLocks noGrp="1"/>
          </p:cNvSpPr>
          <p:nvPr>
            <p:ph type="title"/>
          </p:nvPr>
        </p:nvSpPr>
        <p:spPr>
          <a:xfrm>
            <a:off x="466724" y="0"/>
            <a:ext cx="7365311" cy="846138"/>
          </a:xfrm>
        </p:spPr>
        <p:txBody>
          <a:bodyPr/>
          <a:lstStyle/>
          <a:p>
            <a:r>
              <a:rPr lang="en-US" sz="1800" b="1" dirty="0"/>
              <a:t>Irish Cement Sector</a:t>
            </a:r>
            <a:br>
              <a:rPr lang="en-US" sz="1800" b="1" dirty="0"/>
            </a:br>
            <a:r>
              <a:rPr lang="en-US" sz="1400" dirty="0"/>
              <a:t>The sector is recovering from a decline in domestic cement demand. Co-processing was introduced in 2008.</a:t>
            </a:r>
            <a:endParaRPr lang="en-GB" dirty="0"/>
          </a:p>
        </p:txBody>
      </p:sp>
      <p:sp>
        <p:nvSpPr>
          <p:cNvPr id="3" name="Content Placeholder 2"/>
          <p:cNvSpPr>
            <a:spLocks noGrp="1"/>
          </p:cNvSpPr>
          <p:nvPr>
            <p:ph sz="half" idx="1"/>
          </p:nvPr>
        </p:nvSpPr>
        <p:spPr>
          <a:xfrm>
            <a:off x="468313" y="1916073"/>
            <a:ext cx="4025900" cy="347168"/>
          </a:xfrm>
        </p:spPr>
        <p:txBody>
          <a:bodyPr/>
          <a:lstStyle/>
          <a:p>
            <a:pPr marL="0" indent="0">
              <a:buNone/>
            </a:pPr>
            <a:r>
              <a:rPr lang="en-US" sz="800" b="1" dirty="0"/>
              <a:t>CO-PROCESSING </a:t>
            </a:r>
            <a:r>
              <a:rPr lang="en-US" sz="800" b="1" i="1" dirty="0"/>
              <a:t>Irish co-processing rate is below EU average with 29% of thermal energy coming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endParaRPr lang="en-US" sz="900" dirty="0">
              <a:latin typeface="Verdana (Body)"/>
            </a:endParaRPr>
          </a:p>
          <a:p>
            <a:pPr>
              <a:buFont typeface="Verdana" panose="020B0604030504040204" pitchFamily="34" charset="0"/>
              <a:buChar char="–"/>
            </a:pPr>
            <a:r>
              <a:rPr lang="en-US" sz="900" dirty="0">
                <a:latin typeface="Verdana (Body)"/>
              </a:rPr>
              <a:t>In 2014 there were 4 operational cement plants in the Republic of Ireland, all of which are of local origin: Irish Cement (CRH) (2 plants), Lagan Cement and Quinn Cement.</a:t>
            </a:r>
            <a:r>
              <a:rPr lang="en-US" sz="900" dirty="0">
                <a:solidFill>
                  <a:schemeClr val="bg2"/>
                </a:solidFill>
                <a:latin typeface="Verdana (Body)"/>
              </a:rPr>
              <a:t> [1]</a:t>
            </a:r>
          </a:p>
          <a:p>
            <a:pPr>
              <a:buFont typeface="Verdana" panose="020B0604030504040204" pitchFamily="34" charset="0"/>
              <a:buChar char="–"/>
            </a:pPr>
            <a:r>
              <a:rPr lang="en-US" sz="900" dirty="0">
                <a:latin typeface="Verdana (Body)"/>
              </a:rPr>
              <a:t>The domestic demand for cement decreased significantly since the start off the Irish financial crisis, (- 75% change in production between 2007 and 2012), the sector had to adapt by exporting cement and by mothballing capacity. </a:t>
            </a:r>
            <a:r>
              <a:rPr lang="en-US" sz="900" dirty="0">
                <a:solidFill>
                  <a:schemeClr val="bg2"/>
                </a:solidFill>
                <a:latin typeface="Verdana (Body)"/>
              </a:rPr>
              <a:t>[1] </a:t>
            </a:r>
          </a:p>
          <a:p>
            <a:pPr>
              <a:buFont typeface="Verdana" panose="020B0604030504040204" pitchFamily="34" charset="0"/>
              <a:buChar char="–"/>
            </a:pPr>
            <a:r>
              <a:rPr lang="en-US" sz="900" dirty="0">
                <a:latin typeface="Verdana (Body)"/>
              </a:rPr>
              <a:t>In 2014, 2.7 Mtonnes of clinker were produced. </a:t>
            </a:r>
            <a:r>
              <a:rPr lang="en-US" sz="900" dirty="0">
                <a:solidFill>
                  <a:schemeClr val="bg2"/>
                </a:solidFill>
                <a:latin typeface="Verdana (Body)"/>
              </a:rPr>
              <a:t>[1] </a:t>
            </a:r>
            <a:endParaRPr lang="en-US" sz="900" dirty="0">
              <a:latin typeface="Verdana (Body)"/>
            </a:endParaRPr>
          </a:p>
          <a:p>
            <a:pPr>
              <a:buFont typeface="Verdana" panose="020B0604030504040204" pitchFamily="34" charset="0"/>
              <a:buChar char="–"/>
            </a:pPr>
            <a:r>
              <a:rPr lang="en-US" sz="900" dirty="0">
                <a:latin typeface="Verdana (Body)"/>
              </a:rPr>
              <a:t>The co-processing rate of 29% was below the EU average in 2014. </a:t>
            </a:r>
            <a:r>
              <a:rPr lang="en-US" sz="900" dirty="0">
                <a:solidFill>
                  <a:schemeClr val="bg2"/>
                </a:solidFill>
                <a:latin typeface="Verdana (Body)"/>
              </a:rPr>
              <a:t>[1]</a:t>
            </a:r>
            <a:r>
              <a:rPr lang="en-US" sz="900" dirty="0">
                <a:latin typeface="Verdana (Body)"/>
              </a:rPr>
              <a:t> </a:t>
            </a:r>
          </a:p>
          <a:p>
            <a:pPr>
              <a:buFont typeface="Verdana" panose="020B0604030504040204" pitchFamily="34" charset="0"/>
              <a:buChar char="–"/>
            </a:pPr>
            <a:r>
              <a:rPr lang="en-US" sz="900" dirty="0">
                <a:latin typeface="Verdana (Body)"/>
              </a:rPr>
              <a:t>The EPA </a:t>
            </a:r>
            <a:r>
              <a:rPr lang="en-IE" sz="900" dirty="0">
                <a:latin typeface="Verdana (Body)"/>
              </a:rPr>
              <a:t>recognises</a:t>
            </a:r>
            <a:r>
              <a:rPr lang="en-US" sz="900" dirty="0">
                <a:latin typeface="Verdana (Body)"/>
              </a:rPr>
              <a:t> R4/R5 in National waste statistics for the component of material recovery in co-processing. </a:t>
            </a:r>
            <a:r>
              <a:rPr lang="en-US" sz="900" dirty="0">
                <a:solidFill>
                  <a:schemeClr val="bg2"/>
                </a:solidFill>
                <a:latin typeface="Verdana (Body)"/>
              </a:rPr>
              <a:t>[3] </a:t>
            </a:r>
            <a:endParaRPr lang="en-US" sz="900" dirty="0">
              <a:latin typeface="Verdana (Body)"/>
            </a:endParaRPr>
          </a:p>
          <a:p>
            <a:pPr>
              <a:buFont typeface="Verdana" panose="020B0604030504040204" pitchFamily="34" charset="0"/>
              <a:buChar char="–"/>
            </a:pPr>
            <a:r>
              <a:rPr lang="en-GB" sz="900" dirty="0">
                <a:latin typeface="Verdana (Body)"/>
              </a:rPr>
              <a:t>Cement Manufacturers Ireland (CMI) set a target of </a:t>
            </a:r>
            <a:r>
              <a:rPr lang="en-US" sz="900" dirty="0">
                <a:latin typeface="Verdana (Body)"/>
              </a:rPr>
              <a:t>achieving 50% substitution of fossil fuel by alternative fuels by the end of 2017, subject to planning approvals. </a:t>
            </a:r>
            <a:r>
              <a:rPr lang="en-US" sz="900" dirty="0">
                <a:solidFill>
                  <a:schemeClr val="bg2"/>
                </a:solidFill>
                <a:latin typeface="Verdana (Body)"/>
              </a:rPr>
              <a:t>[3] </a:t>
            </a:r>
            <a:endParaRPr lang="en-US" sz="900" dirty="0">
              <a:latin typeface="Verdana (Body)"/>
            </a:endParaRPr>
          </a:p>
          <a:p>
            <a:pPr>
              <a:buFont typeface="Verdana" panose="020B0604030504040204" pitchFamily="34" charset="0"/>
              <a:buChar char="–"/>
            </a:pPr>
            <a:r>
              <a:rPr lang="en-US" sz="900" dirty="0">
                <a:latin typeface="Verdana (Body)"/>
              </a:rPr>
              <a:t>With full availability of materials and the development of appropriate national infrastructure, it is expected that the overall substitution rate in Ireland can grow to 80% over the next 10 to 20 years. </a:t>
            </a:r>
            <a:r>
              <a:rPr lang="en-US" sz="900" dirty="0">
                <a:solidFill>
                  <a:schemeClr val="bg2"/>
                </a:solidFill>
                <a:latin typeface="Verdana (Body)"/>
              </a:rPr>
              <a:t>[2] </a:t>
            </a:r>
          </a:p>
          <a:p>
            <a:pPr>
              <a:buFont typeface="Verdana" panose="020B0604030504040204" pitchFamily="34" charset="0"/>
              <a:buChar char="–"/>
            </a:pPr>
            <a:endParaRPr lang="en-GB"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61</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domestic demand for cement significantly reduced after 2007 and the industry had to look for new ways to sustain production by securing cement export markets. In 2014, 2.7 Mtonnes of clinker were produced. The co-processing rate of 29% was below EU average in 2014. </a:t>
            </a:r>
            <a:endParaRPr lang="en-GB" sz="900" b="0" kern="0" dirty="0"/>
          </a:p>
        </p:txBody>
      </p:sp>
      <p:sp>
        <p:nvSpPr>
          <p:cNvPr id="12" name="Content Placeholder 2"/>
          <p:cNvSpPr txBox="1">
            <a:spLocks/>
          </p:cNvSpPr>
          <p:nvPr/>
        </p:nvSpPr>
        <p:spPr bwMode="auto">
          <a:xfrm>
            <a:off x="468313" y="4686041"/>
            <a:ext cx="3882942"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Ireland has 582 kg per capita clinker production, a high number in comparison to the EU average.</a:t>
            </a:r>
            <a:endParaRPr lang="en-GB" sz="800" i="1" kern="0" dirty="0"/>
          </a:p>
        </p:txBody>
      </p:sp>
      <p:graphicFrame>
        <p:nvGraphicFramePr>
          <p:cNvPr id="7" name="Object 6"/>
          <p:cNvGraphicFramePr>
            <a:graphicFrameLocks/>
          </p:cNvGraphicFramePr>
          <p:nvPr>
            <p:custDataLst>
              <p:tags r:id="rId4"/>
            </p:custDataLst>
            <p:extLst/>
          </p:nvPr>
        </p:nvGraphicFramePr>
        <p:xfrm>
          <a:off x="723900" y="2705099"/>
          <a:ext cx="2781233" cy="1762132"/>
        </p:xfrm>
        <a:graphic>
          <a:graphicData uri="http://schemas.openxmlformats.org/presentationml/2006/ole">
            <mc:AlternateContent xmlns:mc="http://schemas.openxmlformats.org/markup-compatibility/2006">
              <mc:Choice xmlns:v="urn:schemas-microsoft-com:vml" Requires="v">
                <p:oleObj spid="_x0000_s94250" name="Chart" r:id="rId29" imgW="2781233" imgH="1762132" progId="MSGraph.Chart.8">
                  <p:embed followColorScheme="full"/>
                </p:oleObj>
              </mc:Choice>
              <mc:Fallback>
                <p:oleObj name="Chart" r:id="rId29" imgW="2781233" imgH="1762132" progId="MSGraph.Chart.8">
                  <p:embed followColorScheme="full"/>
                  <p:pic>
                    <p:nvPicPr>
                      <p:cNvPr id="7" name="Object 6"/>
                      <p:cNvPicPr/>
                      <p:nvPr/>
                    </p:nvPicPr>
                    <p:blipFill>
                      <a:blip r:embed="rId30"/>
                      <a:stretch>
                        <a:fillRect/>
                      </a:stretch>
                    </p:blipFill>
                    <p:spPr>
                      <a:xfrm>
                        <a:off x="723900" y="2705099"/>
                        <a:ext cx="2781233" cy="1762132"/>
                      </a:xfrm>
                      <a:prstGeom prst="rect">
                        <a:avLst/>
                      </a:prstGeom>
                    </p:spPr>
                  </p:pic>
                </p:oleObj>
              </mc:Fallback>
            </mc:AlternateContent>
          </a:graphicData>
        </a:graphic>
      </p:graphicFrame>
      <p:sp>
        <p:nvSpPr>
          <p:cNvPr id="83" name="Rectangle 82"/>
          <p:cNvSpPr>
            <a:spLocks noGrp="1" noChangeArrowheads="1"/>
          </p:cNvSpPr>
          <p:nvPr>
            <p:custDataLst>
              <p:tags r:id="rId5"/>
            </p:custDataLst>
          </p:nvPr>
        </p:nvSpPr>
        <p:spPr bwMode="gray">
          <a:xfrm>
            <a:off x="538163" y="33877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BA0D8F8-1189-45DB-89CC-01E965B587A8}"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80" name="Rectangle 79"/>
          <p:cNvSpPr>
            <a:spLocks noGrp="1" noChangeArrowheads="1"/>
          </p:cNvSpPr>
          <p:nvPr>
            <p:custDataLst>
              <p:tags r:id="rId6"/>
            </p:custDataLst>
          </p:nvPr>
        </p:nvSpPr>
        <p:spPr bwMode="gray">
          <a:xfrm>
            <a:off x="603250" y="4302125"/>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BDA7178-D861-4A51-987E-4FFFE604E64B}"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85" name="Rectangle 84"/>
          <p:cNvSpPr>
            <a:spLocks noGrp="1" noChangeArrowheads="1"/>
          </p:cNvSpPr>
          <p:nvPr>
            <p:custDataLst>
              <p:tags r:id="rId7"/>
            </p:custDataLst>
          </p:nvPr>
        </p:nvSpPr>
        <p:spPr bwMode="gray">
          <a:xfrm>
            <a:off x="473075" y="2778125"/>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6A8C6B6-9B0E-4C27-974F-7146888967C9}"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82" name="Rectangle 81"/>
          <p:cNvSpPr>
            <a:spLocks noGrp="1" noChangeArrowheads="1"/>
          </p:cNvSpPr>
          <p:nvPr>
            <p:custDataLst>
              <p:tags r:id="rId8"/>
            </p:custDataLst>
          </p:nvPr>
        </p:nvSpPr>
        <p:spPr bwMode="gray">
          <a:xfrm>
            <a:off x="538163" y="36925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8F17CBF-7E97-4668-A1D0-FF56F55BBD3F}"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81" name="Rectangle 80"/>
          <p:cNvSpPr>
            <a:spLocks noGrp="1" noChangeArrowheads="1"/>
          </p:cNvSpPr>
          <p:nvPr>
            <p:custDataLst>
              <p:tags r:id="rId9"/>
            </p:custDataLst>
          </p:nvPr>
        </p:nvSpPr>
        <p:spPr bwMode="gray">
          <a:xfrm>
            <a:off x="538163" y="39973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8FD55B6-F355-4366-839D-35C778529F6B}"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84" name="Rectangle 83"/>
          <p:cNvSpPr>
            <a:spLocks noGrp="1" noChangeArrowheads="1"/>
          </p:cNvSpPr>
          <p:nvPr>
            <p:custDataLst>
              <p:tags r:id="rId10"/>
            </p:custDataLst>
          </p:nvPr>
        </p:nvSpPr>
        <p:spPr bwMode="gray">
          <a:xfrm>
            <a:off x="538163" y="30829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05713DE0-EC37-46D3-8694-92CD5BEE503E}"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58" name="Rectangle 57"/>
          <p:cNvSpPr>
            <a:spLocks noGrp="1" noChangeArrowheads="1"/>
          </p:cNvSpPr>
          <p:nvPr>
            <p:custDataLst>
              <p:tags r:id="rId11"/>
            </p:custDataLst>
          </p:nvPr>
        </p:nvSpPr>
        <p:spPr bwMode="auto">
          <a:xfrm>
            <a:off x="2446338" y="4421188"/>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800" b="0"/>
              <a:pPr/>
              <a:t>EU average </a:t>
            </a:fld>
            <a:endParaRPr lang="en-GB" sz="800" b="0" dirty="0">
              <a:sym typeface="+mn-lt"/>
            </a:endParaRPr>
          </a:p>
        </p:txBody>
      </p:sp>
      <p:sp>
        <p:nvSpPr>
          <p:cNvPr id="87" name="Rectangle 86"/>
          <p:cNvSpPr>
            <a:spLocks noGrp="1" noChangeArrowheads="1"/>
          </p:cNvSpPr>
          <p:nvPr>
            <p:custDataLst>
              <p:tags r:id="rId12"/>
            </p:custDataLst>
          </p:nvPr>
        </p:nvSpPr>
        <p:spPr bwMode="auto">
          <a:xfrm>
            <a:off x="473076" y="24844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40" name="Rectangle 39"/>
          <p:cNvSpPr>
            <a:spLocks noGrp="1" noChangeArrowheads="1"/>
          </p:cNvSpPr>
          <p:nvPr>
            <p:custDataLst>
              <p:tags r:id="rId13"/>
            </p:custDataLst>
          </p:nvPr>
        </p:nvSpPr>
        <p:spPr bwMode="auto">
          <a:xfrm>
            <a:off x="1303338" y="4421188"/>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0DEE797-30B0-45EA-ABAD-FB8283458D64}" type="datetime'''''I''''''''''''re''''''''l''''''''a''''n''''''''''''d'">
              <a:rPr lang="en-GB" altLang="en-US" sz="800" b="0" smtClean="0"/>
              <a:pPr/>
              <a:t>Ireland</a:t>
            </a:fld>
            <a:endParaRPr lang="en-GB" sz="800" b="0" dirty="0">
              <a:sym typeface="+mn-lt"/>
            </a:endParaRPr>
          </a:p>
        </p:txBody>
      </p:sp>
      <p:sp>
        <p:nvSpPr>
          <p:cNvPr id="145" name="Rectangle 144"/>
          <p:cNvSpPr/>
          <p:nvPr>
            <p:custDataLst>
              <p:tags r:id="rId14"/>
            </p:custDataLst>
          </p:nvPr>
        </p:nvSpPr>
        <p:spPr bwMode="auto">
          <a:xfrm>
            <a:off x="3235325" y="3178175"/>
            <a:ext cx="142875" cy="1063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15"/>
            </p:custDataLst>
          </p:nvPr>
        </p:nvSpPr>
        <p:spPr bwMode="auto">
          <a:xfrm>
            <a:off x="3235325" y="3351213"/>
            <a:ext cx="142875" cy="106362"/>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16"/>
            </p:custDataLst>
          </p:nvPr>
        </p:nvSpPr>
        <p:spPr bwMode="auto">
          <a:xfrm>
            <a:off x="3235325" y="2882900"/>
            <a:ext cx="142875" cy="106362"/>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6" name="Rectangle 45"/>
          <p:cNvSpPr>
            <a:spLocks noGrp="1" noChangeArrowheads="1"/>
          </p:cNvSpPr>
          <p:nvPr>
            <p:custDataLst>
              <p:tags r:id="rId17"/>
            </p:custDataLst>
          </p:nvPr>
        </p:nvSpPr>
        <p:spPr bwMode="auto">
          <a:xfrm>
            <a:off x="3429000" y="3173413"/>
            <a:ext cx="76676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800" b="0"/>
              <a:pPr/>
              <a:t>Waste biomass</a:t>
            </a:fld>
            <a:endParaRPr lang="en-GB" sz="800" b="0" dirty="0">
              <a:sym typeface="+mn-lt"/>
            </a:endParaRPr>
          </a:p>
        </p:txBody>
      </p:sp>
      <p:sp>
        <p:nvSpPr>
          <p:cNvPr id="45" name="Rectangle 44"/>
          <p:cNvSpPr>
            <a:spLocks noGrp="1" noChangeArrowheads="1"/>
          </p:cNvSpPr>
          <p:nvPr>
            <p:custDataLst>
              <p:tags r:id="rId18"/>
            </p:custDataLst>
          </p:nvPr>
        </p:nvSpPr>
        <p:spPr bwMode="auto">
          <a:xfrm>
            <a:off x="3429001" y="2878138"/>
            <a:ext cx="55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800" b="0"/>
              <a:pPr/>
              <a:t>Alternative
fossil fuels</a:t>
            </a:fld>
            <a:endParaRPr lang="en-GB" sz="800" b="0" dirty="0">
              <a:sym typeface="+mn-lt"/>
            </a:endParaRPr>
          </a:p>
        </p:txBody>
      </p:sp>
      <p:sp>
        <p:nvSpPr>
          <p:cNvPr id="47" name="Rectangle 46"/>
          <p:cNvSpPr>
            <a:spLocks noGrp="1" noChangeArrowheads="1"/>
          </p:cNvSpPr>
          <p:nvPr>
            <p:custDataLst>
              <p:tags r:id="rId19"/>
            </p:custDataLst>
          </p:nvPr>
        </p:nvSpPr>
        <p:spPr bwMode="auto">
          <a:xfrm>
            <a:off x="3429000" y="3346450"/>
            <a:ext cx="5619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800" b="0">
                <a:sym typeface="+mn-lt"/>
              </a:rPr>
              <a:pPr/>
              <a:t>Fossil fuels</a:t>
            </a:fld>
            <a:endParaRPr lang="en-GB" sz="800" b="0" dirty="0">
              <a:sym typeface="+mn-lt"/>
            </a:endParaRPr>
          </a:p>
        </p:txBody>
      </p:sp>
      <p:graphicFrame>
        <p:nvGraphicFramePr>
          <p:cNvPr id="37" name="Object 36"/>
          <p:cNvGraphicFramePr>
            <a:graphicFrameLocks/>
          </p:cNvGraphicFramePr>
          <p:nvPr>
            <p:custDataLst>
              <p:tags r:id="rId20"/>
            </p:custDataLst>
            <p:extLst/>
          </p:nvPr>
        </p:nvGraphicFramePr>
        <p:xfrm>
          <a:off x="571500" y="5219700"/>
          <a:ext cx="3819441" cy="1095321"/>
        </p:xfrm>
        <a:graphic>
          <a:graphicData uri="http://schemas.openxmlformats.org/presentationml/2006/ole">
            <mc:AlternateContent xmlns:mc="http://schemas.openxmlformats.org/markup-compatibility/2006">
              <mc:Choice xmlns:v="urn:schemas-microsoft-com:vml" Requires="v">
                <p:oleObj spid="_x0000_s94251" name="Chart" r:id="rId31" imgW="3819441" imgH="1095321" progId="MSGraph.Chart.8">
                  <p:embed followColorScheme="full"/>
                </p:oleObj>
              </mc:Choice>
              <mc:Fallback>
                <p:oleObj name="Chart" r:id="rId31" imgW="3819441" imgH="1095321" progId="MSGraph.Chart.8">
                  <p:embed followColorScheme="full"/>
                  <p:pic>
                    <p:nvPicPr>
                      <p:cNvPr id="37" name="Object 36"/>
                      <p:cNvPicPr/>
                      <p:nvPr/>
                    </p:nvPicPr>
                    <p:blipFill>
                      <a:blip r:embed="rId32"/>
                      <a:stretch>
                        <a:fillRect/>
                      </a:stretch>
                    </p:blipFill>
                    <p:spPr>
                      <a:xfrm>
                        <a:off x="571500" y="5219700"/>
                        <a:ext cx="3819441" cy="1095321"/>
                      </a:xfrm>
                      <a:prstGeom prst="rect">
                        <a:avLst/>
                      </a:prstGeom>
                    </p:spPr>
                  </p:pic>
                </p:oleObj>
              </mc:Fallback>
            </mc:AlternateContent>
          </a:graphicData>
        </a:graphic>
      </p:graphicFrame>
      <p:sp>
        <p:nvSpPr>
          <p:cNvPr id="51" name="Rectangle 50"/>
          <p:cNvSpPr>
            <a:spLocks noGrp="1" noChangeArrowheads="1"/>
          </p:cNvSpPr>
          <p:nvPr>
            <p:custDataLst>
              <p:tags r:id="rId21"/>
            </p:custDataLst>
          </p:nvPr>
        </p:nvSpPr>
        <p:spPr bwMode="auto">
          <a:xfrm>
            <a:off x="2862263" y="6135688"/>
            <a:ext cx="3524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C20E231-F901-46B0-8953-904DD31B3525}" type="datetime'F''ra''''''''''''''''''''''''''n''''''''''''''''c''e'">
              <a:rPr lang="en-GB" altLang="en-US" sz="800" b="0"/>
              <a:pPr/>
              <a:t>France</a:t>
            </a:fld>
            <a:endParaRPr lang="en-GB" sz="800" b="0" dirty="0">
              <a:sym typeface="+mn-lt"/>
            </a:endParaRPr>
          </a:p>
        </p:txBody>
      </p:sp>
      <p:sp>
        <p:nvSpPr>
          <p:cNvPr id="52" name="Rectangle 51"/>
          <p:cNvSpPr>
            <a:spLocks noGrp="1" noChangeArrowheads="1"/>
          </p:cNvSpPr>
          <p:nvPr>
            <p:custDataLst>
              <p:tags r:id="rId22"/>
            </p:custDataLst>
          </p:nvPr>
        </p:nvSpPr>
        <p:spPr bwMode="auto">
          <a:xfrm>
            <a:off x="1789113" y="6135688"/>
            <a:ext cx="8318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FCC266-0EC5-4DD5-B8C7-B89A84AF0714}" type="datetime'''''''Un''''''i''''te''d ''''''K''''i''n''''gd''''o''m'''''''">
              <a:rPr lang="en-GB" altLang="en-US" sz="800" b="0"/>
              <a:pPr/>
              <a:t>United Kingdom</a:t>
            </a:fld>
            <a:endParaRPr lang="en-GB" sz="800" b="0" dirty="0">
              <a:sym typeface="+mn-lt"/>
            </a:endParaRPr>
          </a:p>
        </p:txBody>
      </p:sp>
      <p:sp>
        <p:nvSpPr>
          <p:cNvPr id="50" name="Rectangle 49"/>
          <p:cNvSpPr>
            <a:spLocks noGrp="1" noChangeArrowheads="1"/>
          </p:cNvSpPr>
          <p:nvPr>
            <p:custDataLst>
              <p:tags r:id="rId23"/>
            </p:custDataLst>
          </p:nvPr>
        </p:nvSpPr>
        <p:spPr bwMode="auto">
          <a:xfrm>
            <a:off x="1184275" y="6135688"/>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510C268-4314-4D56-BCD2-F62920E3B451}" type="datetime'''''''I''''''''r''''''''''e''l''''''''''''''''''a''n''d'''''''">
              <a:rPr lang="en-GB" altLang="en-US" sz="800" b="0"/>
              <a:pPr/>
              <a:t>Ireland</a:t>
            </a:fld>
            <a:endParaRPr lang="en-GB" sz="800" b="0" dirty="0">
              <a:sym typeface="+mn-lt"/>
            </a:endParaRPr>
          </a:p>
        </p:txBody>
      </p:sp>
      <p:sp>
        <p:nvSpPr>
          <p:cNvPr id="39" name="Rectangle 38"/>
          <p:cNvSpPr>
            <a:spLocks noGrp="1" noChangeArrowheads="1"/>
          </p:cNvSpPr>
          <p:nvPr>
            <p:custDataLst>
              <p:tags r:id="rId24"/>
            </p:custDataLst>
          </p:nvPr>
        </p:nvSpPr>
        <p:spPr bwMode="auto">
          <a:xfrm>
            <a:off x="687388" y="5175250"/>
            <a:ext cx="28638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800" dirty="0">
                <a:sym typeface="+mn-lt"/>
              </a:rPr>
              <a:t>Grey clinker production per capita (tonnes; 2014)</a:t>
            </a:r>
            <a:endParaRPr lang="en-GB" sz="800" dirty="0">
              <a:sym typeface="+mn-lt"/>
            </a:endParaRPr>
          </a:p>
        </p:txBody>
      </p:sp>
      <p:sp>
        <p:nvSpPr>
          <p:cNvPr id="41" name="Rectangle 40"/>
          <p:cNvSpPr>
            <a:spLocks noGrp="1" noChangeArrowheads="1"/>
          </p:cNvSpPr>
          <p:nvPr>
            <p:custDataLst>
              <p:tags r:id="rId25"/>
            </p:custDataLst>
          </p:nvPr>
        </p:nvSpPr>
        <p:spPr bwMode="auto">
          <a:xfrm>
            <a:off x="3727450" y="6135688"/>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D67EB5C-DF20-4D9D-B738-791AE6BB14CB}" type="datetime'''E''''''U''2''''''''''''''''''8'''">
              <a:rPr lang="en-GB" altLang="en-US" sz="800" b="0"/>
              <a:pPr/>
              <a:t>EU28</a:t>
            </a:fld>
            <a:endParaRPr lang="en-GB" sz="800" b="0" dirty="0">
              <a:sym typeface="+mn-lt"/>
            </a:endParaRPr>
          </a:p>
        </p:txBody>
      </p:sp>
      <p:pic>
        <p:nvPicPr>
          <p:cNvPr id="35" name="Picture 113" descr="C:\Users\ihensing\Dropbox\Innova Benelux\InnBlux_files\Projecten\A.2016.130.Cembureau II\Ireland\Flag_of_Ireland.svg.pn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38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3" name="think-cell Slide" r:id="rId29" imgW="270" imgH="270" progId="TCLayout.ActiveDocument.1">
                  <p:embed/>
                </p:oleObj>
              </mc:Choice>
              <mc:Fallback>
                <p:oleObj name="think-cell Slide" r:id="rId29" imgW="270" imgH="270" progId="TCLayout.ActiveDocument.1">
                  <p:embed/>
                  <p:pic>
                    <p:nvPicPr>
                      <p:cNvPr id="31" name="Object 3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428138" cy="846138"/>
          </a:xfrm>
        </p:spPr>
        <p:txBody>
          <a:bodyPr/>
          <a:lstStyle/>
          <a:p>
            <a:r>
              <a:rPr lang="en-US" sz="1800" b="1" dirty="0"/>
              <a:t>Irish Waste Management</a:t>
            </a:r>
            <a:br>
              <a:rPr lang="en-US" sz="1800" b="1" dirty="0"/>
            </a:br>
            <a:r>
              <a:rPr lang="en-US" sz="1400" dirty="0"/>
              <a:t>The waste sector has moved away from landfilling to advanced processing of waste, also by making fuels for co-processing</a:t>
            </a:r>
            <a:endParaRPr lang="en-GB" sz="1800" dirty="0"/>
          </a:p>
        </p:txBody>
      </p:sp>
      <p:sp>
        <p:nvSpPr>
          <p:cNvPr id="3" name="Content Placeholder 2"/>
          <p:cNvSpPr>
            <a:spLocks noGrp="1"/>
          </p:cNvSpPr>
          <p:nvPr>
            <p:ph sz="half" idx="1"/>
          </p:nvPr>
        </p:nvSpPr>
        <p:spPr>
          <a:xfrm>
            <a:off x="481496" y="1916074"/>
            <a:ext cx="4025900" cy="509496"/>
          </a:xfrm>
        </p:spPr>
        <p:txBody>
          <a:bodyPr/>
          <a:lstStyle/>
          <a:p>
            <a:pPr marL="0" indent="0">
              <a:buNone/>
            </a:pPr>
            <a:r>
              <a:rPr lang="en-US" sz="800" b="1" dirty="0"/>
              <a:t>WASTE TREATMENT </a:t>
            </a:r>
            <a:r>
              <a:rPr lang="en-US" sz="800" b="1" i="1" dirty="0"/>
              <a:t>Recycling, landfilling and export of recovered waste provide the top 3 end uses of waste. Incineration/energy recovery is gaining in importance. </a:t>
            </a:r>
            <a:endParaRPr lang="en-GB" sz="700" b="1" dirty="0"/>
          </a:p>
        </p:txBody>
      </p:sp>
      <p:sp>
        <p:nvSpPr>
          <p:cNvPr id="8" name="Content Placeholder 7"/>
          <p:cNvSpPr>
            <a:spLocks noGrp="1"/>
          </p:cNvSpPr>
          <p:nvPr>
            <p:ph sz="half" idx="2"/>
          </p:nvPr>
        </p:nvSpPr>
        <p:spPr>
          <a:xfrm>
            <a:off x="4505326" y="1916073"/>
            <a:ext cx="4167185" cy="4509220"/>
          </a:xfrm>
        </p:spPr>
        <p:txBody>
          <a:bodyPr/>
          <a:lstStyle/>
          <a:p>
            <a:pPr marL="0" indent="0">
              <a:buNone/>
            </a:pPr>
            <a:r>
              <a:rPr lang="en-US" sz="900" b="1" dirty="0"/>
              <a:t>AT A GLANCE</a:t>
            </a:r>
          </a:p>
          <a:p>
            <a:pPr>
              <a:buFont typeface="Verdana" panose="020B0604030504040204" pitchFamily="34" charset="0"/>
              <a:buChar char="–"/>
            </a:pPr>
            <a:r>
              <a:rPr lang="en-US" sz="900" dirty="0"/>
              <a:t>Co-processing is supported by the waste sector, it is seen as a viable solution for treatment of industrial and Municipal Solid Waste (MSW). </a:t>
            </a:r>
            <a:r>
              <a:rPr lang="en-US" sz="900" dirty="0">
                <a:solidFill>
                  <a:schemeClr val="bg2"/>
                </a:solidFill>
              </a:rPr>
              <a:t>[3] </a:t>
            </a:r>
          </a:p>
          <a:p>
            <a:pPr>
              <a:buFont typeface="Verdana" panose="020B0604030504040204" pitchFamily="34" charset="0"/>
              <a:buChar char="–"/>
            </a:pPr>
            <a:r>
              <a:rPr lang="en-GB" sz="900" dirty="0"/>
              <a:t>Solid </a:t>
            </a:r>
            <a:r>
              <a:rPr lang="en-US" sz="900" dirty="0"/>
              <a:t>Recovered Fuels (SRF), Liquid Recovered Fuels (LRF), waste </a:t>
            </a:r>
            <a:r>
              <a:rPr lang="en-US" sz="900" dirty="0" err="1"/>
              <a:t>tyres</a:t>
            </a:r>
            <a:r>
              <a:rPr lang="en-US" sz="900" dirty="0"/>
              <a:t> and meat and bone meal are used, or planned to be used, in all Irish kilns. </a:t>
            </a:r>
            <a:r>
              <a:rPr lang="en-US" sz="900" dirty="0">
                <a:solidFill>
                  <a:schemeClr val="bg2"/>
                </a:solidFill>
              </a:rPr>
              <a:t>[3] </a:t>
            </a:r>
          </a:p>
          <a:p>
            <a:pPr>
              <a:buFont typeface="Verdana" panose="020B0604030504040204" pitchFamily="34" charset="0"/>
              <a:buChar char="–"/>
            </a:pPr>
            <a:r>
              <a:rPr lang="en-US" sz="900" dirty="0"/>
              <a:t>Landfill taxes in Ireland are high at 75€/t  and landfilling of unprocessed waste is not allowed. </a:t>
            </a:r>
            <a:r>
              <a:rPr lang="en-US" sz="900" dirty="0">
                <a:solidFill>
                  <a:schemeClr val="bg2"/>
                </a:solidFill>
              </a:rPr>
              <a:t>[4] </a:t>
            </a:r>
            <a:r>
              <a:rPr lang="en-US" sz="900" dirty="0"/>
              <a:t>and </a:t>
            </a:r>
            <a:r>
              <a:rPr lang="en-US" sz="900" dirty="0">
                <a:solidFill>
                  <a:schemeClr val="bg2"/>
                </a:solidFill>
              </a:rPr>
              <a:t>[7]</a:t>
            </a:r>
            <a:r>
              <a:rPr lang="en-US" sz="900" dirty="0"/>
              <a:t> </a:t>
            </a:r>
            <a:endParaRPr lang="en-US" sz="900" dirty="0">
              <a:solidFill>
                <a:schemeClr val="bg2"/>
              </a:solidFill>
            </a:endParaRPr>
          </a:p>
          <a:p>
            <a:pPr>
              <a:buFont typeface="Verdana" panose="020B0604030504040204" pitchFamily="34" charset="0"/>
              <a:buChar char="–"/>
            </a:pPr>
            <a:r>
              <a:rPr lang="en-US" sz="900" dirty="0"/>
              <a:t>In some instances rural waste collection is difficult to organize. </a:t>
            </a:r>
            <a:r>
              <a:rPr lang="en-US" sz="900" dirty="0">
                <a:solidFill>
                  <a:schemeClr val="bg2"/>
                </a:solidFill>
              </a:rPr>
              <a:t>[1]</a:t>
            </a:r>
            <a:endParaRPr lang="en-US" sz="900" dirty="0"/>
          </a:p>
          <a:p>
            <a:pPr>
              <a:buFont typeface="Verdana" panose="020B0604030504040204" pitchFamily="34" charset="0"/>
              <a:buChar char="–"/>
            </a:pPr>
            <a:r>
              <a:rPr lang="en-US" sz="900" dirty="0"/>
              <a:t>Today there is limited </a:t>
            </a:r>
            <a:r>
              <a:rPr lang="en-US" sz="900" dirty="0" err="1"/>
              <a:t>WtE</a:t>
            </a:r>
            <a:r>
              <a:rPr lang="en-US" sz="900" dirty="0"/>
              <a:t> incineration capacity, of around 220 </a:t>
            </a:r>
            <a:r>
              <a:rPr lang="en-US" sz="900" dirty="0" err="1"/>
              <a:t>kt</a:t>
            </a:r>
            <a:r>
              <a:rPr lang="en-US" sz="900" dirty="0"/>
              <a:t>/a, processing mainly low calorific waste. </a:t>
            </a:r>
            <a:r>
              <a:rPr lang="en-US" sz="900" dirty="0">
                <a:solidFill>
                  <a:schemeClr val="bg2"/>
                </a:solidFill>
              </a:rPr>
              <a:t>[1] </a:t>
            </a:r>
            <a:r>
              <a:rPr lang="en-US" sz="900" dirty="0"/>
              <a:t>and </a:t>
            </a:r>
            <a:r>
              <a:rPr lang="en-US" sz="900" dirty="0">
                <a:solidFill>
                  <a:schemeClr val="bg2"/>
                </a:solidFill>
              </a:rPr>
              <a:t>[5]</a:t>
            </a:r>
          </a:p>
          <a:p>
            <a:pPr>
              <a:buFont typeface="Verdana" panose="020B0604030504040204" pitchFamily="34" charset="0"/>
              <a:buChar char="–"/>
            </a:pPr>
            <a:r>
              <a:rPr lang="en-US" sz="900" dirty="0">
                <a:solidFill>
                  <a:schemeClr val="tx1">
                    <a:lumMod val="95000"/>
                    <a:lumOff val="5000"/>
                  </a:schemeClr>
                </a:solidFill>
              </a:rPr>
              <a:t>Substantial amounts of SRF are being exported to other countries</a:t>
            </a:r>
            <a:r>
              <a:rPr lang="en-US" sz="900" dirty="0">
                <a:solidFill>
                  <a:schemeClr val="bg2"/>
                </a:solidFill>
              </a:rPr>
              <a:t>.</a:t>
            </a:r>
          </a:p>
          <a:p>
            <a:pPr>
              <a:buFont typeface="Verdana" panose="020B0604030504040204" pitchFamily="34" charset="0"/>
              <a:buChar char="–"/>
            </a:pPr>
            <a:r>
              <a:rPr lang="en-US" sz="900" dirty="0"/>
              <a:t>New incineration capacity for low calorific waste is being built (</a:t>
            </a:r>
            <a:r>
              <a:rPr lang="en-US" sz="900" dirty="0" err="1"/>
              <a:t>Poolbeg</a:t>
            </a:r>
            <a:r>
              <a:rPr lang="en-US" sz="900" dirty="0"/>
              <a:t>, Dublin with 600 </a:t>
            </a:r>
            <a:r>
              <a:rPr lang="en-US" sz="900" dirty="0" err="1"/>
              <a:t>kt</a:t>
            </a:r>
            <a:r>
              <a:rPr lang="en-US" sz="900" dirty="0"/>
              <a:t>/a capacity) and p</a:t>
            </a:r>
            <a:r>
              <a:rPr lang="en-US" sz="900" dirty="0">
                <a:solidFill>
                  <a:schemeClr val="tx1">
                    <a:lumMod val="95000"/>
                    <a:lumOff val="5000"/>
                  </a:schemeClr>
                </a:solidFill>
              </a:rPr>
              <a:t>lan</a:t>
            </a:r>
            <a:r>
              <a:rPr lang="en-US" sz="900" dirty="0"/>
              <a:t>s for additional plants are being considered. </a:t>
            </a:r>
            <a:r>
              <a:rPr lang="en-US" sz="900" dirty="0">
                <a:solidFill>
                  <a:schemeClr val="bg2"/>
                </a:solidFill>
              </a:rPr>
              <a:t>[6] </a:t>
            </a:r>
            <a:r>
              <a:rPr lang="en-US" sz="900" dirty="0">
                <a:solidFill>
                  <a:schemeClr val="tx1">
                    <a:lumMod val="95000"/>
                    <a:lumOff val="5000"/>
                  </a:schemeClr>
                </a:solidFill>
              </a:rPr>
              <a:t> This </a:t>
            </a:r>
            <a:r>
              <a:rPr lang="en-US" sz="900" dirty="0"/>
              <a:t>additional </a:t>
            </a:r>
            <a:r>
              <a:rPr lang="en-US" sz="900" dirty="0" err="1"/>
              <a:t>WtE</a:t>
            </a:r>
            <a:r>
              <a:rPr lang="en-US" sz="900" dirty="0"/>
              <a:t> capacity introduces the possibility of competition for feedstock for recovered fuels.</a:t>
            </a:r>
            <a:r>
              <a:rPr lang="en-US" sz="900" dirty="0">
                <a:solidFill>
                  <a:schemeClr val="bg2"/>
                </a:solidFill>
              </a:rPr>
              <a:t> [1]</a:t>
            </a:r>
          </a:p>
          <a:p>
            <a:pPr>
              <a:buFont typeface="Verdana" panose="020B0604030504040204" pitchFamily="34" charset="0"/>
              <a:buChar char="–"/>
            </a:pPr>
            <a:r>
              <a:rPr lang="en-US" sz="900" dirty="0"/>
              <a:t>The waste sector in Ireland has undergone a major transformation over the past 15 years, moving away from landfilling to increased waste processing and addition of </a:t>
            </a:r>
            <a:r>
              <a:rPr lang="en-US" sz="900" dirty="0" err="1"/>
              <a:t>WtE</a:t>
            </a:r>
            <a:r>
              <a:rPr lang="en-US" sz="900" dirty="0"/>
              <a:t> capacity.  Ireland is a showcase on implementation of EU Waste Directives. </a:t>
            </a:r>
            <a:r>
              <a:rPr lang="en-US" sz="900" dirty="0">
                <a:solidFill>
                  <a:schemeClr val="bg2"/>
                </a:solidFill>
              </a:rPr>
              <a:t>[7]</a:t>
            </a:r>
            <a:r>
              <a:rPr lang="en-US" sz="900" dirty="0"/>
              <a:t> and </a:t>
            </a:r>
            <a:r>
              <a:rPr lang="en-US" sz="900" dirty="0">
                <a:solidFill>
                  <a:schemeClr val="bg2"/>
                </a:solidFill>
              </a:rPr>
              <a:t>[8]. </a:t>
            </a:r>
            <a:endParaRPr lang="en-US" sz="900" dirty="0">
              <a:solidFill>
                <a:srgbClr val="FF0000"/>
              </a:solidFill>
            </a:endParaRPr>
          </a:p>
          <a:p>
            <a:pPr>
              <a:buFont typeface="Verdana" panose="020B0604030504040204" pitchFamily="34" charset="0"/>
              <a:buChar char="–"/>
            </a:pPr>
            <a:r>
              <a:rPr lang="en-US" sz="900" dirty="0"/>
              <a:t>With increasing co-processing rates, the higher demand for alternative fuels will require new investments in the waste sector.</a:t>
            </a:r>
          </a:p>
          <a:p>
            <a:pPr marL="0" indent="0">
              <a:buNone/>
            </a:pPr>
            <a:endParaRPr lang="en-US"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62</a:t>
            </a:fld>
            <a:endParaRPr lang="en-GB" noProof="0" dirty="0"/>
          </a:p>
        </p:txBody>
      </p:sp>
      <p:sp>
        <p:nvSpPr>
          <p:cNvPr id="9" name="Content Placeholder 2"/>
          <p:cNvSpPr txBox="1">
            <a:spLocks/>
          </p:cNvSpPr>
          <p:nvPr/>
        </p:nvSpPr>
        <p:spPr bwMode="auto">
          <a:xfrm>
            <a:off x="466724" y="1179587"/>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Ireland has a high landfill tax and a strong policy on processing waste streams for further use. In the last decade large investments were made in processing plants. It is expected that enough alternative fuels will be available in the near to medium future.</a:t>
            </a:r>
            <a:endParaRPr lang="en-GB" sz="900" b="0" kern="0" dirty="0"/>
          </a:p>
        </p:txBody>
      </p:sp>
      <p:graphicFrame>
        <p:nvGraphicFramePr>
          <p:cNvPr id="55" name="Object 54"/>
          <p:cNvGraphicFramePr>
            <a:graphicFrameLocks/>
          </p:cNvGraphicFramePr>
          <p:nvPr>
            <p:custDataLst>
              <p:tags r:id="rId4"/>
            </p:custDataLst>
            <p:extLst/>
          </p:nvPr>
        </p:nvGraphicFramePr>
        <p:xfrm>
          <a:off x="495300" y="2628899"/>
          <a:ext cx="1943066" cy="1943190"/>
        </p:xfrm>
        <a:graphic>
          <a:graphicData uri="http://schemas.openxmlformats.org/presentationml/2006/ole">
            <mc:AlternateContent xmlns:mc="http://schemas.openxmlformats.org/markup-compatibility/2006">
              <mc:Choice xmlns:v="urn:schemas-microsoft-com:vml" Requires="v">
                <p:oleObj spid="_x0000_s95274" name="Chart" r:id="rId31" imgW="1943167" imgH="1943155" progId="MSGraph.Chart.8">
                  <p:embed followColorScheme="full"/>
                </p:oleObj>
              </mc:Choice>
              <mc:Fallback>
                <p:oleObj name="Chart" r:id="rId31" imgW="1943167" imgH="1943155" progId="MSGraph.Chart.8">
                  <p:embed followColorScheme="full"/>
                  <p:pic>
                    <p:nvPicPr>
                      <p:cNvPr id="55" name="Object 54"/>
                      <p:cNvPicPr/>
                      <p:nvPr/>
                    </p:nvPicPr>
                    <p:blipFill>
                      <a:blip r:embed="rId32"/>
                      <a:stretch>
                        <a:fillRect/>
                      </a:stretch>
                    </p:blipFill>
                    <p:spPr>
                      <a:xfrm>
                        <a:off x="495300" y="2628899"/>
                        <a:ext cx="1943066" cy="1943190"/>
                      </a:xfrm>
                      <a:prstGeom prst="rect">
                        <a:avLst/>
                      </a:prstGeom>
                    </p:spPr>
                  </p:pic>
                </p:oleObj>
              </mc:Fallback>
            </mc:AlternateContent>
          </a:graphicData>
        </a:graphic>
      </p:graphicFrame>
      <p:sp>
        <p:nvSpPr>
          <p:cNvPr id="49" name="Rectangle 48"/>
          <p:cNvSpPr>
            <a:spLocks noGrp="1" noChangeArrowheads="1"/>
          </p:cNvSpPr>
          <p:nvPr>
            <p:custDataLst>
              <p:tags r:id="rId5"/>
            </p:custDataLst>
          </p:nvPr>
        </p:nvSpPr>
        <p:spPr bwMode="gray">
          <a:xfrm>
            <a:off x="2030413" y="3292475"/>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AE3EBD-14DE-404F-B7BE-CA0F528DE4C5}" type="datetime'0''''''''''''''''''''''''''''''''''''''''%'''''''''''''''''">
              <a:rPr lang="en-GB" altLang="en-US" sz="800">
                <a:solidFill>
                  <a:schemeClr val="bg1"/>
                </a:solidFill>
              </a:rPr>
              <a:pPr/>
              <a:t>0%</a:t>
            </a:fld>
            <a:endParaRPr lang="en-GB" sz="800" dirty="0">
              <a:solidFill>
                <a:schemeClr val="bg1"/>
              </a:solidFill>
              <a:sym typeface="+mn-lt"/>
            </a:endParaRPr>
          </a:p>
        </p:txBody>
      </p:sp>
      <p:sp>
        <p:nvSpPr>
          <p:cNvPr id="56" name="Rectangle 55"/>
          <p:cNvSpPr>
            <a:spLocks noGrp="1" noChangeArrowheads="1"/>
          </p:cNvSpPr>
          <p:nvPr>
            <p:custDataLst>
              <p:tags r:id="rId6"/>
            </p:custDataLst>
          </p:nvPr>
        </p:nvSpPr>
        <p:spPr bwMode="gray">
          <a:xfrm>
            <a:off x="1720850" y="2967038"/>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BCD83C2-2623-4846-BC95-DA278A0F85BA}" type="datetime'''''''''''''''''1''''''9''''''''''''''''''''''''''''''''''''%'">
              <a:rPr lang="en-GB" altLang="en-US" sz="800">
                <a:solidFill>
                  <a:schemeClr val="bg1"/>
                </a:solidFill>
              </a:rPr>
              <a:pPr/>
              <a:t>19%</a:t>
            </a:fld>
            <a:endParaRPr lang="en-GB" sz="800" dirty="0">
              <a:solidFill>
                <a:schemeClr val="bg1"/>
              </a:solidFill>
              <a:sym typeface="+mn-lt"/>
            </a:endParaRPr>
          </a:p>
        </p:txBody>
      </p:sp>
      <p:sp>
        <p:nvSpPr>
          <p:cNvPr id="46" name="Rectangle 45"/>
          <p:cNvSpPr>
            <a:spLocks noGrp="1" noChangeArrowheads="1"/>
          </p:cNvSpPr>
          <p:nvPr>
            <p:custDataLst>
              <p:tags r:id="rId7"/>
            </p:custDataLst>
          </p:nvPr>
        </p:nvSpPr>
        <p:spPr bwMode="gray">
          <a:xfrm>
            <a:off x="1590675" y="4213225"/>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2178038-EA23-434A-8A7D-20B75271429F}" type="datetime'''''''''''''''1''9''''''''''''%'''''''''''''''''''''''''''">
              <a:rPr lang="en-GB" altLang="en-US" sz="800">
                <a:solidFill>
                  <a:schemeClr val="bg1"/>
                </a:solidFill>
              </a:rPr>
              <a:pPr/>
              <a:t>19%</a:t>
            </a:fld>
            <a:endParaRPr lang="en-GB" sz="800" dirty="0">
              <a:solidFill>
                <a:schemeClr val="bg1"/>
              </a:solidFill>
              <a:sym typeface="+mn-lt"/>
            </a:endParaRPr>
          </a:p>
        </p:txBody>
      </p:sp>
      <p:sp>
        <p:nvSpPr>
          <p:cNvPr id="48" name="Rectangle 47"/>
          <p:cNvSpPr>
            <a:spLocks noGrp="1" noChangeArrowheads="1"/>
          </p:cNvSpPr>
          <p:nvPr>
            <p:custDataLst>
              <p:tags r:id="rId8"/>
            </p:custDataLst>
          </p:nvPr>
        </p:nvSpPr>
        <p:spPr bwMode="gray">
          <a:xfrm>
            <a:off x="2008188" y="3621088"/>
            <a:ext cx="303213"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7B4B22-092E-47FF-92C3-5CA184962C19}" type="datetime'''''''''''''''1''''5''''''''''''''''%'''''''''''''''''">
              <a:rPr lang="en-GB" altLang="en-US" sz="800">
                <a:solidFill>
                  <a:schemeClr val="bg1"/>
                </a:solidFill>
              </a:rPr>
              <a:pPr/>
              <a:t>15%</a:t>
            </a:fld>
            <a:endParaRPr lang="en-GB" sz="800" dirty="0">
              <a:solidFill>
                <a:schemeClr val="bg1"/>
              </a:solidFill>
              <a:sym typeface="+mn-lt"/>
            </a:endParaRPr>
          </a:p>
        </p:txBody>
      </p:sp>
      <p:sp>
        <p:nvSpPr>
          <p:cNvPr id="57" name="Rectangle 56"/>
          <p:cNvSpPr>
            <a:spLocks noGrp="1" noChangeArrowheads="1"/>
          </p:cNvSpPr>
          <p:nvPr>
            <p:custDataLst>
              <p:tags r:id="rId9"/>
            </p:custDataLst>
          </p:nvPr>
        </p:nvSpPr>
        <p:spPr bwMode="gray">
          <a:xfrm>
            <a:off x="635000" y="3468688"/>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E6972EF-81C9-42F9-B47C-9997CE72C82B}" type="datetime'''4''''6%'''''''''''''''''''''''''''''''''''''''''''''''''''">
              <a:rPr lang="en-GB" altLang="en-US" sz="800">
                <a:solidFill>
                  <a:schemeClr val="bg1"/>
                </a:solidFill>
              </a:rPr>
              <a:pPr/>
              <a:t>46%</a:t>
            </a:fld>
            <a:endParaRPr lang="en-GB" sz="800" dirty="0">
              <a:solidFill>
                <a:schemeClr val="bg1"/>
              </a:solidFill>
              <a:sym typeface="+mn-lt"/>
            </a:endParaRPr>
          </a:p>
        </p:txBody>
      </p:sp>
      <p:sp>
        <p:nvSpPr>
          <p:cNvPr id="63" name="Rectangle 62"/>
          <p:cNvSpPr/>
          <p:nvPr>
            <p:custDataLst>
              <p:tags r:id="rId10"/>
            </p:custDataLst>
          </p:nvPr>
        </p:nvSpPr>
        <p:spPr bwMode="auto">
          <a:xfrm>
            <a:off x="2312988" y="2811463"/>
            <a:ext cx="142875" cy="1063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2" name="Rectangle 61"/>
          <p:cNvSpPr/>
          <p:nvPr>
            <p:custDataLst>
              <p:tags r:id="rId11"/>
            </p:custDataLst>
          </p:nvPr>
        </p:nvSpPr>
        <p:spPr bwMode="auto">
          <a:xfrm>
            <a:off x="2312988" y="2638425"/>
            <a:ext cx="142875" cy="1063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4" name="Rectangle 63"/>
          <p:cNvSpPr/>
          <p:nvPr>
            <p:custDataLst>
              <p:tags r:id="rId12"/>
            </p:custDataLst>
          </p:nvPr>
        </p:nvSpPr>
        <p:spPr bwMode="auto">
          <a:xfrm>
            <a:off x="2312988" y="2984500"/>
            <a:ext cx="142875" cy="1063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5" name="Rectangle 64"/>
          <p:cNvSpPr/>
          <p:nvPr>
            <p:custDataLst>
              <p:tags r:id="rId13"/>
            </p:custDataLst>
          </p:nvPr>
        </p:nvSpPr>
        <p:spPr bwMode="auto">
          <a:xfrm>
            <a:off x="2312988" y="3330575"/>
            <a:ext cx="142875" cy="106363"/>
          </a:xfrm>
          <a:prstGeom prst="rect">
            <a:avLst/>
          </a:prstGeom>
          <a:solidFill>
            <a:srgbClr val="FF70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7" name="Rectangle 6"/>
          <p:cNvSpPr/>
          <p:nvPr>
            <p:custDataLst>
              <p:tags r:id="rId14"/>
            </p:custDataLst>
          </p:nvPr>
        </p:nvSpPr>
        <p:spPr bwMode="auto">
          <a:xfrm>
            <a:off x="2312988" y="3157538"/>
            <a:ext cx="142875" cy="1063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71" name="Rectangle 70"/>
          <p:cNvSpPr>
            <a:spLocks noGrp="1" noChangeArrowheads="1"/>
          </p:cNvSpPr>
          <p:nvPr>
            <p:custDataLst>
              <p:tags r:id="rId15"/>
            </p:custDataLst>
          </p:nvPr>
        </p:nvSpPr>
        <p:spPr bwMode="auto">
          <a:xfrm>
            <a:off x="2506663" y="2806700"/>
            <a:ext cx="14430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E5F11AB-0726-4F11-B092-766ACA587C7E}" type="datetime'''''Inc''ine''''''ra''''t''ion''''/d''i''sposal (D''10)'' '''">
              <a:rPr lang="en-GB" altLang="en-US" sz="800" b="0">
                <a:sym typeface="+mn-lt"/>
              </a:rPr>
              <a:pPr/>
              <a:t>Incineration/disposal (D10) </a:t>
            </a:fld>
            <a:endParaRPr lang="en-GB" sz="800" b="0" dirty="0">
              <a:sym typeface="+mn-lt"/>
            </a:endParaRPr>
          </a:p>
        </p:txBody>
      </p:sp>
      <p:sp>
        <p:nvSpPr>
          <p:cNvPr id="66" name="Rectangle 65"/>
          <p:cNvSpPr>
            <a:spLocks noGrp="1" noChangeArrowheads="1"/>
          </p:cNvSpPr>
          <p:nvPr>
            <p:custDataLst>
              <p:tags r:id="rId16"/>
            </p:custDataLst>
          </p:nvPr>
        </p:nvSpPr>
        <p:spPr bwMode="auto">
          <a:xfrm>
            <a:off x="2506663" y="2633663"/>
            <a:ext cx="156686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BEED68F-8A15-4044-9CC0-973854EF9D77}" type="datetime'La''ndfil''''''l''/''d''is''''po''sa''l (D1-D7'', D''12'')'">
              <a:rPr lang="en-GB" altLang="en-US" sz="800" b="0">
                <a:sym typeface="+mn-lt"/>
              </a:rPr>
              <a:pPr/>
              <a:t>Landfill/disposal (D1-D7, D12)</a:t>
            </a:fld>
            <a:endParaRPr lang="en-GB" sz="800" b="0" dirty="0">
              <a:sym typeface="+mn-lt"/>
            </a:endParaRPr>
          </a:p>
        </p:txBody>
      </p:sp>
      <p:sp>
        <p:nvSpPr>
          <p:cNvPr id="35" name="Rectangle 34"/>
          <p:cNvSpPr>
            <a:spLocks noGrp="1" noChangeArrowheads="1"/>
          </p:cNvSpPr>
          <p:nvPr>
            <p:custDataLst>
              <p:tags r:id="rId17"/>
            </p:custDataLst>
          </p:nvPr>
        </p:nvSpPr>
        <p:spPr bwMode="auto">
          <a:xfrm>
            <a:off x="2506663" y="3152775"/>
            <a:ext cx="8969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2C4A942-061B-4E26-A627-6BA7DE60ABED}" type="datetime'''''''''Ex''''''''p''''''ort'''' fo''''''r'''' R1'''''' ''use'">
              <a:rPr lang="en-GB" altLang="en-US" sz="800" b="0">
                <a:sym typeface="+mn-lt"/>
              </a:rPr>
              <a:pPr/>
              <a:t>Export for R1 use</a:t>
            </a:fld>
            <a:endParaRPr lang="en-GB" sz="800" b="0" dirty="0">
              <a:sym typeface="+mn-lt"/>
            </a:endParaRPr>
          </a:p>
        </p:txBody>
      </p:sp>
      <p:sp>
        <p:nvSpPr>
          <p:cNvPr id="69" name="Rectangle 68"/>
          <p:cNvSpPr>
            <a:spLocks noGrp="1" noChangeArrowheads="1"/>
          </p:cNvSpPr>
          <p:nvPr>
            <p:custDataLst>
              <p:tags r:id="rId18"/>
            </p:custDataLst>
          </p:nvPr>
        </p:nvSpPr>
        <p:spPr bwMode="auto">
          <a:xfrm>
            <a:off x="2506663" y="3325813"/>
            <a:ext cx="19462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E16CBAD-3523-4BDE-BEB7-8469034F0EA4}" type="datetime'Recov''''''ery o''ther than'' e''nergy reco''v''e''r''y '">
              <a:rPr lang="en-GB" altLang="en-US" sz="800" b="0">
                <a:sym typeface="+mn-lt"/>
              </a:rPr>
              <a:pPr/>
              <a:t>Recovery other than energy recovery </a:t>
            </a:fld>
            <a:endParaRPr lang="en-GB" sz="800" b="0" dirty="0">
              <a:sym typeface="+mn-lt"/>
            </a:endParaRPr>
          </a:p>
        </p:txBody>
      </p:sp>
      <p:sp>
        <p:nvSpPr>
          <p:cNvPr id="70" name="Rectangle 69"/>
          <p:cNvSpPr>
            <a:spLocks noGrp="1" noChangeArrowheads="1"/>
          </p:cNvSpPr>
          <p:nvPr>
            <p:custDataLst>
              <p:tags r:id="rId19"/>
            </p:custDataLst>
          </p:nvPr>
        </p:nvSpPr>
        <p:spPr bwMode="auto">
          <a:xfrm>
            <a:off x="2506663" y="2979738"/>
            <a:ext cx="17541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2E47E4B-864A-4D1C-96BF-8832421B664A}" type="datetime'''Inc''ine''r''a''t''i''''''on/e''nergy r''ec''overy (''R1)'''">
              <a:rPr lang="en-GB" altLang="en-US" sz="800" b="0">
                <a:sym typeface="+mn-lt"/>
              </a:rPr>
              <a:pPr/>
              <a:t>Incineration/energy recovery (R1)</a:t>
            </a:fld>
            <a:endParaRPr lang="en-GB" sz="800" b="0" dirty="0">
              <a:sym typeface="+mn-lt"/>
            </a:endParaRPr>
          </a:p>
        </p:txBody>
      </p:sp>
      <p:sp>
        <p:nvSpPr>
          <p:cNvPr id="72" name="Content Placeholder 2"/>
          <p:cNvSpPr txBox="1">
            <a:spLocks/>
          </p:cNvSpPr>
          <p:nvPr/>
        </p:nvSpPr>
        <p:spPr bwMode="auto">
          <a:xfrm>
            <a:off x="508000" y="2470150"/>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800" kern="0" dirty="0"/>
              <a:t>Waste treatment composition (2014)</a:t>
            </a:r>
          </a:p>
          <a:p>
            <a:pPr marL="0" indent="0">
              <a:lnSpc>
                <a:spcPct val="100000"/>
              </a:lnSpc>
              <a:buFont typeface="Verdana" pitchFamily="34" charset="0"/>
              <a:buNone/>
            </a:pPr>
            <a:r>
              <a:rPr lang="en-US" sz="800" b="0" kern="0" dirty="0"/>
              <a:t>Excluding major mineral wastes</a:t>
            </a:r>
          </a:p>
        </p:txBody>
      </p:sp>
      <p:sp>
        <p:nvSpPr>
          <p:cNvPr id="36" name="Content Placeholder 2"/>
          <p:cNvSpPr txBox="1">
            <a:spLocks/>
          </p:cNvSpPr>
          <p:nvPr/>
        </p:nvSpPr>
        <p:spPr bwMode="auto">
          <a:xfrm>
            <a:off x="481496" y="4569929"/>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Ireland has a large enough volume of available combustible waste.</a:t>
            </a:r>
            <a:endParaRPr lang="en-GB" sz="800" i="1" kern="0" dirty="0"/>
          </a:p>
        </p:txBody>
      </p:sp>
      <p:graphicFrame>
        <p:nvGraphicFramePr>
          <p:cNvPr id="37" name="Object 36"/>
          <p:cNvGraphicFramePr>
            <a:graphicFrameLocks/>
          </p:cNvGraphicFramePr>
          <p:nvPr>
            <p:custDataLst>
              <p:tags r:id="rId20"/>
            </p:custDataLst>
            <p:extLst/>
          </p:nvPr>
        </p:nvGraphicFramePr>
        <p:xfrm>
          <a:off x="0" y="5105401"/>
          <a:ext cx="4238519" cy="1257115"/>
        </p:xfrm>
        <a:graphic>
          <a:graphicData uri="http://schemas.openxmlformats.org/presentationml/2006/ole">
            <mc:AlternateContent xmlns:mc="http://schemas.openxmlformats.org/markup-compatibility/2006">
              <mc:Choice xmlns:v="urn:schemas-microsoft-com:vml" Requires="v">
                <p:oleObj spid="_x0000_s95275" name="Chart" r:id="rId33" imgW="4238608" imgH="1257431" progId="MSGraph.Chart.8">
                  <p:embed followColorScheme="full"/>
                </p:oleObj>
              </mc:Choice>
              <mc:Fallback>
                <p:oleObj name="Chart" r:id="rId33" imgW="4238608" imgH="1257431" progId="MSGraph.Chart.8">
                  <p:embed followColorScheme="full"/>
                  <p:pic>
                    <p:nvPicPr>
                      <p:cNvPr id="37" name="Object 36"/>
                      <p:cNvPicPr/>
                      <p:nvPr/>
                    </p:nvPicPr>
                    <p:blipFill>
                      <a:blip r:embed="rId34"/>
                      <a:stretch>
                        <a:fillRect/>
                      </a:stretch>
                    </p:blipFill>
                    <p:spPr>
                      <a:xfrm>
                        <a:off x="0" y="5105401"/>
                        <a:ext cx="4238519" cy="1257115"/>
                      </a:xfrm>
                      <a:prstGeom prst="rect">
                        <a:avLst/>
                      </a:prstGeom>
                    </p:spPr>
                  </p:pic>
                </p:oleObj>
              </mc:Fallback>
            </mc:AlternateContent>
          </a:graphicData>
        </a:graphic>
      </p:graphicFrame>
      <p:sp>
        <p:nvSpPr>
          <p:cNvPr id="38" name="Rectangle 37"/>
          <p:cNvSpPr>
            <a:spLocks noGrp="1" noChangeArrowheads="1"/>
          </p:cNvSpPr>
          <p:nvPr>
            <p:custDataLst>
              <p:tags r:id="rId21"/>
            </p:custDataLst>
          </p:nvPr>
        </p:nvSpPr>
        <p:spPr bwMode="auto">
          <a:xfrm>
            <a:off x="463550" y="4933950"/>
            <a:ext cx="2028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800" kern="0" dirty="0"/>
              <a:t>Share of combustible waste (2012)</a:t>
            </a:r>
          </a:p>
          <a:p>
            <a:pPr marL="0" indent="0">
              <a:lnSpc>
                <a:spcPct val="100000"/>
              </a:lnSpc>
              <a:buNone/>
            </a:pPr>
            <a:r>
              <a:rPr lang="en-US" sz="800" b="0" kern="0" dirty="0"/>
              <a:t>Excluding major mineral wastes</a:t>
            </a:r>
          </a:p>
        </p:txBody>
      </p:sp>
      <p:sp>
        <p:nvSpPr>
          <p:cNvPr id="39" name="Rectangle 38"/>
          <p:cNvSpPr>
            <a:spLocks noGrp="1" noChangeArrowheads="1"/>
          </p:cNvSpPr>
          <p:nvPr>
            <p:custDataLst>
              <p:tags r:id="rId22"/>
            </p:custDataLst>
          </p:nvPr>
        </p:nvSpPr>
        <p:spPr bwMode="auto">
          <a:xfrm>
            <a:off x="2989263" y="6211888"/>
            <a:ext cx="6318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542AA9A-8550-4206-9930-2BAF4A5A621C}" type="datetime'''''''''''''''EU ''''''a''''v''''era''''''g''''''''e'' '''">
              <a:rPr lang="en-GB" altLang="en-US" sz="800" b="0"/>
              <a:pPr/>
              <a:t>EU average </a:t>
            </a:fld>
            <a:endParaRPr lang="en-GB" sz="800" b="0" dirty="0">
              <a:sym typeface="+mn-lt"/>
            </a:endParaRPr>
          </a:p>
        </p:txBody>
      </p:sp>
      <p:sp>
        <p:nvSpPr>
          <p:cNvPr id="40" name="Rectangle 39"/>
          <p:cNvSpPr>
            <a:spLocks noGrp="1" noChangeArrowheads="1"/>
          </p:cNvSpPr>
          <p:nvPr>
            <p:custDataLst>
              <p:tags r:id="rId23"/>
            </p:custDataLst>
          </p:nvPr>
        </p:nvSpPr>
        <p:spPr bwMode="auto">
          <a:xfrm>
            <a:off x="1479550" y="6211888"/>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4F240BB-6001-4043-8DA7-647976224809}" type="datetime'''''''''''''I''''''r''''''''''''''''e''''''''''l''a''''n''d'''">
              <a:rPr lang="en-GB" altLang="en-US" sz="800" b="0" smtClean="0"/>
              <a:pPr/>
              <a:t>Ireland</a:t>
            </a:fld>
            <a:endParaRPr lang="en-GB" sz="800" b="0" dirty="0">
              <a:sym typeface="+mn-lt"/>
            </a:endParaRPr>
          </a:p>
        </p:txBody>
      </p:sp>
      <p:sp>
        <p:nvSpPr>
          <p:cNvPr id="42" name="Rectangle 41"/>
          <p:cNvSpPr/>
          <p:nvPr>
            <p:custDataLst>
              <p:tags r:id="rId24"/>
            </p:custDataLst>
          </p:nvPr>
        </p:nvSpPr>
        <p:spPr bwMode="auto">
          <a:xfrm>
            <a:off x="2901950" y="49720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1" name="Rectangle 40"/>
          <p:cNvSpPr/>
          <p:nvPr>
            <p:custDataLst>
              <p:tags r:id="rId25"/>
            </p:custDataLst>
          </p:nvPr>
        </p:nvSpPr>
        <p:spPr bwMode="auto">
          <a:xfrm>
            <a:off x="2901950" y="51292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3" name="Rectangle 42"/>
          <p:cNvSpPr>
            <a:spLocks noGrp="1" noChangeArrowheads="1"/>
          </p:cNvSpPr>
          <p:nvPr>
            <p:custDataLst>
              <p:tags r:id="rId26"/>
            </p:custDataLst>
          </p:nvPr>
        </p:nvSpPr>
        <p:spPr bwMode="auto">
          <a:xfrm>
            <a:off x="3078163" y="512603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C659FF0-FF90-4E3A-B154-AC250AB2A23D}" type="datetime'''''Non''-c''''''o''m''''bustibl''e'''' ''w''a''''st''''e'">
              <a:rPr lang="en-GB" altLang="en-US" sz="700" b="0"/>
              <a:pPr/>
              <a:t>Non-combustible waste</a:t>
            </a:fld>
            <a:endParaRPr lang="en-GB" sz="700" b="0" dirty="0">
              <a:sym typeface="+mn-lt"/>
            </a:endParaRPr>
          </a:p>
        </p:txBody>
      </p:sp>
      <p:sp>
        <p:nvSpPr>
          <p:cNvPr id="44" name="Rectangle 43"/>
          <p:cNvSpPr>
            <a:spLocks noGrp="1" noChangeArrowheads="1"/>
          </p:cNvSpPr>
          <p:nvPr>
            <p:custDataLst>
              <p:tags r:id="rId27"/>
            </p:custDataLst>
          </p:nvPr>
        </p:nvSpPr>
        <p:spPr bwMode="auto">
          <a:xfrm>
            <a:off x="3078163" y="496887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967C517-AAF6-4DAA-BA58-5DC4E2FAFEBB}" type="datetime'''''''C''o''''''''m''''''b''u''''''''s''t''''''ible waste'''">
              <a:rPr lang="en-GB" altLang="en-US" sz="700" b="0"/>
              <a:pPr/>
              <a:t>Combustible waste</a:t>
            </a:fld>
            <a:endParaRPr lang="en-GB" sz="700" b="0" dirty="0">
              <a:sym typeface="+mn-lt"/>
            </a:endParaRPr>
          </a:p>
        </p:txBody>
      </p:sp>
      <p:pic>
        <p:nvPicPr>
          <p:cNvPr id="47" name="Picture 113" descr="C:\Users\ihensing\Dropbox\Innova Benelux\InnBlux_files\Projecten\A.2016.130.Cembureau II\Ireland\Flag_of_Ireland.svg.png"/>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72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71"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547215" cy="846138"/>
          </a:xfrm>
        </p:spPr>
        <p:txBody>
          <a:bodyPr/>
          <a:lstStyle/>
          <a:p>
            <a:r>
              <a:rPr lang="en-US" sz="1800" b="1" dirty="0"/>
              <a:t>Barriers and Opportunities in Ireland</a:t>
            </a:r>
            <a:br>
              <a:rPr lang="en-US" sz="1800" b="1" dirty="0"/>
            </a:br>
            <a:r>
              <a:rPr lang="en-US" sz="1400" dirty="0"/>
              <a:t>If planning delays are addressed and the economy improves, then co-processing in the cement sector is set for strong growth</a:t>
            </a:r>
            <a:r>
              <a:rPr lang="en-US" sz="1800" dirty="0"/>
              <a:t>.</a:t>
            </a:r>
            <a:endParaRPr lang="en-GB" b="1" dirty="0"/>
          </a:p>
        </p:txBody>
      </p:sp>
      <p:sp>
        <p:nvSpPr>
          <p:cNvPr id="40" name="Content Placeholder 2"/>
          <p:cNvSpPr>
            <a:spLocks noGrp="1"/>
          </p:cNvSpPr>
          <p:nvPr>
            <p:ph sz="half" idx="1"/>
          </p:nvPr>
        </p:nvSpPr>
        <p:spPr>
          <a:xfrm>
            <a:off x="466724" y="1863066"/>
            <a:ext cx="4025900" cy="534766"/>
          </a:xfrm>
        </p:spPr>
        <p:txBody>
          <a:bodyPr/>
          <a:lstStyle/>
          <a:p>
            <a:pPr marL="0" indent="0">
              <a:buNone/>
            </a:pPr>
            <a:r>
              <a:rPr lang="en-US" sz="800" b="1" dirty="0"/>
              <a:t>BARRIERS </a:t>
            </a:r>
            <a:r>
              <a:rPr lang="en-US" sz="800" b="1" i="1" dirty="0"/>
              <a:t>The economic recovery needs to continue to enable investments in co-processing. At two plants the planning process has caused delays to further co-processing.</a:t>
            </a:r>
          </a:p>
        </p:txBody>
      </p:sp>
      <p:sp>
        <p:nvSpPr>
          <p:cNvPr id="10" name="Content Placeholder 2"/>
          <p:cNvSpPr>
            <a:spLocks noGrp="1"/>
          </p:cNvSpPr>
          <p:nvPr>
            <p:ph sz="half" idx="2"/>
          </p:nvPr>
        </p:nvSpPr>
        <p:spPr>
          <a:xfrm>
            <a:off x="4673358" y="1858479"/>
            <a:ext cx="4025900" cy="735435"/>
          </a:xfrm>
        </p:spPr>
        <p:txBody>
          <a:bodyPr/>
          <a:lstStyle/>
          <a:p>
            <a:pPr marL="0" indent="0">
              <a:buNone/>
            </a:pPr>
            <a:r>
              <a:rPr lang="en-US" sz="800" b="1" dirty="0"/>
              <a:t>DRIVERS AND OPPORTUNITY</a:t>
            </a:r>
            <a:r>
              <a:rPr lang="en-US" sz="800" b="1" i="1" dirty="0"/>
              <a:t> Better control of waste management in general and development of pre-processing facilities could lead to increased co-processing, as the industry is ready and the business case is strong. </a:t>
            </a:r>
            <a:endParaRPr lang="en-GB" sz="8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63</a:t>
            </a:fld>
            <a:endParaRPr lang="en-GB" noProof="0" dirty="0"/>
          </a:p>
        </p:txBody>
      </p:sp>
      <p:sp>
        <p:nvSpPr>
          <p:cNvPr id="9" name="Content Placeholder 2"/>
          <p:cNvSpPr txBox="1">
            <a:spLocks/>
          </p:cNvSpPr>
          <p:nvPr/>
        </p:nvSpPr>
        <p:spPr bwMode="auto">
          <a:xfrm>
            <a:off x="466724" y="1205465"/>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Irish cement sector has shown impressive growth in co-processing over the last decade, at present only one plant does not have permission to use alternative fuels. If all plants are fully enabled to use co-processing at high rates, then substitution of fuels is expected to grow strongly over the coming years. </a:t>
            </a:r>
            <a:endParaRPr lang="en-GB" sz="900" b="0" kern="0" dirty="0"/>
          </a:p>
          <a:p>
            <a:pPr marL="0" indent="0">
              <a:buNone/>
            </a:pPr>
            <a:endParaRPr lang="en-GB" sz="1200" b="0" kern="0" dirty="0"/>
          </a:p>
        </p:txBody>
      </p:sp>
      <p:graphicFrame>
        <p:nvGraphicFramePr>
          <p:cNvPr id="45" name="Table 44"/>
          <p:cNvGraphicFramePr>
            <a:graphicFrameLocks noGrp="1"/>
          </p:cNvGraphicFramePr>
          <p:nvPr>
            <p:extLst/>
          </p:nvPr>
        </p:nvGraphicFramePr>
        <p:xfrm>
          <a:off x="4673358" y="2521254"/>
          <a:ext cx="3998912" cy="38100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121050">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Permits to use alternative fuels and operate</a:t>
                      </a:r>
                      <a:r>
                        <a:rPr lang="en-US" sz="800" baseline="0" dirty="0"/>
                        <a:t> with higher co-processing rates are in place or expected to be in place soon, despite delays.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Companies are experienced and plants are technically ready for increased AF uptake.</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Economic advantages of replacing fossil fuels and lowering of carbon emissions.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Receiving the credits for R4/R5 material recovery of alternative fuel ashes in clinker.</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695946">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Further investments in waste collection and waste processing will be needed to increase alternative fuels volume and quality.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Industry should continue to promote co-processing</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Government should actively support co-processing, like they are doing with </a:t>
                      </a:r>
                      <a:r>
                        <a:rPr lang="en-US" sz="800" baseline="0" dirty="0" err="1"/>
                        <a:t>WtE</a:t>
                      </a:r>
                      <a:r>
                        <a:rPr lang="en-US" sz="800" baseline="0" dirty="0"/>
                        <a:t>.</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Local councils should accept co-processing as a proper solution in waste management.</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The Government and especially regional planning bodies, should avoid future overcapacity in </a:t>
                      </a:r>
                      <a:r>
                        <a:rPr lang="en-US" sz="800" baseline="0" dirty="0" err="1"/>
                        <a:t>WtE</a:t>
                      </a:r>
                      <a:r>
                        <a:rPr lang="en-US" sz="800" baseline="0" dirty="0"/>
                        <a:t> plants, by carefully balancing the various recovery and re-use options.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776111">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Reduced dependency of the cement industry on imported fossil fuels, and increased profitability.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Increased Recovery and Re-use of residual waste materials.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Reduced investments required for </a:t>
                      </a:r>
                      <a:r>
                        <a:rPr lang="en-US" sz="800" kern="1200" baseline="0" dirty="0" err="1">
                          <a:solidFill>
                            <a:schemeClr val="tx1"/>
                          </a:solidFill>
                          <a:latin typeface="+mn-lt"/>
                          <a:ea typeface="+mn-ea"/>
                          <a:cs typeface="+mn-cs"/>
                        </a:rPr>
                        <a:t>WtE</a:t>
                      </a:r>
                      <a:r>
                        <a:rPr lang="en-US" sz="800" kern="1200" baseline="0" dirty="0">
                          <a:solidFill>
                            <a:schemeClr val="tx1"/>
                          </a:solidFill>
                          <a:latin typeface="+mn-lt"/>
                          <a:ea typeface="+mn-ea"/>
                          <a:cs typeface="+mn-cs"/>
                        </a:rPr>
                        <a:t> plants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Reduce national CO2 emissions.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4" name="Picture 113" descr="C:\Users\ihensing\Dropbox\Innova Benelux\InnBlux_files\Projecten\A.2016.130.Cembureau II\Ireland\Flag_of_Ireland.svg.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nvPr>
        </p:nvGraphicFramePr>
        <p:xfrm>
          <a:off x="466725" y="2521255"/>
          <a:ext cx="4041775" cy="3809999"/>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913385">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Further roll-out of household multi-bin systems may play a role in changing waste management practices due to </a:t>
                      </a:r>
                      <a:r>
                        <a:rPr lang="en-US" sz="800" b="1" kern="1200" baseline="0" dirty="0">
                          <a:solidFill>
                            <a:schemeClr val="tx1"/>
                          </a:solidFill>
                          <a:latin typeface="+mn-lt"/>
                          <a:ea typeface="+mn-ea"/>
                          <a:cs typeface="+mn-cs"/>
                        </a:rPr>
                        <a:t>increased source separation </a:t>
                      </a:r>
                      <a:r>
                        <a:rPr lang="en-US" sz="800" kern="1200" baseline="0" dirty="0">
                          <a:solidFill>
                            <a:schemeClr val="tx1"/>
                          </a:solidFill>
                          <a:latin typeface="+mn-lt"/>
                          <a:ea typeface="+mn-ea"/>
                          <a:cs typeface="+mn-cs"/>
                        </a:rPr>
                        <a:t>of waste in the future.</a:t>
                      </a:r>
                      <a:endParaRPr lang="en-US" sz="800" baseline="0"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21957"/>
                  </a:ext>
                </a:extLst>
              </a:tr>
              <a:tr h="865528">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There is potential for future </a:t>
                      </a:r>
                      <a:r>
                        <a:rPr lang="en-GB" sz="800" b="1" kern="1200" baseline="0" dirty="0">
                          <a:solidFill>
                            <a:schemeClr val="tx1"/>
                          </a:solidFill>
                          <a:latin typeface="+mn-lt"/>
                          <a:ea typeface="+mn-ea"/>
                          <a:cs typeface="+mn-cs"/>
                        </a:rPr>
                        <a:t>competition for available waste.</a:t>
                      </a:r>
                      <a:endParaRPr lang="en-US" sz="8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709638">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kern="1200" baseline="0" dirty="0">
                          <a:solidFill>
                            <a:schemeClr val="tx1"/>
                          </a:solidFill>
                          <a:latin typeface="+mn-lt"/>
                          <a:ea typeface="+mn-ea"/>
                          <a:cs typeface="+mn-cs"/>
                        </a:rPr>
                        <a:t>Co-processing is accepted as a solution at the national level, but local councils delay approvals.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688587">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In some counties </a:t>
                      </a:r>
                      <a:r>
                        <a:rPr lang="en-GB" sz="800" b="1" kern="1200" baseline="0" dirty="0">
                          <a:solidFill>
                            <a:schemeClr val="tx1"/>
                          </a:solidFill>
                          <a:latin typeface="+mn-lt"/>
                          <a:ea typeface="+mn-ea"/>
                          <a:cs typeface="+mn-cs"/>
                        </a:rPr>
                        <a:t>public acceptance of co-processing of waste is low</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632861">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1339692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64</a:t>
            </a:fld>
            <a:endParaRPr lang="en-GB" noProof="0" dirty="0"/>
          </a:p>
        </p:txBody>
      </p:sp>
      <p:pic>
        <p:nvPicPr>
          <p:cNvPr id="8" name="Picture 113" descr="C:\Users\ihensing\Dropbox\Innova Benelux\InnBlux_files\Projecten\A.2016.130.Cembureau II\Ireland\Flag_of_Ireland.svg.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61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65</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113" descr="C:\Users\ihensing\Dropbox\Innova Benelux\InnBlux_files\Projecten\A.2016.130.Cembureau II\Ireland\Flag_of_Ireland.svg.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64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p:txBody>
          <a:bodyPr/>
          <a:lstStyle/>
          <a:p>
            <a:pPr marL="0" indent="-180000">
              <a:lnSpc>
                <a:spcPct val="100000"/>
              </a:lnSpc>
              <a:buNone/>
            </a:pPr>
            <a:r>
              <a:rPr lang="en-US" sz="1200" b="1" dirty="0">
                <a:solidFill>
                  <a:schemeClr val="accent1"/>
                </a:solidFill>
              </a:rPr>
              <a:t>Data references: </a:t>
            </a:r>
          </a:p>
          <a:p>
            <a:pPr>
              <a:lnSpc>
                <a:spcPct val="100000"/>
              </a:lnSpc>
            </a:pPr>
            <a:r>
              <a:rPr lang="en-US" sz="1200" dirty="0"/>
              <a:t>Waste management data for Ireland are yet unavailable for 2014. Thus, we use Irelands’ preliminary data from EPA. </a:t>
            </a:r>
          </a:p>
          <a:p>
            <a:pPr>
              <a:lnSpc>
                <a:spcPct val="100000"/>
              </a:lnSpc>
            </a:pPr>
            <a:r>
              <a:rPr lang="en-US" sz="1200" dirty="0"/>
              <a:t>For figures on the cement sector in Ireland we use national data provided by our respondent.</a:t>
            </a:r>
          </a:p>
          <a:p>
            <a:pPr>
              <a:lnSpc>
                <a:spcPct val="100000"/>
              </a:lnSpc>
            </a:pPr>
            <a:endParaRPr lang="en-US" sz="1200" dirty="0"/>
          </a:p>
          <a:p>
            <a:pPr marL="0" indent="-180000">
              <a:lnSpc>
                <a:spcPct val="100000"/>
              </a:lnSpc>
              <a:buNone/>
            </a:pPr>
            <a:r>
              <a:rPr lang="en-US" sz="1200" dirty="0"/>
              <a:t>[1] Interview with Brian Gilmore, CMI, December 1st, 2016</a:t>
            </a:r>
          </a:p>
          <a:p>
            <a:pPr marL="0" indent="-180000">
              <a:lnSpc>
                <a:spcPct val="100000"/>
              </a:lnSpc>
              <a:buNone/>
            </a:pPr>
            <a:r>
              <a:rPr lang="en-US" sz="1200" dirty="0"/>
              <a:t>[2] Building a Sustainable Future for Ireland, CMI, 2014 </a:t>
            </a:r>
          </a:p>
          <a:p>
            <a:pPr marL="0" indent="-180000">
              <a:lnSpc>
                <a:spcPct val="100000"/>
              </a:lnSpc>
              <a:buNone/>
            </a:pPr>
            <a:r>
              <a:rPr lang="en-US" sz="1200" dirty="0"/>
              <a:t>[3] Ireland’s cement industry and alternative fuels, CMI, 2015</a:t>
            </a:r>
          </a:p>
          <a:p>
            <a:pPr marL="0" indent="-180000">
              <a:lnSpc>
                <a:spcPct val="100000"/>
              </a:lnSpc>
              <a:buNone/>
            </a:pPr>
            <a:r>
              <a:rPr lang="en-US" sz="1200" dirty="0"/>
              <a:t>[4] </a:t>
            </a:r>
            <a:r>
              <a:rPr lang="en-US" sz="1200" dirty="0">
                <a:hlinkClick r:id="rId2"/>
              </a:rPr>
              <a:t>http://www.housing.gov.ie/environment/waste/levies/landfill-levy</a:t>
            </a:r>
            <a:r>
              <a:rPr lang="en-US" sz="1200" dirty="0"/>
              <a:t>  </a:t>
            </a:r>
          </a:p>
          <a:p>
            <a:pPr marL="0" indent="-180000">
              <a:lnSpc>
                <a:spcPct val="100000"/>
              </a:lnSpc>
              <a:buNone/>
            </a:pPr>
            <a:r>
              <a:rPr lang="en-US" sz="1200" dirty="0"/>
              <a:t>[5] </a:t>
            </a:r>
            <a:r>
              <a:rPr lang="en-US" sz="1200" dirty="0" err="1"/>
              <a:t>Indaver</a:t>
            </a:r>
            <a:r>
              <a:rPr lang="en-US" sz="1200" dirty="0"/>
              <a:t> website on </a:t>
            </a:r>
            <a:r>
              <a:rPr lang="en-US" sz="1200" dirty="0" err="1"/>
              <a:t>Meath</a:t>
            </a:r>
            <a:r>
              <a:rPr lang="en-US" sz="1200" dirty="0"/>
              <a:t> WtE plant, </a:t>
            </a:r>
            <a:r>
              <a:rPr lang="en-US" sz="1200" dirty="0" err="1"/>
              <a:t>Indaver</a:t>
            </a:r>
            <a:r>
              <a:rPr lang="en-US" sz="1200" dirty="0"/>
              <a:t>, 2016 (</a:t>
            </a:r>
            <a:r>
              <a:rPr lang="en-US" sz="1200" dirty="0">
                <a:hlinkClick r:id="rId3"/>
              </a:rPr>
              <a:t>http://www.indaver.ie/en/services-for-municipal-waste/municipal-services-in-ireland/export-of-msw-waste-for-recovery/</a:t>
            </a:r>
            <a:r>
              <a:rPr lang="en-US" sz="1200" dirty="0"/>
              <a:t>    &amp;    </a:t>
            </a:r>
            <a:r>
              <a:rPr lang="en-US" sz="1200" dirty="0">
                <a:hlinkClick r:id="rId4"/>
              </a:rPr>
              <a:t>http://www.indaver.ie/en/installations-and-processes/infrastructure-in-ireland/meath/meath-facility-details/</a:t>
            </a:r>
            <a:r>
              <a:rPr lang="en-US" sz="1200" dirty="0"/>
              <a:t> )</a:t>
            </a:r>
          </a:p>
          <a:p>
            <a:pPr marL="0" indent="-180000">
              <a:lnSpc>
                <a:spcPct val="100000"/>
              </a:lnSpc>
              <a:buNone/>
            </a:pPr>
            <a:r>
              <a:rPr lang="en-US" sz="1200" dirty="0"/>
              <a:t>[6] Covanta Dublin: </a:t>
            </a:r>
            <a:r>
              <a:rPr lang="en-US" sz="1200" dirty="0">
                <a:hlinkClick r:id="rId5"/>
              </a:rPr>
              <a:t>http://dublinwastetoenergy.ie/</a:t>
            </a:r>
            <a:r>
              <a:rPr lang="en-US" sz="1200" dirty="0"/>
              <a:t> </a:t>
            </a:r>
          </a:p>
          <a:p>
            <a:pPr marL="0" indent="-180000">
              <a:lnSpc>
                <a:spcPct val="100000"/>
              </a:lnSpc>
              <a:buNone/>
            </a:pPr>
            <a:r>
              <a:rPr lang="en-US" sz="1200" dirty="0"/>
              <a:t>[7] National Waste Report 2012. EPA, August 2014</a:t>
            </a:r>
          </a:p>
          <a:p>
            <a:pPr marL="0" indent="-180000">
              <a:lnSpc>
                <a:spcPct val="100000"/>
              </a:lnSpc>
              <a:buNone/>
            </a:pPr>
            <a:r>
              <a:rPr lang="en-US" sz="1200" dirty="0"/>
              <a:t>[8] EPA’s National Statistics - Progress towards EU waste recycling, recovery and diversion targets. EPA, September 2016.</a:t>
            </a:r>
          </a:p>
          <a:p>
            <a:pPr>
              <a:lnSpc>
                <a:spcPct val="100000"/>
              </a:lnSpc>
            </a:pPr>
            <a:endParaRPr lang="en-US" sz="1200" dirty="0"/>
          </a:p>
          <a:p>
            <a:pPr marL="0" indent="-180000">
              <a:lnSpc>
                <a:spcPct val="100000"/>
              </a:lnSpc>
              <a:buNone/>
            </a:pPr>
            <a:endParaRPr lang="en-US" sz="1200" b="1" dirty="0">
              <a:solidFill>
                <a:schemeClr val="accent1"/>
              </a:solidFill>
            </a:endParaRPr>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66</a:t>
            </a:fld>
            <a:endParaRPr lang="en-GB" noProof="0" dirty="0"/>
          </a:p>
        </p:txBody>
      </p:sp>
      <p:pic>
        <p:nvPicPr>
          <p:cNvPr id="10" name="Picture 113" descr="C:\Users\ihensing\Dropbox\Innova Benelux\InnBlux_files\Projecten\A.2016.130.Cembureau II\Ireland\Flag_of_Ireland.svg.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9988"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6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4438252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7"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40" name="Rectangle 39">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41" name="Rectangle 40">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42" name="Rectangle 41">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43" name="Rectangle 42">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44" name="Rectangle 43">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45" name="Rectangle 44">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46" name="Rectangle 45">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47" name="Rectangle 46">
            <a:hlinkClick r:id="rId28"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48" name="Rectangle 47"/>
          <p:cNvSpPr>
            <a:spLocks noGrp="1" noChangeArrowheads="1"/>
          </p:cNvSpPr>
          <p:nvPr>
            <p:custDataLst>
              <p:tags r:id="rId12"/>
            </p:custDataLst>
          </p:nvPr>
        </p:nvSpPr>
        <p:spPr bwMode="gray">
          <a:xfrm>
            <a:off x="469900" y="3784600"/>
            <a:ext cx="8221663"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Italy</a:t>
            </a:r>
            <a:endParaRPr lang="en-GB" sz="1400" dirty="0"/>
          </a:p>
        </p:txBody>
      </p:sp>
      <p:sp>
        <p:nvSpPr>
          <p:cNvPr id="49" name="Rectangle 48">
            <a:hlinkClick r:id="rId29"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50" name="Rectangle 49">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51" name="Rectangle 50">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52" name="Rectangle 51">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53" name="Rectangle 52">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67</a:t>
            </a:fld>
            <a:endParaRPr lang="en-GB" noProof="0" dirty="0"/>
          </a:p>
        </p:txBody>
      </p:sp>
    </p:spTree>
    <p:extLst>
      <p:ext uri="{BB962C8B-B14F-4D97-AF65-F5344CB8AC3E}">
        <p14:creationId xmlns:p14="http://schemas.microsoft.com/office/powerpoint/2010/main" val="625185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56" name="think-cell Slide" r:id="rId30" imgW="270" imgH="270" progId="TCLayout.ActiveDocument.1">
                  <p:embed/>
                </p:oleObj>
              </mc:Choice>
              <mc:Fallback>
                <p:oleObj name="think-cell Slide" r:id="rId30" imgW="270" imgH="270" progId="TCLayout.ActiveDocument.1">
                  <p:embed/>
                  <p:pic>
                    <p:nvPicPr>
                      <p:cNvPr id="31" name="Object 30"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Italy Summary</a:t>
            </a:r>
            <a:br>
              <a:rPr lang="en-US" sz="1800" b="1" dirty="0"/>
            </a:br>
            <a:r>
              <a:rPr lang="en-US" sz="1400" dirty="0"/>
              <a:t>A cement industry in transition with sufficient waste available, but with low co-processing rates due to permitting issues</a:t>
            </a:r>
            <a:endParaRPr lang="en-GB" dirty="0"/>
          </a:p>
        </p:txBody>
      </p:sp>
      <p:sp>
        <p:nvSpPr>
          <p:cNvPr id="3" name="Content Placeholder 2"/>
          <p:cNvSpPr>
            <a:spLocks noGrp="1"/>
          </p:cNvSpPr>
          <p:nvPr>
            <p:ph sz="half" idx="1"/>
          </p:nvPr>
        </p:nvSpPr>
        <p:spPr>
          <a:xfrm>
            <a:off x="466724" y="1832184"/>
            <a:ext cx="4025900" cy="347168"/>
          </a:xfrm>
        </p:spPr>
        <p:txBody>
          <a:bodyPr/>
          <a:lstStyle/>
          <a:p>
            <a:pPr marL="0" indent="0">
              <a:buNone/>
            </a:pPr>
            <a:r>
              <a:rPr lang="en-US" sz="900" b="1" dirty="0"/>
              <a:t>BARRIERS </a:t>
            </a:r>
            <a:r>
              <a:rPr lang="en-US" sz="900" b="1" i="1" dirty="0"/>
              <a:t>Mainly political issues are blocking the further uptake of waste in the cement industry.  </a:t>
            </a:r>
            <a:endParaRPr lang="en-GB" sz="900" b="1" i="1" dirty="0"/>
          </a:p>
        </p:txBody>
      </p:sp>
      <p:sp>
        <p:nvSpPr>
          <p:cNvPr id="8" name="Content Placeholder 7"/>
          <p:cNvSpPr>
            <a:spLocks noGrp="1"/>
          </p:cNvSpPr>
          <p:nvPr>
            <p:ph sz="half" idx="2"/>
          </p:nvPr>
        </p:nvSpPr>
        <p:spPr>
          <a:xfrm>
            <a:off x="4645023" y="1832184"/>
            <a:ext cx="4027488" cy="2160626"/>
          </a:xfrm>
        </p:spPr>
        <p:txBody>
          <a:bodyPr/>
          <a:lstStyle/>
          <a:p>
            <a:pPr marL="0" indent="0">
              <a:buNone/>
            </a:pPr>
            <a:r>
              <a:rPr lang="en-US" sz="900" b="1" dirty="0"/>
              <a:t>ACTIONS FOR STAKEHOLDERS</a:t>
            </a:r>
          </a:p>
          <a:p>
            <a:pPr marL="0" indent="0">
              <a:buNone/>
            </a:pPr>
            <a:r>
              <a:rPr lang="en-US" sz="900" i="1" dirty="0">
                <a:latin typeface="Verdana (Body)"/>
              </a:rPr>
              <a:t>Policy makers</a:t>
            </a:r>
            <a:endParaRPr lang="en-US" sz="900" dirty="0">
              <a:latin typeface="Verdana (Body)"/>
            </a:endParaRPr>
          </a:p>
          <a:p>
            <a:pPr>
              <a:buFont typeface="Verdana" panose="020B0604030504040204" pitchFamily="34" charset="0"/>
              <a:buChar char="–"/>
            </a:pPr>
            <a:r>
              <a:rPr lang="en-US" sz="900" dirty="0">
                <a:latin typeface="Verdana (Body)"/>
              </a:rPr>
              <a:t>Improve waste management law enforcement </a:t>
            </a:r>
          </a:p>
          <a:p>
            <a:pPr>
              <a:buFont typeface="Verdana" panose="020B0604030504040204" pitchFamily="34" charset="0"/>
              <a:buChar char="–"/>
            </a:pPr>
            <a:r>
              <a:rPr lang="en-US" sz="900" dirty="0">
                <a:latin typeface="Verdana (Body)"/>
              </a:rPr>
              <a:t>Decrease the wait-time for permit issuance</a:t>
            </a:r>
          </a:p>
          <a:p>
            <a:pPr>
              <a:buFont typeface="Verdana" panose="020B0604030504040204" pitchFamily="34" charset="0"/>
              <a:buChar char="–"/>
            </a:pPr>
            <a:r>
              <a:rPr lang="en-US" sz="900" dirty="0">
                <a:latin typeface="Verdana (Body)"/>
              </a:rPr>
              <a:t>Explore synergies between the cement industry and </a:t>
            </a:r>
            <a:r>
              <a:rPr lang="en-US" sz="900" dirty="0" err="1">
                <a:latin typeface="Verdana (Body)"/>
              </a:rPr>
              <a:t>WtE</a:t>
            </a:r>
            <a:endParaRPr lang="en-US" sz="900" dirty="0">
              <a:latin typeface="Verdana (Body)"/>
            </a:endParaRPr>
          </a:p>
          <a:p>
            <a:pPr marL="0" indent="0">
              <a:buNone/>
            </a:pPr>
            <a:r>
              <a:rPr lang="en-US" sz="900" i="1" dirty="0">
                <a:latin typeface="Verdana (Body)"/>
              </a:rPr>
              <a:t>The cement industry</a:t>
            </a:r>
          </a:p>
          <a:p>
            <a:pPr>
              <a:buFont typeface="Verdana" panose="020B0604030504040204" pitchFamily="34" charset="0"/>
              <a:buChar char="–"/>
            </a:pPr>
            <a:r>
              <a:rPr lang="en-US" sz="900" dirty="0">
                <a:latin typeface="Verdana (Body)"/>
              </a:rPr>
              <a:t>Stimulate an open debate and transparency between the opposition groups, public and the cement industry</a:t>
            </a:r>
          </a:p>
          <a:p>
            <a:pPr marL="0" indent="0">
              <a:buNone/>
            </a:pPr>
            <a:r>
              <a:rPr lang="en-US" sz="900" i="1" dirty="0">
                <a:latin typeface="Verdana (Body)"/>
              </a:rPr>
              <a:t>The waste management industry </a:t>
            </a:r>
          </a:p>
          <a:p>
            <a:pPr>
              <a:buFont typeface="Verdana" panose="020B0604030504040204" pitchFamily="34" charset="0"/>
              <a:buChar char="–"/>
            </a:pPr>
            <a:r>
              <a:rPr lang="en-US" sz="900" dirty="0">
                <a:latin typeface="Verdana (Body)"/>
              </a:rPr>
              <a:t>Improve landfilling situation in the southern parts of the country and ensure that more waste is suitable for recycling and recovery operations</a:t>
            </a:r>
            <a:endParaRPr lang="en-US" sz="900" i="1" dirty="0">
              <a:latin typeface="Verdana (Body)"/>
            </a:endParaRPr>
          </a:p>
          <a:p>
            <a:endParaRPr lang="en-US" sz="900" i="1" dirty="0">
              <a:latin typeface="Verdana (Body)"/>
            </a:endParaRPr>
          </a:p>
          <a:p>
            <a:endParaRPr lang="en-US" sz="900" i="1" dirty="0">
              <a:latin typeface="Verdana (Body)"/>
            </a:endParaRPr>
          </a:p>
          <a:p>
            <a:pPr marL="0" indent="0">
              <a:buNone/>
            </a:pP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68</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Despite sufficient volumes of waste-derived fuels, the co-processing rate in Italy is relatively low. This is for large part due to the fact that municipalities are reluctant to issue necessary permits. If this can be improved, the competiveness of the Italian cement industry can increase. </a:t>
            </a:r>
            <a:endParaRPr lang="en-GB" sz="900" b="0" kern="0" dirty="0"/>
          </a:p>
        </p:txBody>
      </p:sp>
      <p:sp>
        <p:nvSpPr>
          <p:cNvPr id="12" name="Content Placeholder 2"/>
          <p:cNvSpPr txBox="1">
            <a:spLocks/>
          </p:cNvSpPr>
          <p:nvPr/>
        </p:nvSpPr>
        <p:spPr bwMode="auto">
          <a:xfrm>
            <a:off x="466724" y="4508086"/>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40% co-processing rate, the sector could mitigate some 2 Mtonnes of CO</a:t>
            </a:r>
            <a:r>
              <a:rPr lang="en-US" sz="900" i="1" kern="0" baseline="-25000" dirty="0"/>
              <a:t>2</a:t>
            </a:r>
            <a:r>
              <a:rPr lang="en-US" sz="900" i="1" kern="0" dirty="0"/>
              <a:t> annually, while avoiding WtE investment of 0.7 EUR bn. </a:t>
            </a:r>
            <a:endParaRPr lang="en-GB" sz="900" i="1" kern="0" dirty="0"/>
          </a:p>
        </p:txBody>
      </p:sp>
      <p:sp>
        <p:nvSpPr>
          <p:cNvPr id="44" name="Content Placeholder 7"/>
          <p:cNvSpPr txBox="1">
            <a:spLocks/>
          </p:cNvSpPr>
          <p:nvPr/>
        </p:nvSpPr>
        <p:spPr bwMode="auto">
          <a:xfrm>
            <a:off x="4645023" y="4508086"/>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ITALY AT A GLANCE</a:t>
            </a: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7" name="Object 6"/>
          <p:cNvGraphicFramePr>
            <a:graphicFrameLocks/>
          </p:cNvGraphicFramePr>
          <p:nvPr>
            <p:custDataLst>
              <p:tags r:id="rId4"/>
            </p:custDataLst>
            <p:extLst/>
          </p:nvPr>
        </p:nvGraphicFramePr>
        <p:xfrm>
          <a:off x="457200" y="5067300"/>
          <a:ext cx="3657600" cy="1009637"/>
        </p:xfrm>
        <a:graphic>
          <a:graphicData uri="http://schemas.openxmlformats.org/presentationml/2006/ole">
            <mc:AlternateContent xmlns:mc="http://schemas.openxmlformats.org/markup-compatibility/2006">
              <mc:Choice xmlns:v="urn:schemas-microsoft-com:vml" Requires="v">
                <p:oleObj spid="_x0000_s138257" name="Chart" r:id="rId32" imgW="3657600" imgH="1009637" progId="MSGraph.Chart.8">
                  <p:embed followColorScheme="full"/>
                </p:oleObj>
              </mc:Choice>
              <mc:Fallback>
                <p:oleObj name="Chart" r:id="rId32" imgW="3657600" imgH="1009637" progId="MSGraph.Chart.8">
                  <p:embed followColorScheme="full"/>
                  <p:pic>
                    <p:nvPicPr>
                      <p:cNvPr id="7" name="Object 6"/>
                      <p:cNvPicPr/>
                      <p:nvPr/>
                    </p:nvPicPr>
                    <p:blipFill>
                      <a:blip r:embed="rId33"/>
                      <a:stretch>
                        <a:fillRect/>
                      </a:stretch>
                    </p:blipFill>
                    <p:spPr>
                      <a:xfrm>
                        <a:off x="457200" y="5067300"/>
                        <a:ext cx="3657600" cy="1009637"/>
                      </a:xfrm>
                      <a:prstGeom prst="rect">
                        <a:avLst/>
                      </a:prstGeom>
                    </p:spPr>
                  </p:pic>
                </p:oleObj>
              </mc:Fallback>
            </mc:AlternateContent>
          </a:graphicData>
        </a:graphic>
      </p:graphicFrame>
      <p:sp>
        <p:nvSpPr>
          <p:cNvPr id="47" name="Rectangle 46"/>
          <p:cNvSpPr>
            <a:spLocks noGrp="1" noChangeArrowheads="1"/>
          </p:cNvSpPr>
          <p:nvPr>
            <p:custDataLst>
              <p:tags r:id="rId5"/>
            </p:custDataLst>
          </p:nvPr>
        </p:nvSpPr>
        <p:spPr bwMode="gray">
          <a:xfrm>
            <a:off x="465138"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8688590-AB45-4DDC-AA51-7BD5FE14546B}" type="datetime'''''''''''''''''''''''''''''''''3'''''''''''''''''''''''">
              <a:rPr lang="en-GB" altLang="en-US" sz="800" b="0">
                <a:sym typeface="+mn-lt"/>
              </a:rPr>
              <a:pPr marL="0" indent="0" algn="r">
                <a:lnSpc>
                  <a:spcPct val="100000"/>
                </a:lnSpc>
                <a:spcAft>
                  <a:spcPct val="0"/>
                </a:spcAft>
                <a:buNone/>
              </a:pPr>
              <a:t>3</a:t>
            </a:fld>
            <a:endParaRPr lang="en-GB" sz="800" b="0" dirty="0">
              <a:sym typeface="+mn-lt"/>
            </a:endParaRPr>
          </a:p>
        </p:txBody>
      </p:sp>
      <p:sp>
        <p:nvSpPr>
          <p:cNvPr id="63" name="Rectangle 62"/>
          <p:cNvSpPr>
            <a:spLocks noGrp="1" noChangeArrowheads="1"/>
          </p:cNvSpPr>
          <p:nvPr>
            <p:custDataLst>
              <p:tags r:id="rId6"/>
            </p:custDataLst>
          </p:nvPr>
        </p:nvSpPr>
        <p:spPr bwMode="gray">
          <a:xfrm>
            <a:off x="465138" y="53879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B936636-3C89-435D-967A-03B51107D06C}" type="datetime'''''''''''''''''''''''''''''''2'">
              <a:rPr lang="en-GB" altLang="en-US" sz="800" b="0"/>
              <a:pPr/>
              <a:t>2</a:t>
            </a:fld>
            <a:endParaRPr lang="en-GB" sz="800" b="0" dirty="0">
              <a:sym typeface="+mn-lt"/>
            </a:endParaRPr>
          </a:p>
        </p:txBody>
      </p:sp>
      <p:sp>
        <p:nvSpPr>
          <p:cNvPr id="42" name="Rectangle 41"/>
          <p:cNvSpPr>
            <a:spLocks noGrp="1" noChangeArrowheads="1"/>
          </p:cNvSpPr>
          <p:nvPr>
            <p:custDataLst>
              <p:tags r:id="rId7"/>
            </p:custDataLst>
          </p:nvPr>
        </p:nvSpPr>
        <p:spPr bwMode="gray">
          <a:xfrm>
            <a:off x="465138" y="56546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EFB810F-A12B-4BC1-94F0-C08F048F97B7}" type="datetime'''''''''''''''''''''''''''''''''''''''1'''">
              <a:rPr lang="en-GB" altLang="en-US" sz="800" b="0"/>
              <a:pPr/>
              <a:t>1</a:t>
            </a:fld>
            <a:endParaRPr lang="en-GB" sz="800" b="0" dirty="0">
              <a:sym typeface="+mn-lt"/>
            </a:endParaRPr>
          </a:p>
        </p:txBody>
      </p:sp>
      <p:sp>
        <p:nvSpPr>
          <p:cNvPr id="40" name="Rectangle 39"/>
          <p:cNvSpPr>
            <a:spLocks noGrp="1" noChangeArrowheads="1"/>
          </p:cNvSpPr>
          <p:nvPr>
            <p:custDataLst>
              <p:tags r:id="rId8"/>
            </p:custDataLst>
          </p:nvPr>
        </p:nvSpPr>
        <p:spPr bwMode="gray">
          <a:xfrm>
            <a:off x="465138" y="5911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AC30B3BF-EA01-4742-A12D-7FFB1B14806F}" type="datetime'''''''''''''''''''''''''''''''''''''''''''0'''''''''''''''">
              <a:rPr lang="en-GB" altLang="en-US" sz="800" b="0"/>
              <a:pPr/>
              <a:t>0</a:t>
            </a:fld>
            <a:endParaRPr lang="en-GB" sz="800" b="0" dirty="0">
              <a:sym typeface="+mn-lt"/>
            </a:endParaRPr>
          </a:p>
        </p:txBody>
      </p:sp>
      <p:cxnSp>
        <p:nvCxnSpPr>
          <p:cNvPr id="14" name="Straight Connector 13"/>
          <p:cNvCxnSpPr/>
          <p:nvPr>
            <p:custDataLst>
              <p:tags r:id="rId9"/>
            </p:custDataLst>
          </p:nvPr>
        </p:nvCxnSpPr>
        <p:spPr bwMode="auto">
          <a:xfrm>
            <a:off x="1885950" y="5638800"/>
            <a:ext cx="0" cy="2571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custDataLst>
              <p:tags r:id="rId10"/>
            </p:custDataLst>
          </p:nvPr>
        </p:nvCxnSpPr>
        <p:spPr bwMode="auto">
          <a:xfrm>
            <a:off x="3581400" y="5600700"/>
            <a:ext cx="0" cy="3143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custDataLst>
              <p:tags r:id="rId11"/>
            </p:custDataLst>
          </p:nvPr>
        </p:nvCxnSpPr>
        <p:spPr bwMode="auto">
          <a:xfrm>
            <a:off x="2733675" y="5638800"/>
            <a:ext cx="0" cy="2571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custDataLst>
              <p:tags r:id="rId12"/>
            </p:custDataLst>
          </p:nvPr>
        </p:nvCxnSpPr>
        <p:spPr bwMode="auto">
          <a:xfrm>
            <a:off x="1028700" y="5200650"/>
            <a:ext cx="0" cy="6000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a:spLocks noGrp="1" noChangeArrowheads="1"/>
          </p:cNvSpPr>
          <p:nvPr>
            <p:custDataLst>
              <p:tags r:id="rId13"/>
            </p:custDataLst>
          </p:nvPr>
        </p:nvSpPr>
        <p:spPr bwMode="gray">
          <a:xfrm>
            <a:off x="1673225" y="56213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EC02E50-5A08-4F2D-AFF9-455018B3FCF9}" type="datetime'''''''''''''''''0''''''''''''''''''.''''8'''''''''''''''">
              <a:rPr lang="en-GB" altLang="en-US" sz="700"/>
              <a:pPr/>
              <a:t>0.8</a:t>
            </a:fld>
            <a:endParaRPr lang="en-GB" sz="700" dirty="0">
              <a:sym typeface="+mn-lt"/>
            </a:endParaRPr>
          </a:p>
        </p:txBody>
      </p:sp>
      <p:sp>
        <p:nvSpPr>
          <p:cNvPr id="53" name="Rectangle 52"/>
          <p:cNvSpPr>
            <a:spLocks noGrp="1" noChangeArrowheads="1"/>
          </p:cNvSpPr>
          <p:nvPr>
            <p:custDataLst>
              <p:tags r:id="rId14"/>
            </p:custDataLst>
          </p:nvPr>
        </p:nvSpPr>
        <p:spPr bwMode="auto">
          <a:xfrm>
            <a:off x="611188" y="60309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a:t>CO2 emissions avoided (Mtonnes)</a:t>
            </a:fld>
            <a:endParaRPr lang="en-GB" sz="700" b="0" dirty="0">
              <a:sym typeface="+mn-lt"/>
            </a:endParaRPr>
          </a:p>
        </p:txBody>
      </p:sp>
      <p:sp useBgFill="1">
        <p:nvSpPr>
          <p:cNvPr id="36" name="Rectangle 35"/>
          <p:cNvSpPr>
            <a:spLocks noGrp="1" noChangeArrowheads="1"/>
          </p:cNvSpPr>
          <p:nvPr>
            <p:custDataLst>
              <p:tags r:id="rId15"/>
            </p:custDataLst>
          </p:nvPr>
        </p:nvSpPr>
        <p:spPr bwMode="gray">
          <a:xfrm>
            <a:off x="941388" y="5326063"/>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04D1228-4B63-4E0C-9CCD-7FC270FF3B44}" type="datetime'''''''2.''''''''''''''''''''''''''''''''''''0'''''''''''">
              <a:rPr lang="en-GB" altLang="en-US" sz="700"/>
              <a:pPr/>
              <a:t>2.0</a:t>
            </a:fld>
            <a:endParaRPr lang="en-GB" sz="700" dirty="0">
              <a:sym typeface="+mn-lt"/>
            </a:endParaRPr>
          </a:p>
        </p:txBody>
      </p:sp>
      <p:sp useBgFill="1">
        <p:nvSpPr>
          <p:cNvPr id="67" name="Rectangle 66"/>
          <p:cNvSpPr>
            <a:spLocks noGrp="1" noChangeArrowheads="1"/>
          </p:cNvSpPr>
          <p:nvPr>
            <p:custDataLst>
              <p:tags r:id="rId16"/>
            </p:custDataLst>
          </p:nvPr>
        </p:nvSpPr>
        <p:spPr bwMode="gray">
          <a:xfrm>
            <a:off x="3494088" y="5668963"/>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FC0F3C5-8AC4-428B-BE10-67B3692FA571}" type="datetime'''''''''''''''''''''''0''.''''''''7'''''''''''''">
              <a:rPr lang="en-GB" altLang="en-US" sz="700"/>
              <a:pPr/>
              <a:t>0.7</a:t>
            </a:fld>
            <a:endParaRPr lang="en-GB" sz="700" dirty="0">
              <a:sym typeface="+mn-lt"/>
            </a:endParaRPr>
          </a:p>
        </p:txBody>
      </p:sp>
      <p:sp>
        <p:nvSpPr>
          <p:cNvPr id="52" name="Rectangle 51"/>
          <p:cNvSpPr>
            <a:spLocks noGrp="1" noChangeArrowheads="1"/>
          </p:cNvSpPr>
          <p:nvPr>
            <p:custDataLst>
              <p:tags r:id="rId17"/>
            </p:custDataLst>
          </p:nvPr>
        </p:nvSpPr>
        <p:spPr bwMode="auto">
          <a:xfrm>
            <a:off x="2379663" y="60309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a:t>Fossil fuels saved (Mtonnes of coal eqv.)</a:t>
            </a:fld>
            <a:endParaRPr lang="en-GB" sz="700" b="0" dirty="0">
              <a:sym typeface="+mn-lt"/>
            </a:endParaRPr>
          </a:p>
        </p:txBody>
      </p:sp>
      <p:sp>
        <p:nvSpPr>
          <p:cNvPr id="45" name="Rectangle 44"/>
          <p:cNvSpPr>
            <a:spLocks noGrp="1" noChangeArrowheads="1"/>
          </p:cNvSpPr>
          <p:nvPr>
            <p:custDataLst>
              <p:tags r:id="rId18"/>
            </p:custDataLst>
          </p:nvPr>
        </p:nvSpPr>
        <p:spPr bwMode="gray">
          <a:xfrm>
            <a:off x="2762250" y="56213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7A476F6-C4DC-4DCF-B08B-75F69200C74D}" type="datetime'''''''0''''.''''''''''''''''''''''''''''''''''''''8'''">
              <a:rPr lang="en-GB" altLang="en-US" sz="700">
                <a:sym typeface="+mn-lt"/>
              </a:rPr>
              <a:pPr marL="0" indent="0" algn="ctr">
                <a:lnSpc>
                  <a:spcPct val="100000"/>
                </a:lnSpc>
                <a:spcAft>
                  <a:spcPct val="0"/>
                </a:spcAft>
                <a:buNone/>
              </a:pPr>
              <a:t>0.8</a:t>
            </a:fld>
            <a:endParaRPr lang="en-GB" sz="700" dirty="0">
              <a:sym typeface="+mn-lt"/>
            </a:endParaRPr>
          </a:p>
        </p:txBody>
      </p:sp>
      <p:sp>
        <p:nvSpPr>
          <p:cNvPr id="54" name="Rectangle 53"/>
          <p:cNvSpPr>
            <a:spLocks noGrp="1" noChangeArrowheads="1"/>
          </p:cNvSpPr>
          <p:nvPr>
            <p:custDataLst>
              <p:tags r:id="rId19"/>
            </p:custDataLst>
          </p:nvPr>
        </p:nvSpPr>
        <p:spPr bwMode="auto">
          <a:xfrm>
            <a:off x="1503363" y="60309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a:t>Waste processed (Mtonnes)</a:t>
            </a:fld>
            <a:endParaRPr lang="en-GB" sz="700" b="0" dirty="0">
              <a:sym typeface="+mn-lt"/>
            </a:endParaRPr>
          </a:p>
        </p:txBody>
      </p:sp>
      <p:sp>
        <p:nvSpPr>
          <p:cNvPr id="51" name="Rectangle 50"/>
          <p:cNvSpPr>
            <a:spLocks noGrp="1" noChangeArrowheads="1"/>
          </p:cNvSpPr>
          <p:nvPr>
            <p:custDataLst>
              <p:tags r:id="rId20"/>
            </p:custDataLst>
          </p:nvPr>
        </p:nvSpPr>
        <p:spPr bwMode="auto">
          <a:xfrm>
            <a:off x="3187700" y="60309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a:t>WtE investment avoided (EUR bn)</a:t>
            </a:fld>
            <a:endParaRPr lang="en-GB" sz="700" b="0" dirty="0">
              <a:sym typeface="+mn-lt"/>
            </a:endParaRPr>
          </a:p>
        </p:txBody>
      </p:sp>
      <p:cxnSp>
        <p:nvCxnSpPr>
          <p:cNvPr id="55" name="Straight Connector 54"/>
          <p:cNvCxnSpPr/>
          <p:nvPr>
            <p:custDataLst>
              <p:tags r:id="rId21"/>
            </p:custDataLst>
          </p:nvPr>
        </p:nvCxnSpPr>
        <p:spPr bwMode="auto">
          <a:xfrm>
            <a:off x="2811463" y="511333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custDataLst>
              <p:tags r:id="rId22"/>
            </p:custDataLst>
          </p:nvPr>
        </p:nvCxnSpPr>
        <p:spPr bwMode="auto">
          <a:xfrm>
            <a:off x="2811463" y="542766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3"/>
            </p:custDataLst>
          </p:nvPr>
        </p:nvSpPr>
        <p:spPr bwMode="auto">
          <a:xfrm>
            <a:off x="2811463" y="52244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8" name="Straight Connector 57"/>
          <p:cNvCxnSpPr/>
          <p:nvPr>
            <p:custDataLst>
              <p:tags r:id="rId24"/>
            </p:custDataLst>
          </p:nvPr>
        </p:nvCxnSpPr>
        <p:spPr bwMode="gray">
          <a:xfrm>
            <a:off x="2840038" y="542766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5"/>
            </p:custDataLst>
          </p:nvPr>
        </p:nvCxnSpPr>
        <p:spPr bwMode="auto">
          <a:xfrm>
            <a:off x="2840038" y="511333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a:spLocks noGrp="1" noChangeArrowheads="1"/>
          </p:cNvSpPr>
          <p:nvPr>
            <p:custDataLst>
              <p:tags r:id="rId26"/>
            </p:custDataLst>
          </p:nvPr>
        </p:nvSpPr>
        <p:spPr bwMode="auto">
          <a:xfrm>
            <a:off x="2987675" y="537845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DCA1EB8-F9A9-4A06-8B85-1A8949E2EF24}" type="datetime'''''''''''''''''''''6''''''''0''%'''''' ''''ra''''''''t''''e'">
              <a:rPr lang="en-GB" altLang="en-US" sz="700" b="0"/>
              <a:pPr/>
              <a:t>60% rate</a:t>
            </a:fld>
            <a:endParaRPr lang="en-GB" sz="700" b="0" dirty="0">
              <a:sym typeface="+mn-lt"/>
            </a:endParaRPr>
          </a:p>
        </p:txBody>
      </p:sp>
      <p:sp>
        <p:nvSpPr>
          <p:cNvPr id="61" name="Rectangle 60"/>
          <p:cNvSpPr>
            <a:spLocks noGrp="1" noChangeArrowheads="1"/>
          </p:cNvSpPr>
          <p:nvPr>
            <p:custDataLst>
              <p:tags r:id="rId27"/>
            </p:custDataLst>
          </p:nvPr>
        </p:nvSpPr>
        <p:spPr bwMode="auto">
          <a:xfrm>
            <a:off x="2987675" y="522128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1DCB383-132B-45B3-9CBF-1B16078D6ED9}" type="datetime'''''''''''''''''''''4''''''0''''%'''''''''' ''rate'''''''''''">
              <a:rPr lang="en-GB" altLang="en-US" sz="700" b="0"/>
              <a:pPr/>
              <a:t>40% rate</a:t>
            </a:fld>
            <a:endParaRPr lang="en-GB" sz="700" b="0" dirty="0">
              <a:sym typeface="+mn-lt"/>
            </a:endParaRPr>
          </a:p>
        </p:txBody>
      </p:sp>
      <p:sp>
        <p:nvSpPr>
          <p:cNvPr id="60" name="Rectangle 59"/>
          <p:cNvSpPr>
            <a:spLocks noGrp="1" noChangeArrowheads="1"/>
          </p:cNvSpPr>
          <p:nvPr>
            <p:custDataLst>
              <p:tags r:id="rId28"/>
            </p:custDataLst>
          </p:nvPr>
        </p:nvSpPr>
        <p:spPr bwMode="auto">
          <a:xfrm>
            <a:off x="2987675" y="5064125"/>
            <a:ext cx="12573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BCE35D-3EC0-4775-A24E-626516BE57A0}" type="datetime'Current ''''''''''r''''at''''e ''(13.3%''; ''2''014'')'">
              <a:rPr lang="en-GB" altLang="en-US" sz="700" b="0"/>
              <a:pPr/>
              <a:t>Current rate (13.3%; 2014)</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4" name="Picture 10" descr="Flag of Italy.sv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 name="Table 45"/>
          <p:cNvGraphicFramePr>
            <a:graphicFrameLocks noGrp="1"/>
          </p:cNvGraphicFramePr>
          <p:nvPr>
            <p:extLst/>
          </p:nvPr>
        </p:nvGraphicFramePr>
        <p:xfrm>
          <a:off x="482641" y="2289894"/>
          <a:ext cx="3889418" cy="2086583"/>
        </p:xfrm>
        <a:graphic>
          <a:graphicData uri="http://schemas.openxmlformats.org/drawingml/2006/table">
            <a:tbl>
              <a:tblPr firstRow="1" bandRow="1">
                <a:tableStyleId>{2D5ABB26-0587-4C30-8999-92F81FD0307C}</a:tableStyleId>
              </a:tblPr>
              <a:tblGrid>
                <a:gridCol w="1081681">
                  <a:extLst>
                    <a:ext uri="{9D8B030D-6E8A-4147-A177-3AD203B41FA5}">
                      <a16:colId xmlns:a16="http://schemas.microsoft.com/office/drawing/2014/main" val="4241883226"/>
                    </a:ext>
                  </a:extLst>
                </a:gridCol>
                <a:gridCol w="691761">
                  <a:extLst>
                    <a:ext uri="{9D8B030D-6E8A-4147-A177-3AD203B41FA5}">
                      <a16:colId xmlns:a16="http://schemas.microsoft.com/office/drawing/2014/main" val="1094806953"/>
                    </a:ext>
                  </a:extLst>
                </a:gridCol>
                <a:gridCol w="2115976">
                  <a:extLst>
                    <a:ext uri="{9D8B030D-6E8A-4147-A177-3AD203B41FA5}">
                      <a16:colId xmlns:a16="http://schemas.microsoft.com/office/drawing/2014/main" val="899821140"/>
                    </a:ext>
                  </a:extLst>
                </a:gridCol>
              </a:tblGrid>
              <a:tr h="555015">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382892">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a:solidFill>
                            <a:schemeClr val="tx1"/>
                          </a:solidFill>
                          <a:latin typeface="+mn-lt"/>
                          <a:ea typeface="+mn-ea"/>
                          <a:cs typeface="+mn-cs"/>
                        </a:rPr>
                        <a:t>Extended wait</a:t>
                      </a:r>
                      <a:r>
                        <a:rPr lang="en-US" sz="800" b="1" kern="1200" baseline="0">
                          <a:solidFill>
                            <a:schemeClr val="tx1"/>
                          </a:solidFill>
                          <a:latin typeface="+mn-lt"/>
                          <a:ea typeface="+mn-ea"/>
                          <a:cs typeface="+mn-cs"/>
                        </a:rPr>
                        <a:t> time for permit issuance </a:t>
                      </a:r>
                      <a:endParaRPr lang="en-US" sz="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382892">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 </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382892">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Public acceptance of co-processing of waste is low</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382892">
                <a:tc>
                  <a:txBody>
                    <a:bodyPr/>
                    <a:lstStyle/>
                    <a:p>
                      <a:r>
                        <a:rPr lang="en-US" sz="800" b="0" i="1" dirty="0"/>
                        <a:t>Cement industry </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9" name="Chart 48"/>
          <p:cNvGraphicFramePr>
            <a:graphicFrameLocks/>
          </p:cNvGraphicFramePr>
          <p:nvPr>
            <p:extLst/>
          </p:nvPr>
        </p:nvGraphicFramePr>
        <p:xfrm>
          <a:off x="4885425" y="4743176"/>
          <a:ext cx="3578224" cy="1843636"/>
        </p:xfrm>
        <a:graphic>
          <a:graphicData uri="http://schemas.openxmlformats.org/drawingml/2006/chart">
            <c:chart xmlns:c="http://schemas.openxmlformats.org/drawingml/2006/chart" xmlns:r="http://schemas.openxmlformats.org/officeDocument/2006/relationships" r:id="rId35"/>
          </a:graphicData>
        </a:graphic>
      </p:graphicFrame>
    </p:spTree>
    <p:extLst>
      <p:ext uri="{BB962C8B-B14F-4D97-AF65-F5344CB8AC3E}">
        <p14:creationId xmlns:p14="http://schemas.microsoft.com/office/powerpoint/2010/main" val="1707948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87" name="think-cell Slide" r:id="rId37" imgW="270" imgH="270" progId="TCLayout.ActiveDocument.1">
                  <p:embed/>
                </p:oleObj>
              </mc:Choice>
              <mc:Fallback>
                <p:oleObj name="think-cell Slide" r:id="rId37" imgW="270" imgH="270" progId="TCLayout.ActiveDocument.1">
                  <p:embed/>
                  <p:pic>
                    <p:nvPicPr>
                      <p:cNvPr id="31" name="Object 30" hidden="1"/>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p:txBody>
          <a:bodyPr/>
          <a:lstStyle/>
          <a:p>
            <a:r>
              <a:rPr lang="en-US" sz="1800" b="1" dirty="0"/>
              <a:t>Italy Cement Sector</a:t>
            </a:r>
            <a:br>
              <a:rPr lang="en-US" sz="1800" b="1" dirty="0"/>
            </a:br>
            <a:r>
              <a:rPr lang="en-US" sz="1400" dirty="0"/>
              <a:t>Italian cement sector experiences a sharp decline in demand</a:t>
            </a:r>
            <a:endParaRPr lang="en-GB" b="1" dirty="0"/>
          </a:p>
        </p:txBody>
      </p:sp>
      <p:sp>
        <p:nvSpPr>
          <p:cNvPr id="3" name="Content Placeholder 2"/>
          <p:cNvSpPr>
            <a:spLocks noGrp="1"/>
          </p:cNvSpPr>
          <p:nvPr>
            <p:ph sz="half" idx="1"/>
          </p:nvPr>
        </p:nvSpPr>
        <p:spPr>
          <a:xfrm>
            <a:off x="466724" y="1916073"/>
            <a:ext cx="4025900" cy="347168"/>
          </a:xfrm>
        </p:spPr>
        <p:txBody>
          <a:bodyPr/>
          <a:lstStyle/>
          <a:p>
            <a:pPr marL="0" indent="0">
              <a:buNone/>
            </a:pPr>
            <a:r>
              <a:rPr lang="en-US" sz="800" b="1" dirty="0"/>
              <a:t>CO-PROCESSING</a:t>
            </a:r>
            <a:r>
              <a:rPr lang="en-US" sz="800" b="1" i="1" dirty="0"/>
              <a:t> One of the lowest co-processing rates in the EU; 13.3% of thermal energy is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Italy had 37 plants producing clinker and cement in 2014. The market consists of a mix of global players (HeidelbergCement, Buzzi Unicem) and relatively large national operators. </a:t>
            </a:r>
            <a:r>
              <a:rPr lang="en-US" sz="900" dirty="0">
                <a:solidFill>
                  <a:schemeClr val="bg2"/>
                </a:solidFill>
                <a:latin typeface="Verdana (Body)"/>
              </a:rPr>
              <a:t>[1]</a:t>
            </a:r>
          </a:p>
          <a:p>
            <a:pPr>
              <a:buFont typeface="Verdana" panose="020B0604030504040204" pitchFamily="34" charset="0"/>
              <a:buChar char="–"/>
            </a:pPr>
            <a:r>
              <a:rPr lang="en-US" sz="900" dirty="0">
                <a:latin typeface="Verdana (Body)"/>
              </a:rPr>
              <a:t>In 2014, about 14.3 Mtonnes of clinker was produced, a sharp decline from almost 30 Mtonnes in 2007.The export share was low in 2014, about 1.4% of clinker production. </a:t>
            </a:r>
          </a:p>
          <a:p>
            <a:pPr>
              <a:buFont typeface="Verdana" panose="020B0604030504040204" pitchFamily="34" charset="0"/>
              <a:buChar char="–"/>
            </a:pPr>
            <a:r>
              <a:rPr lang="en-US" sz="900" dirty="0">
                <a:latin typeface="Verdana (Body)"/>
              </a:rPr>
              <a:t>There is still a significant production overcapacity present on the Italian market and many operators see higher use of alternative fuels as a way to increase their competitiveness.</a:t>
            </a:r>
          </a:p>
          <a:p>
            <a:pPr>
              <a:buFont typeface="Verdana" panose="020B0604030504040204" pitchFamily="34" charset="0"/>
              <a:buChar char="–"/>
            </a:pPr>
            <a:r>
              <a:rPr lang="en-US" sz="900" dirty="0">
                <a:latin typeface="Verdana (Body)"/>
              </a:rPr>
              <a:t>The current co-processing rate is one of the lowest in the EU at 13.3% in 2014. </a:t>
            </a:r>
          </a:p>
          <a:p>
            <a:pPr>
              <a:buFont typeface="Verdana" panose="020B0604030504040204" pitchFamily="34" charset="0"/>
              <a:buChar char="–"/>
            </a:pPr>
            <a:r>
              <a:rPr lang="en-US" sz="900" dirty="0">
                <a:latin typeface="Verdana (Body)"/>
              </a:rPr>
              <a:t>It is estimated that commercially viable plants will have to operate at approximately 40% substitution rates by 2025 remain competitive. </a:t>
            </a:r>
            <a:r>
              <a:rPr lang="en-US" sz="900" dirty="0">
                <a:solidFill>
                  <a:schemeClr val="bg2"/>
                </a:solidFill>
                <a:latin typeface="Verdana (Body)"/>
              </a:rPr>
              <a:t>[2]</a:t>
            </a:r>
          </a:p>
          <a:p>
            <a:pPr>
              <a:buFont typeface="Verdana" panose="020B0604030504040204" pitchFamily="34" charset="0"/>
              <a:buChar char="–"/>
            </a:pPr>
            <a:r>
              <a:rPr lang="en-US" sz="900" dirty="0">
                <a:latin typeface="Verdana (Body)"/>
              </a:rPr>
              <a:t>Almost all cement kilns already switched to dry-process clinker making (35 out of 37) and additional investments have been made to lower various polluting emissions of the plants (e.g. low NO</a:t>
            </a:r>
            <a:r>
              <a:rPr lang="en-US" sz="900" baseline="-25000" dirty="0">
                <a:latin typeface="Verdana (Body)"/>
              </a:rPr>
              <a:t>x</a:t>
            </a:r>
            <a:r>
              <a:rPr lang="en-US" sz="900" dirty="0">
                <a:latin typeface="Verdana (Body)"/>
              </a:rPr>
              <a:t> burner according to best available technology standards).</a:t>
            </a: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69</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Italian cement sector has been sluggish in the last decade, with a sharp decline in production since 2008. Waste co-processing rate is very low (13.3 % in 2014) and plant operators are looking to utilize more waste to remain competitive.</a:t>
            </a:r>
            <a:endParaRPr lang="en-GB" sz="900" b="0" kern="0" dirty="0"/>
          </a:p>
        </p:txBody>
      </p:sp>
      <p:sp>
        <p:nvSpPr>
          <p:cNvPr id="12" name="Content Placeholder 2"/>
          <p:cNvSpPr txBox="1">
            <a:spLocks/>
          </p:cNvSpPr>
          <p:nvPr/>
        </p:nvSpPr>
        <p:spPr bwMode="auto">
          <a:xfrm>
            <a:off x="466724" y="4608952"/>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Italy is at clinker production levels close to EU average and below regional averages. Only about 1.4% of its production was exported in 2014. </a:t>
            </a:r>
            <a:endParaRPr lang="en-GB" sz="800" i="1" kern="0" dirty="0"/>
          </a:p>
        </p:txBody>
      </p:sp>
      <p:graphicFrame>
        <p:nvGraphicFramePr>
          <p:cNvPr id="7" name="Object 6"/>
          <p:cNvGraphicFramePr>
            <a:graphicFrameLocks/>
          </p:cNvGraphicFramePr>
          <p:nvPr>
            <p:custDataLst>
              <p:tags r:id="rId4"/>
            </p:custDataLst>
            <p:extLst/>
          </p:nvPr>
        </p:nvGraphicFramePr>
        <p:xfrm>
          <a:off x="800100" y="2743201"/>
          <a:ext cx="2790943" cy="1733493"/>
        </p:xfrm>
        <a:graphic>
          <a:graphicData uri="http://schemas.openxmlformats.org/presentationml/2006/ole">
            <mc:AlternateContent xmlns:mc="http://schemas.openxmlformats.org/markup-compatibility/2006">
              <mc:Choice xmlns:v="urn:schemas-microsoft-com:vml" Requires="v">
                <p:oleObj spid="_x0000_s139288" name="Chart" r:id="rId39" imgW="2790943" imgH="1733493" progId="MSGraph.Chart.8">
                  <p:embed followColorScheme="full"/>
                </p:oleObj>
              </mc:Choice>
              <mc:Fallback>
                <p:oleObj name="Chart" r:id="rId39" imgW="2790943" imgH="1733493" progId="MSGraph.Chart.8">
                  <p:embed followColorScheme="full"/>
                  <p:pic>
                    <p:nvPicPr>
                      <p:cNvPr id="7" name="Object 6"/>
                      <p:cNvPicPr/>
                      <p:nvPr/>
                    </p:nvPicPr>
                    <p:blipFill>
                      <a:blip r:embed="rId40"/>
                      <a:stretch>
                        <a:fillRect/>
                      </a:stretch>
                    </p:blipFill>
                    <p:spPr>
                      <a:xfrm>
                        <a:off x="800100" y="2743201"/>
                        <a:ext cx="2790943" cy="1733493"/>
                      </a:xfrm>
                      <a:prstGeom prst="rect">
                        <a:avLst/>
                      </a:prstGeom>
                    </p:spPr>
                  </p:pic>
                </p:oleObj>
              </mc:Fallback>
            </mc:AlternateContent>
          </a:graphicData>
        </a:graphic>
      </p:graphicFrame>
      <p:sp>
        <p:nvSpPr>
          <p:cNvPr id="60" name="Rectangle 59"/>
          <p:cNvSpPr>
            <a:spLocks noGrp="1" noChangeArrowheads="1"/>
          </p:cNvSpPr>
          <p:nvPr>
            <p:custDataLst>
              <p:tags r:id="rId5"/>
            </p:custDataLst>
          </p:nvPr>
        </p:nvSpPr>
        <p:spPr bwMode="gray">
          <a:xfrm>
            <a:off x="642938" y="30829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7E2600-79CA-41E0-97EB-5BD204733451}"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61" name="Rectangle 60"/>
          <p:cNvSpPr>
            <a:spLocks noGrp="1" noChangeArrowheads="1"/>
          </p:cNvSpPr>
          <p:nvPr>
            <p:custDataLst>
              <p:tags r:id="rId6"/>
            </p:custDataLst>
          </p:nvPr>
        </p:nvSpPr>
        <p:spPr bwMode="gray">
          <a:xfrm>
            <a:off x="577850" y="2778125"/>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2831A6E1-3C6B-4505-B96A-1A6DD25FB61A}"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59" name="Rectangle 58"/>
          <p:cNvSpPr>
            <a:spLocks noGrp="1" noChangeArrowheads="1"/>
          </p:cNvSpPr>
          <p:nvPr>
            <p:custDataLst>
              <p:tags r:id="rId7"/>
            </p:custDataLst>
          </p:nvPr>
        </p:nvSpPr>
        <p:spPr bwMode="gray">
          <a:xfrm>
            <a:off x="642938" y="33877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B29125A-2D03-4BFA-A71E-6EAD5FBE17BB}"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56" name="Rectangle 55"/>
          <p:cNvSpPr>
            <a:spLocks noGrp="1" noChangeArrowheads="1"/>
          </p:cNvSpPr>
          <p:nvPr>
            <p:custDataLst>
              <p:tags r:id="rId8"/>
            </p:custDataLst>
          </p:nvPr>
        </p:nvSpPr>
        <p:spPr bwMode="gray">
          <a:xfrm>
            <a:off x="642938" y="39973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ED76047-1348-4846-A7D0-E537CC99A23D}"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57" name="Rectangle 56"/>
          <p:cNvSpPr>
            <a:spLocks noGrp="1" noChangeArrowheads="1"/>
          </p:cNvSpPr>
          <p:nvPr>
            <p:custDataLst>
              <p:tags r:id="rId9"/>
            </p:custDataLst>
          </p:nvPr>
        </p:nvSpPr>
        <p:spPr bwMode="gray">
          <a:xfrm>
            <a:off x="642938" y="36925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46E39A5-FB78-45E5-9192-DB7F0A292C80}"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55" name="Rectangle 54"/>
          <p:cNvSpPr>
            <a:spLocks noGrp="1" noChangeArrowheads="1"/>
          </p:cNvSpPr>
          <p:nvPr>
            <p:custDataLst>
              <p:tags r:id="rId10"/>
            </p:custDataLst>
          </p:nvPr>
        </p:nvSpPr>
        <p:spPr bwMode="gray">
          <a:xfrm>
            <a:off x="708025" y="4302125"/>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C1AC94-EFC0-4555-B9B5-946758BD6D6F}"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87" name="Rectangle 86"/>
          <p:cNvSpPr>
            <a:spLocks noGrp="1" noChangeArrowheads="1"/>
          </p:cNvSpPr>
          <p:nvPr>
            <p:custDataLst>
              <p:tags r:id="rId11"/>
            </p:custDataLst>
          </p:nvPr>
        </p:nvSpPr>
        <p:spPr bwMode="auto">
          <a:xfrm>
            <a:off x="577851" y="24844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37" name="Rectangle 36"/>
          <p:cNvSpPr>
            <a:spLocks noGrp="1" noChangeArrowheads="1"/>
          </p:cNvSpPr>
          <p:nvPr>
            <p:custDataLst>
              <p:tags r:id="rId12"/>
            </p:custDataLst>
          </p:nvPr>
        </p:nvSpPr>
        <p:spPr bwMode="gray">
          <a:xfrm>
            <a:off x="1458913" y="28765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2712AB7-1F9F-46C7-8DD3-A91F621FD353}" type="datetime'1''''''''''''''''''''''2''''''%'''''">
              <a:rPr lang="en-GB" altLang="en-US" sz="700">
                <a:solidFill>
                  <a:schemeClr val="bg1"/>
                </a:solidFill>
                <a:sym typeface="+mn-lt"/>
              </a:rPr>
              <a:pPr marL="0" indent="0" algn="ctr">
                <a:lnSpc>
                  <a:spcPct val="100000"/>
                </a:lnSpc>
                <a:spcAft>
                  <a:spcPct val="0"/>
                </a:spcAft>
                <a:buNone/>
              </a:pPr>
              <a:t>12%</a:t>
            </a:fld>
            <a:endParaRPr lang="en-GB" sz="700" dirty="0">
              <a:solidFill>
                <a:schemeClr val="bg1"/>
              </a:solidFill>
              <a:sym typeface="+mn-lt"/>
            </a:endParaRPr>
          </a:p>
        </p:txBody>
      </p:sp>
      <p:sp>
        <p:nvSpPr>
          <p:cNvPr id="36" name="Rectangle 35"/>
          <p:cNvSpPr>
            <a:spLocks noGrp="1" noChangeArrowheads="1"/>
          </p:cNvSpPr>
          <p:nvPr>
            <p:custDataLst>
              <p:tags r:id="rId13"/>
            </p:custDataLst>
          </p:nvPr>
        </p:nvSpPr>
        <p:spPr bwMode="gray">
          <a:xfrm>
            <a:off x="1458913" y="36480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76CBC78-CBEA-4894-8CBA-99C7E8038E3B}" type="datetime'8''''7''''''''''%'''''''''''''''''''''''''''''''''''''''">
              <a:rPr lang="en-GB" altLang="en-US" sz="700">
                <a:solidFill>
                  <a:schemeClr val="bg1"/>
                </a:solidFill>
                <a:sym typeface="+mn-lt"/>
              </a:rPr>
              <a:pPr marL="0" indent="0" algn="ctr">
                <a:lnSpc>
                  <a:spcPct val="100000"/>
                </a:lnSpc>
                <a:spcAft>
                  <a:spcPct val="0"/>
                </a:spcAft>
                <a:buNone/>
              </a:pPr>
              <a:t>87%</a:t>
            </a:fld>
            <a:endParaRPr lang="en-GB" sz="700" dirty="0">
              <a:solidFill>
                <a:schemeClr val="bg1"/>
              </a:solidFill>
              <a:sym typeface="+mn-lt"/>
            </a:endParaRPr>
          </a:p>
        </p:txBody>
      </p:sp>
      <p:sp>
        <p:nvSpPr>
          <p:cNvPr id="40" name="Rectangle 39"/>
          <p:cNvSpPr>
            <a:spLocks noGrp="1" noChangeArrowheads="1"/>
          </p:cNvSpPr>
          <p:nvPr>
            <p:custDataLst>
              <p:tags r:id="rId14"/>
            </p:custDataLst>
          </p:nvPr>
        </p:nvSpPr>
        <p:spPr bwMode="auto">
          <a:xfrm>
            <a:off x="1482725" y="4421189"/>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2BDE7BA-AD9E-4C2C-8F2A-7B556309095E}" type="datetime'''''I''''''''''''''''''''''''''''''''''t''''''a''''l''y'">
              <a:rPr lang="en-GB" altLang="en-US" sz="700" b="0"/>
              <a:pPr/>
              <a:t>Italy</a:t>
            </a:fld>
            <a:endParaRPr lang="en-GB" sz="700" b="0" dirty="0">
              <a:sym typeface="+mn-lt"/>
            </a:endParaRPr>
          </a:p>
        </p:txBody>
      </p:sp>
      <p:sp>
        <p:nvSpPr>
          <p:cNvPr id="62" name="Rectangle 61"/>
          <p:cNvSpPr>
            <a:spLocks noGrp="1" noChangeArrowheads="1"/>
          </p:cNvSpPr>
          <p:nvPr>
            <p:custDataLst>
              <p:tags r:id="rId15"/>
            </p:custDataLst>
          </p:nvPr>
        </p:nvSpPr>
        <p:spPr bwMode="gray">
          <a:xfrm>
            <a:off x="1490663" y="2976563"/>
            <a:ext cx="201613" cy="106363"/>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EDF1381-FA90-4155-BF84-5BAF1ECEDA59}" type="datetime'''''''''''''1''''''%'''''''''''''''''''''''''''''''''''''''">
              <a:rPr lang="en-GB" altLang="en-US" sz="700">
                <a:solidFill>
                  <a:schemeClr val="bg1"/>
                </a:solidFill>
                <a:sym typeface="+mn-lt"/>
              </a:rPr>
              <a:pPr marL="0" indent="0" algn="ctr">
                <a:lnSpc>
                  <a:spcPct val="100000"/>
                </a:lnSpc>
                <a:spcAft>
                  <a:spcPct val="0"/>
                </a:spcAft>
                <a:buNone/>
              </a:pPr>
              <a:t>1%</a:t>
            </a:fld>
            <a:endParaRPr lang="en-GB" sz="700" dirty="0">
              <a:solidFill>
                <a:schemeClr val="bg1"/>
              </a:solidFill>
              <a:sym typeface="+mn-lt"/>
            </a:endParaRPr>
          </a:p>
        </p:txBody>
      </p:sp>
      <p:sp>
        <p:nvSpPr>
          <p:cNvPr id="58" name="Rectangle 57"/>
          <p:cNvSpPr>
            <a:spLocks noGrp="1" noChangeArrowheads="1"/>
          </p:cNvSpPr>
          <p:nvPr>
            <p:custDataLst>
              <p:tags r:id="rId16"/>
            </p:custDataLst>
          </p:nvPr>
        </p:nvSpPr>
        <p:spPr bwMode="auto">
          <a:xfrm>
            <a:off x="2574925" y="4421189"/>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a:t>EU average </a:t>
            </a:fld>
            <a:endParaRPr lang="en-GB" sz="700" b="0" dirty="0">
              <a:sym typeface="+mn-lt"/>
            </a:endParaRPr>
          </a:p>
        </p:txBody>
      </p:sp>
      <p:sp>
        <p:nvSpPr>
          <p:cNvPr id="39" name="Rectangle 38"/>
          <p:cNvSpPr>
            <a:spLocks noGrp="1" noChangeArrowheads="1"/>
          </p:cNvSpPr>
          <p:nvPr>
            <p:custDataLst>
              <p:tags r:id="rId17"/>
            </p:custDataLst>
          </p:nvPr>
        </p:nvSpPr>
        <p:spPr bwMode="gray">
          <a:xfrm>
            <a:off x="2720975" y="33051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4930374-A845-4317-BE96-8CD7654843D7}"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38" name="Rectangle 37"/>
          <p:cNvSpPr>
            <a:spLocks noGrp="1" noChangeArrowheads="1"/>
          </p:cNvSpPr>
          <p:nvPr>
            <p:custDataLst>
              <p:tags r:id="rId18"/>
            </p:custDataLst>
          </p:nvPr>
        </p:nvSpPr>
        <p:spPr bwMode="gray">
          <a:xfrm>
            <a:off x="2720975" y="38623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1923F4-6183-48FA-9594-BE4994DBC4B2}" type="datetime'5''''9''''''%'''''''''''''''''''''''''''''''">
              <a:rPr lang="en-GB" altLang="en-US" sz="700">
                <a:solidFill>
                  <a:schemeClr val="bg1"/>
                </a:solidFill>
              </a:rPr>
              <a:pPr/>
              <a:t>59%</a:t>
            </a:fld>
            <a:endParaRPr lang="en-GB" sz="700" dirty="0">
              <a:solidFill>
                <a:schemeClr val="bg1"/>
              </a:solidFill>
              <a:sym typeface="+mn-lt"/>
            </a:endParaRPr>
          </a:p>
        </p:txBody>
      </p:sp>
      <p:sp>
        <p:nvSpPr>
          <p:cNvPr id="41" name="Rectangle 40"/>
          <p:cNvSpPr>
            <a:spLocks noGrp="1" noChangeArrowheads="1"/>
          </p:cNvSpPr>
          <p:nvPr>
            <p:custDataLst>
              <p:tags r:id="rId19"/>
            </p:custDataLst>
          </p:nvPr>
        </p:nvSpPr>
        <p:spPr bwMode="gray">
          <a:xfrm>
            <a:off x="2720975" y="29908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239C364-A05A-4D96-92EF-6E199AFFEFEC}"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146" name="Rectangle 145"/>
          <p:cNvSpPr/>
          <p:nvPr>
            <p:custDataLst>
              <p:tags r:id="rId20"/>
            </p:custDataLst>
          </p:nvPr>
        </p:nvSpPr>
        <p:spPr bwMode="auto">
          <a:xfrm>
            <a:off x="3228975" y="3267075"/>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21"/>
            </p:custDataLst>
          </p:nvPr>
        </p:nvSpPr>
        <p:spPr bwMode="auto">
          <a:xfrm>
            <a:off x="3228975" y="31099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22"/>
            </p:custDataLst>
          </p:nvPr>
        </p:nvSpPr>
        <p:spPr bwMode="auto">
          <a:xfrm>
            <a:off x="3228975" y="2846389"/>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6" name="Rectangle 45"/>
          <p:cNvSpPr>
            <a:spLocks noGrp="1" noChangeArrowheads="1"/>
          </p:cNvSpPr>
          <p:nvPr>
            <p:custDataLst>
              <p:tags r:id="rId23"/>
            </p:custDataLst>
          </p:nvPr>
        </p:nvSpPr>
        <p:spPr bwMode="auto">
          <a:xfrm>
            <a:off x="3405188" y="3106738"/>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a:t>Waste biomass</a:t>
            </a:fld>
            <a:endParaRPr lang="en-GB" sz="700" b="0" dirty="0">
              <a:sym typeface="+mn-lt"/>
            </a:endParaRPr>
          </a:p>
        </p:txBody>
      </p:sp>
      <p:sp>
        <p:nvSpPr>
          <p:cNvPr id="45" name="Rectangle 44"/>
          <p:cNvSpPr>
            <a:spLocks noGrp="1" noChangeArrowheads="1"/>
          </p:cNvSpPr>
          <p:nvPr>
            <p:custDataLst>
              <p:tags r:id="rId24"/>
            </p:custDataLst>
          </p:nvPr>
        </p:nvSpPr>
        <p:spPr bwMode="auto">
          <a:xfrm>
            <a:off x="3405188" y="2843213"/>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a:t>Alternative
fossil fuels</a:t>
            </a:fld>
            <a:endParaRPr lang="en-GB" sz="700" b="0" dirty="0">
              <a:sym typeface="+mn-lt"/>
            </a:endParaRPr>
          </a:p>
        </p:txBody>
      </p:sp>
      <p:sp>
        <p:nvSpPr>
          <p:cNvPr id="47" name="Rectangle 46"/>
          <p:cNvSpPr>
            <a:spLocks noGrp="1" noChangeArrowheads="1"/>
          </p:cNvSpPr>
          <p:nvPr>
            <p:custDataLst>
              <p:tags r:id="rId25"/>
            </p:custDataLst>
          </p:nvPr>
        </p:nvSpPr>
        <p:spPr bwMode="auto">
          <a:xfrm>
            <a:off x="3405188" y="3263900"/>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a:t>Fossil fuels</a:t>
            </a:fld>
            <a:endParaRPr lang="en-GB" sz="700" b="0" dirty="0">
              <a:sym typeface="+mn-lt"/>
            </a:endParaRPr>
          </a:p>
        </p:txBody>
      </p:sp>
      <p:pic>
        <p:nvPicPr>
          <p:cNvPr id="35" name="Picture 10" descr="Flag of Italy.svg"/>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p:cNvGraphicFramePr>
          <p:nvPr>
            <p:custDataLst>
              <p:tags r:id="rId26"/>
            </p:custDataLst>
            <p:extLst/>
          </p:nvPr>
        </p:nvGraphicFramePr>
        <p:xfrm>
          <a:off x="342899" y="5219700"/>
          <a:ext cx="3838684" cy="1095242"/>
        </p:xfrm>
        <a:graphic>
          <a:graphicData uri="http://schemas.openxmlformats.org/presentationml/2006/ole">
            <mc:AlternateContent xmlns:mc="http://schemas.openxmlformats.org/markup-compatibility/2006">
              <mc:Choice xmlns:v="urn:schemas-microsoft-com:vml" Requires="v">
                <p:oleObj spid="_x0000_s139289" name="Chart" r:id="rId42" imgW="3838684" imgH="1095242" progId="MSGraph.Chart.8">
                  <p:embed followColorScheme="full"/>
                </p:oleObj>
              </mc:Choice>
              <mc:Fallback>
                <p:oleObj name="Chart" r:id="rId42" imgW="3838684" imgH="1095242" progId="MSGraph.Chart.8">
                  <p:embed followColorScheme="full"/>
                  <p:pic>
                    <p:nvPicPr>
                      <p:cNvPr id="10" name="Object 9"/>
                      <p:cNvPicPr/>
                      <p:nvPr/>
                    </p:nvPicPr>
                    <p:blipFill>
                      <a:blip r:embed="rId43"/>
                      <a:stretch>
                        <a:fillRect/>
                      </a:stretch>
                    </p:blipFill>
                    <p:spPr>
                      <a:xfrm>
                        <a:off x="342899" y="5219700"/>
                        <a:ext cx="3838684" cy="1095242"/>
                      </a:xfrm>
                      <a:prstGeom prst="rect">
                        <a:avLst/>
                      </a:prstGeom>
                    </p:spPr>
                  </p:pic>
                </p:oleObj>
              </mc:Fallback>
            </mc:AlternateContent>
          </a:graphicData>
        </a:graphic>
      </p:graphicFrame>
      <p:sp>
        <p:nvSpPr>
          <p:cNvPr id="43" name="Rectangle 42"/>
          <p:cNvSpPr>
            <a:spLocks noGrp="1" noChangeArrowheads="1"/>
          </p:cNvSpPr>
          <p:nvPr>
            <p:custDataLst>
              <p:tags r:id="rId27"/>
            </p:custDataLst>
          </p:nvPr>
        </p:nvSpPr>
        <p:spPr bwMode="gray">
          <a:xfrm>
            <a:off x="1063625" y="56975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565D295-2AF1-4FE6-A1BE-04D8611E607D}" type="datetime'''2''''''''''''34'''''''''''''''''''">
              <a:rPr lang="en-GB" altLang="en-US" sz="700" b="0">
                <a:sym typeface="+mn-lt"/>
              </a:rPr>
              <a:pPr marL="0" indent="0" algn="ctr">
                <a:lnSpc>
                  <a:spcPct val="100000"/>
                </a:lnSpc>
                <a:spcAft>
                  <a:spcPct val="0"/>
                </a:spcAft>
                <a:buNone/>
              </a:pPr>
              <a:t>234</a:t>
            </a:fld>
            <a:endParaRPr lang="en-GB" sz="700" b="0" dirty="0">
              <a:sym typeface="+mn-lt"/>
            </a:endParaRPr>
          </a:p>
        </p:txBody>
      </p:sp>
      <p:sp>
        <p:nvSpPr>
          <p:cNvPr id="53" name="Rectangle 52"/>
          <p:cNvSpPr>
            <a:spLocks noGrp="1" noChangeArrowheads="1"/>
          </p:cNvSpPr>
          <p:nvPr>
            <p:custDataLst>
              <p:tags r:id="rId28"/>
            </p:custDataLst>
          </p:nvPr>
        </p:nvSpPr>
        <p:spPr bwMode="auto">
          <a:xfrm>
            <a:off x="477838" y="5191125"/>
            <a:ext cx="26670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a:t>
            </a:r>
            <a:r>
              <a:rPr lang="en-GB" altLang="en-US" sz="700" dirty="0" err="1">
                <a:sym typeface="+mn-lt"/>
              </a:rPr>
              <a:t>Nr</a:t>
            </a:r>
            <a:r>
              <a:rPr lang="en-GB" altLang="en-US" sz="700" dirty="0">
                <a:sym typeface="+mn-lt"/>
              </a:rPr>
              <a:t>; 2014)</a:t>
            </a:r>
            <a:endParaRPr lang="en-GB" sz="700" dirty="0">
              <a:sym typeface="+mn-lt"/>
            </a:endParaRPr>
          </a:p>
        </p:txBody>
      </p:sp>
      <p:sp>
        <p:nvSpPr>
          <p:cNvPr id="64" name="Rectangle 63"/>
          <p:cNvSpPr>
            <a:spLocks noGrp="1" noChangeArrowheads="1"/>
          </p:cNvSpPr>
          <p:nvPr>
            <p:custDataLst>
              <p:tags r:id="rId29"/>
            </p:custDataLst>
          </p:nvPr>
        </p:nvSpPr>
        <p:spPr bwMode="auto">
          <a:xfrm>
            <a:off x="1054100" y="6135688"/>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CC15BA3-412F-4877-9DBC-9215417AA58A}" type="datetime'''''''''''''I''''''''''''''''''''t''''''''al''y'''''''''''''''">
              <a:rPr lang="en-GB" altLang="en-US" sz="700" b="0"/>
              <a:pPr/>
              <a:t>Italy</a:t>
            </a:fld>
            <a:endParaRPr lang="en-GB" sz="700" b="0" dirty="0">
              <a:sym typeface="+mn-lt"/>
            </a:endParaRPr>
          </a:p>
        </p:txBody>
      </p:sp>
      <p:sp>
        <p:nvSpPr>
          <p:cNvPr id="51" name="Rectangle 50"/>
          <p:cNvSpPr>
            <a:spLocks noGrp="1" noChangeArrowheads="1"/>
          </p:cNvSpPr>
          <p:nvPr>
            <p:custDataLst>
              <p:tags r:id="rId30"/>
            </p:custDataLst>
          </p:nvPr>
        </p:nvSpPr>
        <p:spPr bwMode="auto">
          <a:xfrm>
            <a:off x="3533775" y="6135688"/>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D526935-D629-49BA-AD5A-1739B22A341B}" type="datetime'''''''''''EU''''''''''''''''''''''''''''2''''8'''''''''">
              <a:rPr lang="en-GB" altLang="en-US" sz="700" b="0"/>
              <a:pPr/>
              <a:t>EU28</a:t>
            </a:fld>
            <a:endParaRPr lang="en-GB" sz="700" b="0" dirty="0">
              <a:sym typeface="+mn-lt"/>
            </a:endParaRPr>
          </a:p>
        </p:txBody>
      </p:sp>
      <p:sp>
        <p:nvSpPr>
          <p:cNvPr id="48" name="Rectangle 47"/>
          <p:cNvSpPr>
            <a:spLocks noGrp="1" noChangeArrowheads="1"/>
          </p:cNvSpPr>
          <p:nvPr>
            <p:custDataLst>
              <p:tags r:id="rId31"/>
            </p:custDataLst>
          </p:nvPr>
        </p:nvSpPr>
        <p:spPr bwMode="gray">
          <a:xfrm>
            <a:off x="2730500" y="54022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DE94CE8-6274-4D7E-A8EF-B8A8887966FE}" type="datetime'''''''''''''''''''''''5''1''''''''''''1'''''''''''''''''">
              <a:rPr lang="en-GB" altLang="en-US" sz="700" b="0">
                <a:sym typeface="+mn-lt"/>
              </a:rPr>
              <a:pPr marL="0" indent="0" algn="ctr">
                <a:lnSpc>
                  <a:spcPct val="100000"/>
                </a:lnSpc>
                <a:spcAft>
                  <a:spcPct val="0"/>
                </a:spcAft>
                <a:buNone/>
              </a:pPr>
              <a:t>511</a:t>
            </a:fld>
            <a:endParaRPr lang="en-GB" sz="700" b="0" dirty="0">
              <a:sym typeface="+mn-lt"/>
            </a:endParaRPr>
          </a:p>
        </p:txBody>
      </p:sp>
      <p:sp>
        <p:nvSpPr>
          <p:cNvPr id="63" name="Rectangle 62"/>
          <p:cNvSpPr>
            <a:spLocks noGrp="1" noChangeArrowheads="1"/>
          </p:cNvSpPr>
          <p:nvPr>
            <p:custDataLst>
              <p:tags r:id="rId32"/>
            </p:custDataLst>
          </p:nvPr>
        </p:nvSpPr>
        <p:spPr bwMode="auto">
          <a:xfrm>
            <a:off x="1865313" y="6135688"/>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21C0D4C-0415-4D2F-9E02-76132901E6F7}" type="datetime'''''Sp''''''''''a''''''''''i''''''''''''''''''''''n'''''''">
              <a:rPr lang="en-GB" altLang="en-US" sz="700" b="0"/>
              <a:pPr/>
              <a:t>Spain</a:t>
            </a:fld>
            <a:endParaRPr lang="en-GB" sz="700" b="0" dirty="0">
              <a:sym typeface="+mn-lt"/>
            </a:endParaRPr>
          </a:p>
        </p:txBody>
      </p:sp>
      <p:sp>
        <p:nvSpPr>
          <p:cNvPr id="49" name="Rectangle 48"/>
          <p:cNvSpPr>
            <a:spLocks noGrp="1" noChangeArrowheads="1"/>
          </p:cNvSpPr>
          <p:nvPr>
            <p:custDataLst>
              <p:tags r:id="rId33"/>
            </p:custDataLst>
          </p:nvPr>
        </p:nvSpPr>
        <p:spPr bwMode="gray">
          <a:xfrm>
            <a:off x="3559175" y="56784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4E5FD8A-1E83-4430-966B-A301FC61CAF0}"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52" name="Rectangle 51"/>
          <p:cNvSpPr>
            <a:spLocks noGrp="1" noChangeArrowheads="1"/>
          </p:cNvSpPr>
          <p:nvPr>
            <p:custDataLst>
              <p:tags r:id="rId34"/>
            </p:custDataLst>
          </p:nvPr>
        </p:nvSpPr>
        <p:spPr bwMode="auto">
          <a:xfrm>
            <a:off x="2638425" y="6135688"/>
            <a:ext cx="3825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944AAF5-BE76-4D8F-9A71-25BCC20BC89C}" type="datetime'''''''P''''o''rtu''''gal''''&#10;(''''''''''''''''2''013'''')'''">
              <a:rPr lang="en-GB" altLang="en-US" sz="700" b="0"/>
              <a:pPr/>
              <a:t>Portugal
(2013)</a:t>
            </a:fld>
            <a:endParaRPr lang="en-GB" sz="700" b="0" dirty="0">
              <a:sym typeface="+mn-lt"/>
            </a:endParaRPr>
          </a:p>
        </p:txBody>
      </p:sp>
      <p:sp>
        <p:nvSpPr>
          <p:cNvPr id="44" name="Rectangle 43"/>
          <p:cNvSpPr>
            <a:spLocks noGrp="1" noChangeArrowheads="1"/>
          </p:cNvSpPr>
          <p:nvPr>
            <p:custDataLst>
              <p:tags r:id="rId35"/>
            </p:custDataLst>
          </p:nvPr>
        </p:nvSpPr>
        <p:spPr bwMode="gray">
          <a:xfrm>
            <a:off x="1897063" y="55737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CC58C5C-D18C-4375-9D50-5FA5B3E76DDD}" type="datetime'''3''''''''''''''''''''''''''''''''''''''''''''''''5''3'">
              <a:rPr lang="en-GB" altLang="en-US" sz="700" b="0">
                <a:sym typeface="+mn-lt"/>
              </a:rPr>
              <a:pPr marL="0" indent="0" algn="ctr">
                <a:lnSpc>
                  <a:spcPct val="100000"/>
                </a:lnSpc>
                <a:spcAft>
                  <a:spcPct val="0"/>
                </a:spcAft>
                <a:buNone/>
              </a:pPr>
              <a:t>353</a:t>
            </a:fld>
            <a:endParaRPr lang="en-GB" sz="700" b="0" dirty="0">
              <a:sym typeface="+mn-lt"/>
            </a:endParaRPr>
          </a:p>
        </p:txBody>
      </p:sp>
    </p:spTree>
    <p:extLst>
      <p:ext uri="{BB962C8B-B14F-4D97-AF65-F5344CB8AC3E}">
        <p14:creationId xmlns:p14="http://schemas.microsoft.com/office/powerpoint/2010/main" val="421022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9"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Belgium Barriers and Opportunities</a:t>
            </a:r>
            <a:br>
              <a:rPr lang="en-US" sz="1800" b="1" dirty="0"/>
            </a:br>
            <a:r>
              <a:rPr lang="en-US" sz="1400" dirty="0"/>
              <a:t>Although barriers due to Federal structure exist, fiscal action in the Walloon Region can help increase co-processing.</a:t>
            </a:r>
            <a:endParaRPr lang="en-GB" b="1" dirty="0"/>
          </a:p>
        </p:txBody>
      </p:sp>
      <p:sp>
        <p:nvSpPr>
          <p:cNvPr id="3" name="Content Placeholder 2"/>
          <p:cNvSpPr>
            <a:spLocks noGrp="1"/>
          </p:cNvSpPr>
          <p:nvPr>
            <p:ph sz="half" idx="1"/>
          </p:nvPr>
        </p:nvSpPr>
        <p:spPr>
          <a:xfrm>
            <a:off x="4660106" y="1908454"/>
            <a:ext cx="4025900" cy="673984"/>
          </a:xfrm>
        </p:spPr>
        <p:txBody>
          <a:bodyPr/>
          <a:lstStyle/>
          <a:p>
            <a:pPr marL="0" indent="0">
              <a:buNone/>
            </a:pPr>
            <a:r>
              <a:rPr lang="en-US" sz="800" b="1" dirty="0"/>
              <a:t>DRIVERS AND OPPORTUNITIES </a:t>
            </a:r>
            <a:r>
              <a:rPr lang="en-US" sz="800" b="1" i="1" dirty="0"/>
              <a:t>Increasing costs for waste disposal and considering the use of waste biomass of  municipal origin might provide additional incentives to use more alternative fuels. </a:t>
            </a:r>
            <a:endParaRPr lang="en-GB" sz="700" b="1" dirty="0"/>
          </a:p>
        </p:txBody>
      </p:sp>
      <p:sp>
        <p:nvSpPr>
          <p:cNvPr id="40" name="Content Placeholder 2"/>
          <p:cNvSpPr>
            <a:spLocks noGrp="1"/>
          </p:cNvSpPr>
          <p:nvPr>
            <p:ph sz="half" idx="2"/>
          </p:nvPr>
        </p:nvSpPr>
        <p:spPr>
          <a:xfrm>
            <a:off x="482641" y="1908454"/>
            <a:ext cx="4025900" cy="534766"/>
          </a:xfrm>
        </p:spPr>
        <p:txBody>
          <a:bodyPr/>
          <a:lstStyle/>
          <a:p>
            <a:pPr marL="0" indent="0">
              <a:buNone/>
            </a:pPr>
            <a:r>
              <a:rPr lang="en-US" sz="800" b="1" dirty="0"/>
              <a:t>BARRIERS</a:t>
            </a:r>
            <a:r>
              <a:rPr lang="en-US" sz="800" b="1" i="1" dirty="0"/>
              <a:t> To further increase co-processing a more level playing field between the regions on taxation is needed. Also tax exemption on Biomass and Dangerous Waste could help increase the use of alternative fuels.</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sector in Belgium has a long tradition of co-processing. Taxation, GHG reduction and waste availability at reasonable costs are the main economic drivers for co-processing. If political and fiscal incentives improve, then the use of waste in co-processing will further increase.</a:t>
            </a:r>
            <a:endParaRPr lang="en-GB" sz="900" b="0" kern="0" dirty="0"/>
          </a:p>
        </p:txBody>
      </p:sp>
      <p:graphicFrame>
        <p:nvGraphicFramePr>
          <p:cNvPr id="45" name="Table 44"/>
          <p:cNvGraphicFramePr>
            <a:graphicFrameLocks noGrp="1"/>
          </p:cNvGraphicFramePr>
          <p:nvPr>
            <p:extLst/>
          </p:nvPr>
        </p:nvGraphicFramePr>
        <p:xfrm>
          <a:off x="4673600" y="2593913"/>
          <a:ext cx="3998912" cy="37465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207569">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Plants have the permits to operate</a:t>
                      </a:r>
                      <a:r>
                        <a:rPr lang="en-US" sz="800" baseline="0" dirty="0"/>
                        <a:t> with higher co-processing rates and are technically ready for increased waste uptake</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Increasing</a:t>
                      </a:r>
                      <a:r>
                        <a:rPr lang="en-US" sz="800" baseline="0" dirty="0"/>
                        <a:t> cost of fossil fuels and of waste disposal can lead to further AF uptake in the sector</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The need to reduce GHG emissions will lead to increased use of waste biomass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702982">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Balance the development of </a:t>
                      </a:r>
                      <a:r>
                        <a:rPr lang="en-US" sz="800" baseline="0" dirty="0" err="1"/>
                        <a:t>WtE</a:t>
                      </a:r>
                      <a:r>
                        <a:rPr lang="en-US" sz="800" baseline="0" dirty="0"/>
                        <a:t> and co-processing to avoid local overcapacities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The Government should regard co-processing in cement as ‘better than’ R1, due to material recovery of ashes and energy efficiency aspects.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Provide more fiscal incentives for waste use and tax exemption for the use of hazardous waste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Look at the regional use of waste, avoid unnecessary export (Waste is a resource)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Secure Biomass availability for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836009">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Reduce the GHG emissions in Wallonia</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Keep the Belgian cement sector competitive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Increase number of jobs in waste to fuel processing</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5" name="Picture 94" descr="Belgien Flag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nvPr>
        </p:nvGraphicFramePr>
        <p:xfrm>
          <a:off x="466725" y="2593913"/>
          <a:ext cx="4041775" cy="3746560"/>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541637">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Regionally different waste legislations lead to fiscal differences in waste pricing.</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771223">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dirty="0">
                          <a:solidFill>
                            <a:schemeClr val="bg1"/>
                          </a:solidFill>
                        </a:rPr>
                        <a:t>Medium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buFont typeface="Arial" panose="020B0604020202020204" pitchFamily="34" charset="0"/>
                        <a:buChar char="•"/>
                      </a:pPr>
                      <a:r>
                        <a:rPr lang="en-US" sz="800" b="1" kern="1200" baseline="0" dirty="0">
                          <a:solidFill>
                            <a:schemeClr val="tx1"/>
                          </a:solidFill>
                          <a:latin typeface="+mn-lt"/>
                          <a:ea typeface="+mn-ea"/>
                          <a:cs typeface="+mn-cs"/>
                        </a:rPr>
                        <a:t>Market distortions </a:t>
                      </a:r>
                      <a:r>
                        <a:rPr lang="en-US" sz="800" b="0" kern="1200" baseline="0" dirty="0">
                          <a:solidFill>
                            <a:schemeClr val="tx1"/>
                          </a:solidFill>
                          <a:latin typeface="+mn-lt"/>
                          <a:ea typeface="+mn-ea"/>
                          <a:cs typeface="+mn-cs"/>
                        </a:rPr>
                        <a:t>due to support for power and heat production.</a:t>
                      </a: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46034">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kern="1200" dirty="0">
                          <a:solidFill>
                            <a:schemeClr val="bg1"/>
                          </a:solidFill>
                          <a:latin typeface="+mn-lt"/>
                          <a:ea typeface="+mn-ea"/>
                          <a:cs typeface="+mn-cs"/>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Due to federal structure: improvement possible on alignment of taxation and other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822638">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800" b="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665028">
                <a:tc>
                  <a:txBody>
                    <a:bodyPr/>
                    <a:lstStyle/>
                    <a:p>
                      <a:r>
                        <a:rPr lang="en-US" sz="800" b="0" i="1" dirty="0"/>
                        <a:t>Cement industry</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dirty="0">
                          <a:solidFill>
                            <a:schemeClr val="bg1"/>
                          </a:solidFill>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611129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1" name="think-cell Slide" r:id="rId30" imgW="360" imgH="360" progId="TCLayout.ActiveDocument.1">
                  <p:embed/>
                </p:oleObj>
              </mc:Choice>
              <mc:Fallback>
                <p:oleObj name="think-cell Slide" r:id="rId30" imgW="360" imgH="360" progId="TCLayout.ActiveDocument.1">
                  <p:embed/>
                  <p:pic>
                    <p:nvPicPr>
                      <p:cNvPr id="10" name="Object 9"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231030" cy="846138"/>
          </a:xfrm>
        </p:spPr>
        <p:txBody>
          <a:bodyPr/>
          <a:lstStyle/>
          <a:p>
            <a:r>
              <a:rPr lang="en-US" sz="1800" b="1" dirty="0"/>
              <a:t>Italy Waste Management</a:t>
            </a:r>
            <a:br>
              <a:rPr lang="en-US" sz="1800" b="1" dirty="0"/>
            </a:br>
            <a:r>
              <a:rPr lang="en-US" sz="1400" dirty="0"/>
              <a:t>A large exporter of pre-processed fuels, yet their domestic utilization remains low</a:t>
            </a:r>
            <a:endParaRPr lang="en-GB" sz="1400" b="1" dirty="0"/>
          </a:p>
        </p:txBody>
      </p:sp>
      <p:sp>
        <p:nvSpPr>
          <p:cNvPr id="3" name="Content Placeholder 2"/>
          <p:cNvSpPr>
            <a:spLocks noGrp="1"/>
          </p:cNvSpPr>
          <p:nvPr>
            <p:ph sz="half" idx="1"/>
          </p:nvPr>
        </p:nvSpPr>
        <p:spPr>
          <a:xfrm>
            <a:off x="466724" y="1916074"/>
            <a:ext cx="4025900" cy="509496"/>
          </a:xfrm>
        </p:spPr>
        <p:txBody>
          <a:bodyPr/>
          <a:lstStyle/>
          <a:p>
            <a:pPr marL="0" indent="0">
              <a:buNone/>
            </a:pPr>
            <a:r>
              <a:rPr lang="en-US" sz="800" b="1" dirty="0"/>
              <a:t>WASTE TREATMENT </a:t>
            </a:r>
            <a:r>
              <a:rPr lang="en-US" sz="800" b="1" i="1" dirty="0"/>
              <a:t>High recycling rate and low share of incineration are characteristic for Italian waste management.</a:t>
            </a:r>
            <a:endParaRPr lang="en-GB" sz="700" b="1" dirty="0"/>
          </a:p>
        </p:txBody>
      </p:sp>
      <p:sp>
        <p:nvSpPr>
          <p:cNvPr id="8" name="Content Placeholder 7"/>
          <p:cNvSpPr>
            <a:spLocks noGrp="1"/>
          </p:cNvSpPr>
          <p:nvPr>
            <p:ph sz="half" idx="2"/>
          </p:nvPr>
        </p:nvSpPr>
        <p:spPr>
          <a:xfrm>
            <a:off x="4645023" y="1916073"/>
            <a:ext cx="4027488"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Despite a very high recycling share in waste treatment (69%) a substantial part of generated waste gets landfilled and both co-processing and incineration options remain underdeveloped.</a:t>
            </a:r>
          </a:p>
          <a:p>
            <a:pPr>
              <a:buFont typeface="Verdana" panose="020B0604030504040204" pitchFamily="34" charset="0"/>
              <a:buChar char="–"/>
            </a:pPr>
            <a:r>
              <a:rPr lang="en-US" sz="900" dirty="0">
                <a:latin typeface="Verdana (Body)"/>
              </a:rPr>
              <a:t>Italy suffers from poor landfill management and inadequate landfill capacity. Landfill taxes range vastly depending on type of waste (1-103 EUR/</a:t>
            </a:r>
            <a:r>
              <a:rPr lang="en-US" sz="900" dirty="0" err="1">
                <a:latin typeface="Verdana (Body)"/>
              </a:rPr>
              <a:t>tonnes</a:t>
            </a:r>
            <a:r>
              <a:rPr lang="en-US" sz="900" dirty="0">
                <a:latin typeface="Verdana (Body)"/>
              </a:rPr>
              <a:t>). </a:t>
            </a:r>
            <a:r>
              <a:rPr lang="en-US" sz="900" dirty="0">
                <a:solidFill>
                  <a:schemeClr val="bg2"/>
                </a:solidFill>
                <a:latin typeface="Verdana (Body)"/>
              </a:rPr>
              <a:t>[3]</a:t>
            </a:r>
            <a:endParaRPr lang="en-US" sz="900" dirty="0">
              <a:latin typeface="Verdana (Body)"/>
            </a:endParaRPr>
          </a:p>
          <a:p>
            <a:pPr>
              <a:buFont typeface="Verdana" panose="020B0604030504040204" pitchFamily="34" charset="0"/>
              <a:buChar char="–"/>
            </a:pPr>
            <a:r>
              <a:rPr lang="en-US" sz="900" dirty="0">
                <a:latin typeface="Verdana (Body)"/>
              </a:rPr>
              <a:t>Italy is one of the major European exporters of SRF. If a strong market for SRF is created domestically (e.g. due to higher uptake in cement kilns), the export rate could be lowered substantially.</a:t>
            </a:r>
            <a:r>
              <a:rPr lang="en-US" sz="900" dirty="0">
                <a:solidFill>
                  <a:schemeClr val="bg2"/>
                </a:solidFill>
                <a:latin typeface="Verdana (Body)"/>
              </a:rPr>
              <a:t> [4]</a:t>
            </a:r>
          </a:p>
          <a:p>
            <a:pPr>
              <a:buFont typeface="Verdana" panose="020B0604030504040204" pitchFamily="34" charset="0"/>
              <a:buChar char="–"/>
            </a:pPr>
            <a:r>
              <a:rPr lang="en-US" sz="900" dirty="0">
                <a:latin typeface="Verdana (Body)"/>
              </a:rPr>
              <a:t>Some high quality SRF in Italy has end-of-life status, which could potentially ease the uptake of waste in cement kilns, but also potentially increase the cost of SRF. </a:t>
            </a:r>
          </a:p>
          <a:p>
            <a:pPr>
              <a:buFont typeface="Verdana" panose="020B0604030504040204" pitchFamily="34" charset="0"/>
              <a:buChar char="–"/>
            </a:pPr>
            <a:r>
              <a:rPr lang="en-US" sz="900" dirty="0">
                <a:latin typeface="Verdana (Body)"/>
              </a:rPr>
              <a:t>There are significant differences in waste infrastructure between regions in Italy, where in northern part both pre-treatment facilities and final users (WtE, cement plants) are present, but in southern parts the majority of waste is landfilled due to poor infrastructure (despite the presence of cement plants). </a:t>
            </a:r>
            <a:r>
              <a:rPr lang="en-US" sz="900" dirty="0">
                <a:solidFill>
                  <a:schemeClr val="bg2"/>
                </a:solidFill>
                <a:latin typeface="Verdana (Body)"/>
              </a:rPr>
              <a:t>[4,5]</a:t>
            </a:r>
          </a:p>
          <a:p>
            <a:pPr>
              <a:buFont typeface="Verdana" panose="020B0604030504040204" pitchFamily="34" charset="0"/>
              <a:buChar char="–"/>
            </a:pPr>
            <a:r>
              <a:rPr lang="en-US" sz="900" dirty="0">
                <a:latin typeface="Verdana (Body)"/>
              </a:rPr>
              <a:t>Co-processing has a strong position in national waste management plans. However, permits for waste incineration are issued at municipal level, very often allowing only small volumes of waste to be co-processed. </a:t>
            </a:r>
            <a:r>
              <a:rPr lang="en-US" sz="900" dirty="0">
                <a:solidFill>
                  <a:schemeClr val="bg2"/>
                </a:solidFill>
                <a:latin typeface="Verdana (Body)"/>
              </a:rPr>
              <a:t>[5]</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70</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Italy is a large exporter of Solid Recovered Fuel (SRF), however its domestic uptake is hampered by limited issuance of processing permits from the municipalities. Landfilling problems persist in southern parts of the country. </a:t>
            </a:r>
            <a:endParaRPr lang="en-GB" sz="900" b="0" kern="0" dirty="0"/>
          </a:p>
        </p:txBody>
      </p:sp>
      <p:sp>
        <p:nvSpPr>
          <p:cNvPr id="12" name="Content Placeholder 2"/>
          <p:cNvSpPr txBox="1">
            <a:spLocks/>
          </p:cNvSpPr>
          <p:nvPr/>
        </p:nvSpPr>
        <p:spPr bwMode="auto">
          <a:xfrm>
            <a:off x="466724" y="4523608"/>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Italy is slightly below EU average in regards to combustible waste generation.</a:t>
            </a:r>
            <a:endParaRPr lang="en-GB" sz="800" i="1" kern="0" dirty="0"/>
          </a:p>
        </p:txBody>
      </p:sp>
      <p:graphicFrame>
        <p:nvGraphicFramePr>
          <p:cNvPr id="68" name="Object 67"/>
          <p:cNvGraphicFramePr>
            <a:graphicFrameLocks/>
          </p:cNvGraphicFramePr>
          <p:nvPr>
            <p:custDataLst>
              <p:tags r:id="rId4"/>
            </p:custDataLst>
            <p:extLst/>
          </p:nvPr>
        </p:nvGraphicFramePr>
        <p:xfrm>
          <a:off x="0" y="5181600"/>
          <a:ext cx="4248277" cy="1238397"/>
        </p:xfrm>
        <a:graphic>
          <a:graphicData uri="http://schemas.openxmlformats.org/presentationml/2006/ole">
            <mc:AlternateContent xmlns:mc="http://schemas.openxmlformats.org/markup-compatibility/2006">
              <mc:Choice xmlns:v="urn:schemas-microsoft-com:vml" Requires="v">
                <p:oleObj spid="_x0000_s140312" name="Chart" r:id="rId32" imgW="4248277" imgH="1238397" progId="MSGraph.Chart.8">
                  <p:embed followColorScheme="full"/>
                </p:oleObj>
              </mc:Choice>
              <mc:Fallback>
                <p:oleObj name="Chart" r:id="rId32" imgW="4248277" imgH="1238397" progId="MSGraph.Chart.8">
                  <p:embed followColorScheme="full"/>
                  <p:pic>
                    <p:nvPicPr>
                      <p:cNvPr id="68" name="Object 67"/>
                      <p:cNvPicPr/>
                      <p:nvPr/>
                    </p:nvPicPr>
                    <p:blipFill>
                      <a:blip r:embed="rId33"/>
                      <a:stretch>
                        <a:fillRect/>
                      </a:stretch>
                    </p:blipFill>
                    <p:spPr>
                      <a:xfrm>
                        <a:off x="0" y="5181600"/>
                        <a:ext cx="4248277" cy="1238397"/>
                      </a:xfrm>
                      <a:prstGeom prst="rect">
                        <a:avLst/>
                      </a:prstGeom>
                    </p:spPr>
                  </p:pic>
                </p:oleObj>
              </mc:Fallback>
            </mc:AlternateContent>
          </a:graphicData>
        </a:graphic>
      </p:graphicFrame>
      <p:sp>
        <p:nvSpPr>
          <p:cNvPr id="75" name="Rectangle 74"/>
          <p:cNvSpPr>
            <a:spLocks noGrp="1" noChangeArrowheads="1"/>
          </p:cNvSpPr>
          <p:nvPr>
            <p:custDataLst>
              <p:tags r:id="rId5"/>
            </p:custDataLst>
          </p:nvPr>
        </p:nvSpPr>
        <p:spPr bwMode="auto">
          <a:xfrm>
            <a:off x="473075" y="50450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76" name="Rectangle 75"/>
          <p:cNvSpPr>
            <a:spLocks noGrp="1" noChangeArrowheads="1"/>
          </p:cNvSpPr>
          <p:nvPr>
            <p:custDataLst>
              <p:tags r:id="rId6"/>
            </p:custDataLst>
          </p:nvPr>
        </p:nvSpPr>
        <p:spPr bwMode="auto">
          <a:xfrm>
            <a:off x="3046413" y="6249988"/>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a:t>EU average </a:t>
            </a:fld>
            <a:endParaRPr lang="en-GB" sz="700" b="0" dirty="0">
              <a:sym typeface="+mn-lt"/>
            </a:endParaRPr>
          </a:p>
        </p:txBody>
      </p:sp>
      <p:sp>
        <p:nvSpPr>
          <p:cNvPr id="39" name="Rectangle 38"/>
          <p:cNvSpPr>
            <a:spLocks noGrp="1" noChangeArrowheads="1"/>
          </p:cNvSpPr>
          <p:nvPr>
            <p:custDataLst>
              <p:tags r:id="rId7"/>
            </p:custDataLst>
          </p:nvPr>
        </p:nvSpPr>
        <p:spPr bwMode="gray">
          <a:xfrm>
            <a:off x="3192463" y="592931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56BCB32-94D4-45A6-AB17-21442A1C6FDE}"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37" name="Rectangle 36"/>
          <p:cNvSpPr>
            <a:spLocks noGrp="1" noChangeArrowheads="1"/>
          </p:cNvSpPr>
          <p:nvPr>
            <p:custDataLst>
              <p:tags r:id="rId8"/>
            </p:custDataLst>
          </p:nvPr>
        </p:nvSpPr>
        <p:spPr bwMode="gray">
          <a:xfrm>
            <a:off x="1544638" y="55387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FFB2538-F189-4A3B-B72F-569B34780A17}" type="datetime'''4''''''''''''''''''4''''''%'''''''''''''''''''''">
              <a:rPr lang="en-GB" altLang="en-US" sz="700">
                <a:solidFill>
                  <a:schemeClr val="bg1"/>
                </a:solidFill>
                <a:sym typeface="+mn-lt"/>
              </a:rPr>
              <a:pPr marL="0" indent="0" algn="ctr">
                <a:lnSpc>
                  <a:spcPct val="100000"/>
                </a:lnSpc>
                <a:spcAft>
                  <a:spcPct val="0"/>
                </a:spcAft>
                <a:buNone/>
              </a:pPr>
              <a:t>44%</a:t>
            </a:fld>
            <a:endParaRPr lang="en-GB" sz="700" dirty="0">
              <a:solidFill>
                <a:schemeClr val="bg1"/>
              </a:solidFill>
              <a:sym typeface="+mn-lt"/>
            </a:endParaRPr>
          </a:p>
        </p:txBody>
      </p:sp>
      <p:sp>
        <p:nvSpPr>
          <p:cNvPr id="77" name="Rectangle 76"/>
          <p:cNvSpPr>
            <a:spLocks noGrp="1" noChangeArrowheads="1"/>
          </p:cNvSpPr>
          <p:nvPr>
            <p:custDataLst>
              <p:tags r:id="rId9"/>
            </p:custDataLst>
          </p:nvPr>
        </p:nvSpPr>
        <p:spPr bwMode="auto">
          <a:xfrm>
            <a:off x="1568450" y="6249988"/>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A344523-4905-43FF-8320-680D84BF3F51}" type="datetime'''''''I''''ta''''''''''''''''''''''''''l''''''y'">
              <a:rPr lang="en-GB" altLang="en-US" sz="700" b="0"/>
              <a:pPr/>
              <a:t>Italy</a:t>
            </a:fld>
            <a:endParaRPr lang="en-GB" sz="700" b="0" dirty="0">
              <a:sym typeface="+mn-lt"/>
            </a:endParaRPr>
          </a:p>
        </p:txBody>
      </p:sp>
      <p:sp>
        <p:nvSpPr>
          <p:cNvPr id="41" name="Rectangle 40"/>
          <p:cNvSpPr>
            <a:spLocks noGrp="1" noChangeArrowheads="1"/>
          </p:cNvSpPr>
          <p:nvPr>
            <p:custDataLst>
              <p:tags r:id="rId10"/>
            </p:custDataLst>
          </p:nvPr>
        </p:nvSpPr>
        <p:spPr bwMode="gray">
          <a:xfrm>
            <a:off x="3192463" y="55435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15B657C-2F0F-459D-B6E9-B9DC5B681C3D}"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36" name="Rectangle 35"/>
          <p:cNvSpPr>
            <a:spLocks noGrp="1" noChangeArrowheads="1"/>
          </p:cNvSpPr>
          <p:nvPr>
            <p:custDataLst>
              <p:tags r:id="rId11"/>
            </p:custDataLst>
          </p:nvPr>
        </p:nvSpPr>
        <p:spPr bwMode="gray">
          <a:xfrm>
            <a:off x="1544638" y="59245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74D6F5D-F4BC-4977-B6D1-F8538BFC7195}" type="datetime'''''''''''5''''''''''''''''''''6''''%'">
              <a:rPr lang="en-GB" altLang="en-US" sz="700">
                <a:solidFill>
                  <a:schemeClr val="bg1"/>
                </a:solidFill>
                <a:sym typeface="+mn-lt"/>
              </a:rPr>
              <a:pPr marL="0" indent="0" algn="ctr">
                <a:lnSpc>
                  <a:spcPct val="100000"/>
                </a:lnSpc>
                <a:spcAft>
                  <a:spcPct val="0"/>
                </a:spcAft>
                <a:buNone/>
              </a:pPr>
              <a:t>56%</a:t>
            </a:fld>
            <a:endParaRPr lang="en-GB" sz="700" dirty="0">
              <a:solidFill>
                <a:schemeClr val="bg1"/>
              </a:solidFill>
              <a:sym typeface="+mn-lt"/>
            </a:endParaRPr>
          </a:p>
        </p:txBody>
      </p:sp>
      <p:sp>
        <p:nvSpPr>
          <p:cNvPr id="34" name="Rectangle 33"/>
          <p:cNvSpPr/>
          <p:nvPr>
            <p:custDataLst>
              <p:tags r:id="rId12"/>
            </p:custDataLst>
          </p:nvPr>
        </p:nvSpPr>
        <p:spPr bwMode="auto">
          <a:xfrm>
            <a:off x="2822575" y="52054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3" name="Rectangle 32"/>
          <p:cNvSpPr/>
          <p:nvPr>
            <p:custDataLst>
              <p:tags r:id="rId13"/>
            </p:custDataLst>
          </p:nvPr>
        </p:nvSpPr>
        <p:spPr bwMode="auto">
          <a:xfrm>
            <a:off x="2822575" y="50482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2" name="Rectangle 91"/>
          <p:cNvSpPr>
            <a:spLocks noGrp="1" noChangeArrowheads="1"/>
          </p:cNvSpPr>
          <p:nvPr>
            <p:custDataLst>
              <p:tags r:id="rId14"/>
            </p:custDataLst>
          </p:nvPr>
        </p:nvSpPr>
        <p:spPr bwMode="auto">
          <a:xfrm>
            <a:off x="2998788" y="504507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sp>
        <p:nvSpPr>
          <p:cNvPr id="93" name="Rectangle 92"/>
          <p:cNvSpPr>
            <a:spLocks noGrp="1" noChangeArrowheads="1"/>
          </p:cNvSpPr>
          <p:nvPr>
            <p:custDataLst>
              <p:tags r:id="rId15"/>
            </p:custDataLst>
          </p:nvPr>
        </p:nvSpPr>
        <p:spPr bwMode="auto">
          <a:xfrm>
            <a:off x="2998788" y="520223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a:t>Non-combustible waste</a:t>
            </a:fld>
            <a:endParaRPr lang="en-GB" sz="700" b="0" dirty="0">
              <a:sym typeface="+mn-lt"/>
            </a:endParaRPr>
          </a:p>
        </p:txBody>
      </p:sp>
      <p:pic>
        <p:nvPicPr>
          <p:cNvPr id="35" name="Picture 10" descr="Flag of Italy.sv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Object 37"/>
          <p:cNvGraphicFramePr>
            <a:graphicFrameLocks/>
          </p:cNvGraphicFramePr>
          <p:nvPr>
            <p:custDataLst>
              <p:tags r:id="rId16"/>
            </p:custDataLst>
            <p:extLst/>
          </p:nvPr>
        </p:nvGraphicFramePr>
        <p:xfrm>
          <a:off x="495300" y="2590799"/>
          <a:ext cx="1933713" cy="1933668"/>
        </p:xfrm>
        <a:graphic>
          <a:graphicData uri="http://schemas.openxmlformats.org/presentationml/2006/ole">
            <mc:AlternateContent xmlns:mc="http://schemas.openxmlformats.org/markup-compatibility/2006">
              <mc:Choice xmlns:v="urn:schemas-microsoft-com:vml" Requires="v">
                <p:oleObj spid="_x0000_s140313" name="Chart" r:id="rId35" imgW="1933713" imgH="1933668" progId="MSGraph.Chart.8">
                  <p:embed followColorScheme="full"/>
                </p:oleObj>
              </mc:Choice>
              <mc:Fallback>
                <p:oleObj name="Chart" r:id="rId35" imgW="1933713" imgH="1933668" progId="MSGraph.Chart.8">
                  <p:embed followColorScheme="full"/>
                  <p:pic>
                    <p:nvPicPr>
                      <p:cNvPr id="38" name="Object 37"/>
                      <p:cNvPicPr/>
                      <p:nvPr/>
                    </p:nvPicPr>
                    <p:blipFill>
                      <a:blip r:embed="rId36"/>
                      <a:stretch>
                        <a:fillRect/>
                      </a:stretch>
                    </p:blipFill>
                    <p:spPr>
                      <a:xfrm>
                        <a:off x="495300" y="2590799"/>
                        <a:ext cx="1933713" cy="1933668"/>
                      </a:xfrm>
                      <a:prstGeom prst="rect">
                        <a:avLst/>
                      </a:prstGeom>
                    </p:spPr>
                  </p:pic>
                </p:oleObj>
              </mc:Fallback>
            </mc:AlternateContent>
          </a:graphicData>
        </a:graphic>
      </p:graphicFrame>
      <p:sp>
        <p:nvSpPr>
          <p:cNvPr id="45" name="Rectangle 44"/>
          <p:cNvSpPr>
            <a:spLocks noGrp="1" noChangeArrowheads="1"/>
          </p:cNvSpPr>
          <p:nvPr>
            <p:custDataLst>
              <p:tags r:id="rId17"/>
            </p:custDataLst>
          </p:nvPr>
        </p:nvSpPr>
        <p:spPr bwMode="gray">
          <a:xfrm>
            <a:off x="2038350" y="3698875"/>
            <a:ext cx="230188" cy="122238"/>
          </a:xfrm>
          <a:prstGeom prst="rect">
            <a:avLst/>
          </a:prstGeom>
          <a:solidFill>
            <a:srgbClr val="8A8D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A4E92B6-57EE-40BB-AE1E-B98AB7119210}" type="datetime'''''''''''3''''''''''''''''''''''''''''''''''''%'">
              <a:rPr lang="en-GB" altLang="en-US" sz="800">
                <a:solidFill>
                  <a:schemeClr val="bg1"/>
                </a:solidFill>
              </a:rPr>
              <a:pPr/>
              <a:t>3%</a:t>
            </a:fld>
            <a:endParaRPr lang="en-GB" sz="800" dirty="0">
              <a:solidFill>
                <a:schemeClr val="bg1"/>
              </a:solidFill>
              <a:sym typeface="+mn-lt"/>
            </a:endParaRPr>
          </a:p>
        </p:txBody>
      </p:sp>
      <p:sp>
        <p:nvSpPr>
          <p:cNvPr id="46" name="Rectangle 45"/>
          <p:cNvSpPr>
            <a:spLocks noGrp="1" noChangeArrowheads="1"/>
          </p:cNvSpPr>
          <p:nvPr>
            <p:custDataLst>
              <p:tags r:id="rId18"/>
            </p:custDataLst>
          </p:nvPr>
        </p:nvSpPr>
        <p:spPr bwMode="gray">
          <a:xfrm>
            <a:off x="2078038" y="3460750"/>
            <a:ext cx="230188"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22F2D00-20AF-4E87-A412-9097E626120C}" type="datetime'''''''''''''''''''''''''''8''''''''%'''''''''''''''''''''''">
              <a:rPr lang="en-GB" altLang="en-US" sz="800">
                <a:solidFill>
                  <a:schemeClr val="bg1"/>
                </a:solidFill>
              </a:rPr>
              <a:pPr/>
              <a:t>8%</a:t>
            </a:fld>
            <a:endParaRPr lang="en-GB" sz="800" dirty="0">
              <a:solidFill>
                <a:schemeClr val="bg1"/>
              </a:solidFill>
              <a:sym typeface="+mn-lt"/>
            </a:endParaRPr>
          </a:p>
        </p:txBody>
      </p:sp>
      <p:sp>
        <p:nvSpPr>
          <p:cNvPr id="44" name="Rectangle 43"/>
          <p:cNvSpPr>
            <a:spLocks noGrp="1" noChangeArrowheads="1"/>
          </p:cNvSpPr>
          <p:nvPr>
            <p:custDataLst>
              <p:tags r:id="rId19"/>
            </p:custDataLst>
          </p:nvPr>
        </p:nvSpPr>
        <p:spPr bwMode="gray">
          <a:xfrm>
            <a:off x="752475" y="3876675"/>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CF8ED3B-1317-4D34-B17C-8F7FBD58D9C7}" type="datetime'''''''''6''''''9''''''''''''''%'''''''">
              <a:rPr lang="en-GB" altLang="en-US" sz="800" smtClean="0">
                <a:solidFill>
                  <a:schemeClr val="bg1"/>
                </a:solidFill>
              </a:rPr>
              <a:pPr/>
              <a:t>69%</a:t>
            </a:fld>
            <a:endParaRPr lang="en-GB" sz="800" dirty="0">
              <a:solidFill>
                <a:schemeClr val="bg1"/>
              </a:solidFill>
              <a:sym typeface="+mn-lt"/>
            </a:endParaRPr>
          </a:p>
        </p:txBody>
      </p:sp>
      <p:sp>
        <p:nvSpPr>
          <p:cNvPr id="40" name="Rectangle 39"/>
          <p:cNvSpPr>
            <a:spLocks noGrp="1" noChangeArrowheads="1"/>
          </p:cNvSpPr>
          <p:nvPr>
            <p:custDataLst>
              <p:tags r:id="rId20"/>
            </p:custDataLst>
          </p:nvPr>
        </p:nvSpPr>
        <p:spPr bwMode="gray">
          <a:xfrm>
            <a:off x="1728788" y="2932113"/>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903D0E4-24CD-4B8C-9B2F-CDFBD07C37E1}" type="datetime'''2''0''''''''''''''''''''%'''">
              <a:rPr lang="en-GB" altLang="en-US" sz="800">
                <a:solidFill>
                  <a:schemeClr val="bg1"/>
                </a:solidFill>
              </a:rPr>
              <a:pPr/>
              <a:t>20%</a:t>
            </a:fld>
            <a:endParaRPr lang="en-GB" sz="800" dirty="0">
              <a:solidFill>
                <a:schemeClr val="bg1"/>
              </a:solidFill>
              <a:sym typeface="+mn-lt"/>
            </a:endParaRPr>
          </a:p>
        </p:txBody>
      </p:sp>
      <p:sp>
        <p:nvSpPr>
          <p:cNvPr id="48" name="Rectangle 47"/>
          <p:cNvSpPr/>
          <p:nvPr>
            <p:custDataLst>
              <p:tags r:id="rId21"/>
            </p:custDataLst>
          </p:nvPr>
        </p:nvSpPr>
        <p:spPr bwMode="auto">
          <a:xfrm>
            <a:off x="2309813" y="27892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2"/>
            </p:custDataLst>
          </p:nvPr>
        </p:nvSpPr>
        <p:spPr bwMode="auto">
          <a:xfrm>
            <a:off x="2309813" y="31035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23"/>
            </p:custDataLst>
          </p:nvPr>
        </p:nvSpPr>
        <p:spPr bwMode="auto">
          <a:xfrm>
            <a:off x="2309813" y="26320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4"/>
            </p:custDataLst>
          </p:nvPr>
        </p:nvSpPr>
        <p:spPr bwMode="auto">
          <a:xfrm>
            <a:off x="2309813" y="29464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3" name="Rectangle 52"/>
          <p:cNvSpPr>
            <a:spLocks noGrp="1" noChangeArrowheads="1"/>
          </p:cNvSpPr>
          <p:nvPr>
            <p:custDataLst>
              <p:tags r:id="rId25"/>
            </p:custDataLst>
          </p:nvPr>
        </p:nvSpPr>
        <p:spPr bwMode="auto">
          <a:xfrm>
            <a:off x="2486025" y="29432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a:t>Incineration/energy recovery (R1)</a:t>
            </a:fld>
            <a:endParaRPr lang="en-GB" sz="700" b="0" dirty="0">
              <a:sym typeface="+mn-lt"/>
            </a:endParaRPr>
          </a:p>
        </p:txBody>
      </p:sp>
      <p:sp>
        <p:nvSpPr>
          <p:cNvPr id="51" name="Rectangle 50"/>
          <p:cNvSpPr>
            <a:spLocks noGrp="1" noChangeArrowheads="1"/>
          </p:cNvSpPr>
          <p:nvPr>
            <p:custDataLst>
              <p:tags r:id="rId26"/>
            </p:custDataLst>
          </p:nvPr>
        </p:nvSpPr>
        <p:spPr bwMode="auto">
          <a:xfrm>
            <a:off x="2486025" y="26289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a:t>Landfill/disposal (D1-D7, D12)</a:t>
            </a:fld>
            <a:endParaRPr lang="en-GB" sz="700" b="0" dirty="0">
              <a:sym typeface="+mn-lt"/>
            </a:endParaRPr>
          </a:p>
        </p:txBody>
      </p:sp>
      <p:sp>
        <p:nvSpPr>
          <p:cNvPr id="54" name="Rectangle 53"/>
          <p:cNvSpPr>
            <a:spLocks noGrp="1" noChangeArrowheads="1"/>
          </p:cNvSpPr>
          <p:nvPr>
            <p:custDataLst>
              <p:tags r:id="rId27"/>
            </p:custDataLst>
          </p:nvPr>
        </p:nvSpPr>
        <p:spPr bwMode="auto">
          <a:xfrm>
            <a:off x="2486025" y="27860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a:t>Incineration/disposal (D10) </a:t>
            </a:fld>
            <a:endParaRPr lang="en-GB" sz="700" b="0" dirty="0">
              <a:sym typeface="+mn-lt"/>
            </a:endParaRPr>
          </a:p>
        </p:txBody>
      </p:sp>
      <p:sp>
        <p:nvSpPr>
          <p:cNvPr id="52" name="Rectangle 51"/>
          <p:cNvSpPr>
            <a:spLocks noGrp="1" noChangeArrowheads="1"/>
          </p:cNvSpPr>
          <p:nvPr>
            <p:custDataLst>
              <p:tags r:id="rId28"/>
            </p:custDataLst>
          </p:nvPr>
        </p:nvSpPr>
        <p:spPr bwMode="auto">
          <a:xfrm>
            <a:off x="2486025" y="31003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a:t>Recovery other than energy recovery </a:t>
            </a:fld>
            <a:endParaRPr lang="en-GB" sz="700" b="0" dirty="0">
              <a:sym typeface="+mn-lt"/>
            </a:endParaRPr>
          </a:p>
        </p:txBody>
      </p:sp>
      <p:sp>
        <p:nvSpPr>
          <p:cNvPr id="55" name="Content Placeholder 2"/>
          <p:cNvSpPr txBox="1">
            <a:spLocks/>
          </p:cNvSpPr>
          <p:nvPr/>
        </p:nvSpPr>
        <p:spPr bwMode="auto">
          <a:xfrm>
            <a:off x="466724" y="2353068"/>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spTree>
    <p:extLst>
      <p:ext uri="{BB962C8B-B14F-4D97-AF65-F5344CB8AC3E}">
        <p14:creationId xmlns:p14="http://schemas.microsoft.com/office/powerpoint/2010/main" val="1970312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21"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Italy Barriers and Opportunities</a:t>
            </a:r>
            <a:br>
              <a:rPr lang="en-US" sz="1800" b="1" dirty="0"/>
            </a:br>
            <a:r>
              <a:rPr lang="en-US" sz="1400" dirty="0"/>
              <a:t>Italy has an opportunity to support its cement sector and utilize domestically produced SRF if political barriers are lifted</a:t>
            </a:r>
            <a:endParaRPr lang="en-GB" sz="14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71</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If the political barriers for co-processing are lifted, the cement industry can increase its competitiveness, more of produced SRF can be used domestically and public cost savings for waste management achieved.</a:t>
            </a:r>
            <a:endParaRPr lang="en-GB" sz="900" b="0" kern="0" dirty="0"/>
          </a:p>
        </p:txBody>
      </p:sp>
      <p:sp>
        <p:nvSpPr>
          <p:cNvPr id="40" name="Content Placeholder 2"/>
          <p:cNvSpPr>
            <a:spLocks noGrp="1"/>
          </p:cNvSpPr>
          <p:nvPr>
            <p:ph sz="half" idx="1"/>
          </p:nvPr>
        </p:nvSpPr>
        <p:spPr>
          <a:xfrm>
            <a:off x="482600" y="1761556"/>
            <a:ext cx="4025900" cy="534766"/>
          </a:xfrm>
        </p:spPr>
        <p:txBody>
          <a:bodyPr/>
          <a:lstStyle/>
          <a:p>
            <a:pPr marL="0" indent="0">
              <a:buNone/>
            </a:pPr>
            <a:r>
              <a:rPr lang="en-US" sz="800" b="1" dirty="0"/>
              <a:t>BARRIERS </a:t>
            </a:r>
            <a:r>
              <a:rPr lang="en-US" sz="800" b="1" i="1" dirty="0"/>
              <a:t>Opposition from regional political authorities supported by public and environmental groups has to be addressed to allow for increased waste uptake in the cement industry.</a:t>
            </a:r>
            <a:endParaRPr lang="en-GB" sz="700" b="1" dirty="0"/>
          </a:p>
        </p:txBody>
      </p:sp>
      <p:sp>
        <p:nvSpPr>
          <p:cNvPr id="44" name="Content Placeholder 2"/>
          <p:cNvSpPr>
            <a:spLocks noGrp="1"/>
          </p:cNvSpPr>
          <p:nvPr>
            <p:ph sz="half" idx="1"/>
          </p:nvPr>
        </p:nvSpPr>
        <p:spPr>
          <a:xfrm>
            <a:off x="4646611" y="1761556"/>
            <a:ext cx="4025900" cy="673984"/>
          </a:xfrm>
        </p:spPr>
        <p:txBody>
          <a:bodyPr/>
          <a:lstStyle/>
          <a:p>
            <a:pPr marL="0" indent="0">
              <a:buNone/>
            </a:pPr>
            <a:r>
              <a:rPr lang="en-US" sz="800" b="1" dirty="0"/>
              <a:t>DRIVERS AND OPPORTUNITY</a:t>
            </a:r>
            <a:r>
              <a:rPr lang="en-US" sz="800" b="1" i="1" dirty="0"/>
              <a:t> The Italian cement industry can be stabilized and SRF export reduced if the debate with opposition groups is initiated and successful. Given the size of the cement industry, sizable easing of dissatisfying waste management situation can be achieved. </a:t>
            </a:r>
            <a:endParaRPr lang="en-GB" sz="700" b="1" dirty="0"/>
          </a:p>
        </p:txBody>
      </p:sp>
      <p:graphicFrame>
        <p:nvGraphicFramePr>
          <p:cNvPr id="45" name="Table 44"/>
          <p:cNvGraphicFramePr>
            <a:graphicFrameLocks noGrp="1"/>
          </p:cNvGraphicFramePr>
          <p:nvPr>
            <p:extLst/>
          </p:nvPr>
        </p:nvGraphicFramePr>
        <p:xfrm>
          <a:off x="4673600" y="2568743"/>
          <a:ext cx="3998912" cy="3861051"/>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962464">
                <a:tc>
                  <a:txBody>
                    <a:bodyPr/>
                    <a:lstStyle/>
                    <a:p>
                      <a:r>
                        <a:rPr lang="en-US" sz="800" b="1" dirty="0">
                          <a:latin typeface="+mn-lt"/>
                        </a:rPr>
                        <a:t>Drivers</a:t>
                      </a:r>
                      <a:endParaRPr lang="en-GB" sz="800" b="1" dirty="0">
                        <a:latin typeface="+mn-lt"/>
                      </a:endParaRPr>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latin typeface="+mn-lt"/>
                        </a:rPr>
                        <a:t>Economic</a:t>
                      </a:r>
                      <a:r>
                        <a:rPr lang="en-US" sz="800" baseline="0" dirty="0">
                          <a:latin typeface="+mn-lt"/>
                        </a:rPr>
                        <a:t>al pressure to increase co-processing rates across the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latin typeface="+mn-lt"/>
                        </a:rPr>
                        <a:t>Well established pre-processing industry for SRF</a:t>
                      </a:r>
                      <a:endParaRPr lang="en-US" sz="800" dirty="0">
                        <a:latin typeface="+mn-lt"/>
                      </a:endParaRP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latin typeface="+mn-lt"/>
                        </a:rPr>
                        <a:t>Classification</a:t>
                      </a:r>
                      <a:r>
                        <a:rPr lang="en-US" sz="800" baseline="0" dirty="0">
                          <a:latin typeface="+mn-lt"/>
                        </a:rPr>
                        <a:t> of SRF as end-of-life product can lift limits on SRF use in the industry</a:t>
                      </a:r>
                      <a:endParaRPr lang="en-US" sz="8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Economic studies estimated potential reduction of 15% in public waste management costs if co-processing potential is exploited </a:t>
                      </a:r>
                      <a:r>
                        <a:rPr lang="en-US" sz="800" dirty="0">
                          <a:solidFill>
                            <a:schemeClr val="bg2"/>
                          </a:solidFill>
                          <a:latin typeface="+mn-lt"/>
                        </a:rPr>
                        <a:t>[6]</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831787">
                <a:tc>
                  <a:txBody>
                    <a:bodyPr/>
                    <a:lstStyle/>
                    <a:p>
                      <a:r>
                        <a:rPr lang="en-US" sz="800" b="1" dirty="0">
                          <a:latin typeface="+mn-lt"/>
                        </a:rPr>
                        <a:t>Actions for stakeholders</a:t>
                      </a:r>
                      <a:endParaRPr lang="en-GB" sz="800" b="1" dirty="0">
                        <a:latin typeface="+mn-lt"/>
                      </a:endParaRPr>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latin typeface="+mn-lt"/>
                        </a:rPr>
                        <a:t>Improve waste management law enforcement Decrease the wait-time for permit issuance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latin typeface="+mn-lt"/>
                        </a:rPr>
                        <a:t>Stimulate</a:t>
                      </a:r>
                      <a:r>
                        <a:rPr lang="en-US" sz="800" baseline="0" dirty="0">
                          <a:latin typeface="+mn-lt"/>
                        </a:rPr>
                        <a:t> an o</a:t>
                      </a:r>
                      <a:r>
                        <a:rPr lang="en-US" sz="800" dirty="0">
                          <a:latin typeface="+mn-lt"/>
                        </a:rPr>
                        <a:t>pen debate between the opposition groups,</a:t>
                      </a:r>
                      <a:r>
                        <a:rPr lang="en-US" sz="800" baseline="0" dirty="0">
                          <a:latin typeface="+mn-lt"/>
                        </a:rPr>
                        <a:t> public and the cement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latin typeface="+mn-lt"/>
                        </a:rPr>
                        <a:t>Establish communication channels between the cement industry and local municipalities to co-ordinate waste management on strategic level</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latin typeface="+mn-lt"/>
                        </a:rPr>
                        <a:t>Explore synergies between the cement industry and WtE and ensure coordinated development of the WtE sector to prevent overcapacity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latin typeface="+mn-lt"/>
                        </a:rPr>
                        <a:t>Improve landfilling situation in the southern parts of the country and ensure that more waste is suitable for recycling and recovery operations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62464">
                <a:tc>
                  <a:txBody>
                    <a:bodyPr/>
                    <a:lstStyle/>
                    <a:p>
                      <a:r>
                        <a:rPr lang="en-US" sz="800" b="1" dirty="0">
                          <a:latin typeface="+mn-lt"/>
                        </a:rPr>
                        <a:t>What is the opportunity?</a:t>
                      </a:r>
                      <a:endParaRPr lang="en-GB" sz="800" b="1" dirty="0">
                        <a:latin typeface="+mn-lt"/>
                      </a:endParaRPr>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Stabilization of the cement industry and better competitiveness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Reduction of the volume of SRF being exported to serve rather the domestic market</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Public cost savings in waste management</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Easing of dissatisfying waste management situation in southern parts of Italy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4" name="Picture 10" descr="Flag of Italy.sv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nvPr>
        </p:nvGraphicFramePr>
        <p:xfrm>
          <a:off x="466725" y="2568748"/>
          <a:ext cx="4041775" cy="3746559"/>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1120998">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120998">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kern="1200" dirty="0">
                          <a:solidFill>
                            <a:schemeClr val="tx1"/>
                          </a:solidFill>
                          <a:latin typeface="+mn-lt"/>
                          <a:ea typeface="+mn-ea"/>
                          <a:cs typeface="+mn-cs"/>
                        </a:rPr>
                        <a:t>Extended wait</a:t>
                      </a:r>
                      <a:r>
                        <a:rPr lang="en-US" sz="800" b="1" kern="1200" baseline="0" dirty="0">
                          <a:solidFill>
                            <a:schemeClr val="tx1"/>
                          </a:solidFill>
                          <a:latin typeface="+mn-lt"/>
                          <a:ea typeface="+mn-ea"/>
                          <a:cs typeface="+mn-cs"/>
                        </a:rPr>
                        <a:t> time for permit issuance </a:t>
                      </a:r>
                      <a:endParaRPr lang="en-US" sz="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01521">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01521">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Public acceptance of co-processing of waste is low</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01521">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888468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72</a:t>
            </a:fld>
            <a:endParaRPr lang="en-GB" noProof="0" dirty="0"/>
          </a:p>
        </p:txBody>
      </p:sp>
      <p:pic>
        <p:nvPicPr>
          <p:cNvPr id="9" name="Picture 10" descr="Flag of Italy.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73</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10" descr="Flag of Italy.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30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disclaimer</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AITEC (</a:t>
            </a:r>
            <a:r>
              <a:rPr lang="en-US" sz="1200" dirty="0" err="1"/>
              <a:t>Associazione</a:t>
            </a:r>
            <a:r>
              <a:rPr lang="en-US" sz="1200" dirty="0"/>
              <a:t> </a:t>
            </a:r>
            <a:r>
              <a:rPr lang="en-US" sz="1200" dirty="0" err="1"/>
              <a:t>Italiana</a:t>
            </a:r>
            <a:r>
              <a:rPr lang="en-US" sz="1200" dirty="0"/>
              <a:t> </a:t>
            </a:r>
            <a:r>
              <a:rPr lang="en-US" sz="1200" dirty="0" err="1"/>
              <a:t>Tecnico</a:t>
            </a:r>
            <a:r>
              <a:rPr lang="en-US" sz="1200" dirty="0"/>
              <a:t> </a:t>
            </a:r>
            <a:r>
              <a:rPr lang="en-US" sz="1200" dirty="0" err="1"/>
              <a:t>Economica</a:t>
            </a:r>
            <a:r>
              <a:rPr lang="en-US" sz="1200" dirty="0"/>
              <a:t> </a:t>
            </a:r>
            <a:r>
              <a:rPr lang="en-US" sz="1200" dirty="0" err="1"/>
              <a:t>Cemento</a:t>
            </a:r>
            <a:r>
              <a:rPr lang="en-US" sz="1200" dirty="0"/>
              <a:t>) at http://www.aitecweb.com/default.aspx </a:t>
            </a:r>
          </a:p>
          <a:p>
            <a:r>
              <a:rPr lang="en-US" sz="1200" dirty="0"/>
              <a:t>Data for the waste management were obtained from ISPRA (</a:t>
            </a:r>
            <a:r>
              <a:rPr lang="en-US" sz="1200" dirty="0" err="1"/>
              <a:t>Istituto</a:t>
            </a:r>
            <a:r>
              <a:rPr lang="en-US" sz="1200" dirty="0"/>
              <a:t> </a:t>
            </a:r>
            <a:r>
              <a:rPr lang="en-US" sz="1200" dirty="0" err="1"/>
              <a:t>Superiore</a:t>
            </a:r>
            <a:r>
              <a:rPr lang="en-US" sz="1200" dirty="0"/>
              <a:t> per la </a:t>
            </a:r>
            <a:r>
              <a:rPr lang="en-US" sz="1200" dirty="0" err="1"/>
              <a:t>Protezione</a:t>
            </a:r>
            <a:r>
              <a:rPr lang="en-US" sz="1200" dirty="0"/>
              <a:t> e la </a:t>
            </a:r>
            <a:r>
              <a:rPr lang="en-US" sz="1200" dirty="0" err="1"/>
              <a:t>Ricerca</a:t>
            </a:r>
            <a:r>
              <a:rPr lang="en-US" sz="1200" dirty="0"/>
              <a:t> </a:t>
            </a:r>
            <a:r>
              <a:rPr lang="en-US" sz="1200" dirty="0" err="1"/>
              <a:t>Ambientale</a:t>
            </a:r>
            <a:r>
              <a:rPr lang="en-US" sz="1200" dirty="0"/>
              <a:t>) at http://www.isprambiente.gov.it/en/ISPRA/the-institute and Eurostat at http://www.wbcsdcement.org/GNR-2014/index.html</a:t>
            </a:r>
          </a:p>
          <a:p>
            <a:endParaRPr lang="en-US" sz="1200" dirty="0"/>
          </a:p>
          <a:p>
            <a:pPr marL="0" indent="-180000">
              <a:lnSpc>
                <a:spcPct val="100000"/>
              </a:lnSpc>
              <a:buNone/>
            </a:pPr>
            <a:r>
              <a:rPr lang="en-US" sz="1200" dirty="0"/>
              <a:t>[1] AITEC (2105), </a:t>
            </a:r>
            <a:r>
              <a:rPr lang="en-US" sz="1200" dirty="0" err="1"/>
              <a:t>Relazione</a:t>
            </a:r>
            <a:r>
              <a:rPr lang="en-US" sz="1200" dirty="0"/>
              <a:t> </a:t>
            </a:r>
            <a:r>
              <a:rPr lang="en-US" sz="1200" dirty="0" err="1"/>
              <a:t>annualle</a:t>
            </a:r>
            <a:r>
              <a:rPr lang="en-US" sz="1200" dirty="0"/>
              <a:t>, available: http://www.aitecweb.com/Portals/0/pub/Repository/Area%20Economica/Pubblicazioni%20AITEC/Relazione_Annuale_2015.pdf</a:t>
            </a:r>
          </a:p>
          <a:p>
            <a:pPr marL="0" indent="-180000">
              <a:lnSpc>
                <a:spcPct val="100000"/>
              </a:lnSpc>
              <a:buNone/>
            </a:pPr>
            <a:r>
              <a:rPr lang="en-US" sz="1200" dirty="0"/>
              <a:t>[2] Interview with Daniele Gizzi, Environmental Manager at AITEC, 15/11/2016</a:t>
            </a:r>
          </a:p>
          <a:p>
            <a:pPr marL="0" indent="-180000">
              <a:lnSpc>
                <a:spcPct val="100000"/>
              </a:lnSpc>
              <a:buNone/>
            </a:pPr>
            <a:r>
              <a:rPr lang="en-US" sz="1200" dirty="0"/>
              <a:t>[3] CEWEP (2015),Landfill taxes and bans, available:  http://www.cewep.eu/media/www.cewep.eu/org/med_557/1406_2015-02-03_cewep_-_landfill_inctaxesbans.pdf </a:t>
            </a:r>
          </a:p>
          <a:p>
            <a:pPr marL="0" indent="-180000">
              <a:lnSpc>
                <a:spcPct val="100000"/>
              </a:lnSpc>
              <a:buNone/>
            </a:pPr>
            <a:r>
              <a:rPr lang="en-US" sz="1200" dirty="0"/>
              <a:t>[4]  FISE UNIRE (2015), </a:t>
            </a:r>
            <a:r>
              <a:rPr lang="en-US" sz="1200" dirty="0" err="1"/>
              <a:t>L’Italia</a:t>
            </a:r>
            <a:r>
              <a:rPr lang="en-US" sz="1200" dirty="0"/>
              <a:t> del </a:t>
            </a:r>
            <a:r>
              <a:rPr lang="en-US" sz="1200" dirty="0" err="1"/>
              <a:t>Riciclo</a:t>
            </a:r>
            <a:r>
              <a:rPr lang="en-US" sz="1200" dirty="0"/>
              <a:t>, available: http://www.garc.it/wp/wp-content/uploads/reports/Rapporto_Italia_del_Riciclo_2015.pdf</a:t>
            </a:r>
          </a:p>
          <a:p>
            <a:pPr marL="0" indent="-180000">
              <a:lnSpc>
                <a:spcPct val="100000"/>
              </a:lnSpc>
              <a:buNone/>
            </a:pPr>
            <a:r>
              <a:rPr lang="en-US" sz="1200" dirty="0"/>
              <a:t>[5] ISPRA (2015), </a:t>
            </a:r>
            <a:r>
              <a:rPr lang="en-US" sz="1200" dirty="0" err="1"/>
              <a:t>Rapporti</a:t>
            </a:r>
            <a:r>
              <a:rPr lang="en-US" sz="1200" dirty="0"/>
              <a:t> </a:t>
            </a:r>
            <a:r>
              <a:rPr lang="en-US" sz="1200" dirty="0" err="1"/>
              <a:t>rifiuti</a:t>
            </a:r>
            <a:r>
              <a:rPr lang="en-US" sz="1200" dirty="0"/>
              <a:t> </a:t>
            </a:r>
            <a:r>
              <a:rPr lang="en-US" sz="1200" dirty="0" err="1"/>
              <a:t>urbani</a:t>
            </a:r>
            <a:r>
              <a:rPr lang="en-US" sz="1200" dirty="0"/>
              <a:t> 2015, available: http://www.isprambiente.gov.it/it/pubblicazioni/rapporti/rapporto-rifiuti-urbani-edizione-2015</a:t>
            </a:r>
          </a:p>
          <a:p>
            <a:pPr marL="0" indent="-180000">
              <a:lnSpc>
                <a:spcPct val="100000"/>
              </a:lnSpc>
              <a:buNone/>
            </a:pPr>
            <a:r>
              <a:rPr lang="en-US" sz="1200" dirty="0"/>
              <a:t>[6] </a:t>
            </a:r>
            <a:r>
              <a:rPr lang="en-US" sz="1200" dirty="0" err="1"/>
              <a:t>Nomisma</a:t>
            </a:r>
            <a:r>
              <a:rPr lang="en-US" sz="1200" dirty="0"/>
              <a:t> </a:t>
            </a:r>
            <a:r>
              <a:rPr lang="en-US" sz="1200" dirty="0" err="1"/>
              <a:t>Energia</a:t>
            </a:r>
            <a:r>
              <a:rPr lang="en-US" sz="1200" dirty="0"/>
              <a:t> (2012), </a:t>
            </a:r>
            <a:r>
              <a:rPr lang="en-US" sz="1200" dirty="0" err="1"/>
              <a:t>Potenzialità</a:t>
            </a:r>
            <a:r>
              <a:rPr lang="en-US" sz="1200" dirty="0"/>
              <a:t> e </a:t>
            </a:r>
            <a:r>
              <a:rPr lang="en-US" sz="1200" dirty="0" err="1"/>
              <a:t>benefici</a:t>
            </a:r>
            <a:r>
              <a:rPr lang="en-US" sz="1200" dirty="0"/>
              <a:t> </a:t>
            </a:r>
            <a:r>
              <a:rPr lang="en-US" sz="1200" dirty="0" err="1"/>
              <a:t>dall’impiego</a:t>
            </a:r>
            <a:r>
              <a:rPr lang="en-US" sz="1200" dirty="0"/>
              <a:t> </a:t>
            </a:r>
            <a:r>
              <a:rPr lang="en-US" sz="1200" dirty="0" err="1"/>
              <a:t>dei</a:t>
            </a:r>
            <a:r>
              <a:rPr lang="en-US" sz="1200" dirty="0"/>
              <a:t> </a:t>
            </a:r>
            <a:r>
              <a:rPr lang="en-US" sz="1200" dirty="0" err="1"/>
              <a:t>Combustibili</a:t>
            </a:r>
            <a:r>
              <a:rPr lang="en-US" sz="1200" dirty="0"/>
              <a:t> Solidi </a:t>
            </a:r>
            <a:r>
              <a:rPr lang="en-US" sz="1200" dirty="0" err="1"/>
              <a:t>Secondari</a:t>
            </a:r>
            <a:r>
              <a:rPr lang="en-US" sz="1200" dirty="0"/>
              <a:t> (CSS) </a:t>
            </a:r>
            <a:r>
              <a:rPr lang="en-US" sz="1200" dirty="0" err="1"/>
              <a:t>nell’industria</a:t>
            </a:r>
            <a:r>
              <a:rPr lang="en-US" sz="1200" dirty="0"/>
              <a:t>, </a:t>
            </a:r>
            <a:r>
              <a:rPr lang="en-US" sz="1200" dirty="0" err="1"/>
              <a:t>avallabile</a:t>
            </a:r>
            <a:r>
              <a:rPr lang="en-US" sz="1200" dirty="0"/>
              <a:t>: http://www.aitecweb.com/Portals/0/pubnoaut/NomismaEnergia_Potenzialita_e_benefici_impiego_combustibili_solidi_secondari.pdf</a:t>
            </a:r>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74</a:t>
            </a:fld>
            <a:endParaRPr lang="en-GB" noProof="0" dirty="0"/>
          </a:p>
        </p:txBody>
      </p:sp>
      <p:pic>
        <p:nvPicPr>
          <p:cNvPr id="9" name="Picture 10" descr="Flag of Italy.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87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548510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21"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38" name="Rectangle 37">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39" name="Rectangle 38">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40" name="Rectangle 39">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41" name="Rectangle 40">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42" name="Rectangle 41">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43" name="Rectangle 42">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44" name="Rectangle 43">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45" name="Rectangle 44">
            <a:hlinkClick r:id="rId28"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46" name="Rectangle 45">
            <a:hlinkClick r:id="rId29"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47" name="Rectangle 46"/>
          <p:cNvSpPr>
            <a:spLocks noGrp="1" noChangeArrowheads="1"/>
          </p:cNvSpPr>
          <p:nvPr>
            <p:custDataLst>
              <p:tags r:id="rId13"/>
            </p:custDataLst>
          </p:nvPr>
        </p:nvSpPr>
        <p:spPr bwMode="gray">
          <a:xfrm>
            <a:off x="469900" y="4138613"/>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Poland</a:t>
            </a:r>
            <a:endParaRPr lang="en-GB" sz="1400" dirty="0"/>
          </a:p>
        </p:txBody>
      </p:sp>
      <p:sp>
        <p:nvSpPr>
          <p:cNvPr id="48" name="Rectangle 47">
            <a:hlinkClick r:id="rId30"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49" name="Rectangle 48">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50" name="Rectangle 49">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51" name="Rectangle 50">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75</a:t>
            </a:fld>
            <a:endParaRPr lang="en-GB" noProof="0" dirty="0"/>
          </a:p>
        </p:txBody>
      </p:sp>
    </p:spTree>
    <p:extLst>
      <p:ext uri="{BB962C8B-B14F-4D97-AF65-F5344CB8AC3E}">
        <p14:creationId xmlns:p14="http://schemas.microsoft.com/office/powerpoint/2010/main" val="3879460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76</a:t>
            </a:fld>
            <a:endParaRPr lang="en-GB" noProof="0" dirty="0"/>
          </a:p>
        </p:txBody>
      </p:sp>
      <p:pic>
        <p:nvPicPr>
          <p:cNvPr id="8"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8612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2" name="think-cell Slide" r:id="rId34" imgW="360" imgH="360" progId="TCLayout.ActiveDocument.1">
                  <p:embed/>
                </p:oleObj>
              </mc:Choice>
              <mc:Fallback>
                <p:oleObj name="think-cell Slide" r:id="rId34" imgW="360" imgH="360" progId="TCLayout.ActiveDocument.1">
                  <p:embed/>
                  <p:pic>
                    <p:nvPicPr>
                      <p:cNvPr id="31" name="Object 30"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40361" cy="846138"/>
          </a:xfrm>
        </p:spPr>
        <p:txBody>
          <a:bodyPr/>
          <a:lstStyle/>
          <a:p>
            <a:r>
              <a:rPr lang="en-US" sz="1800" b="1" dirty="0"/>
              <a:t>Poland Summary</a:t>
            </a:r>
            <a:br>
              <a:rPr lang="en-US" sz="1800" b="1" dirty="0"/>
            </a:br>
            <a:r>
              <a:rPr lang="en-US" sz="1400" dirty="0"/>
              <a:t>Co-processing in Poland developed rapidly in the last decade, coincidentally with advances in country's waste management</a:t>
            </a:r>
            <a:endParaRPr lang="en-GB" sz="1600" dirty="0"/>
          </a:p>
        </p:txBody>
      </p:sp>
      <p:sp>
        <p:nvSpPr>
          <p:cNvPr id="3" name="Content Placeholder 2"/>
          <p:cNvSpPr>
            <a:spLocks noGrp="1"/>
          </p:cNvSpPr>
          <p:nvPr>
            <p:ph sz="half" idx="1"/>
          </p:nvPr>
        </p:nvSpPr>
        <p:spPr>
          <a:xfrm>
            <a:off x="482641" y="1757050"/>
            <a:ext cx="4025900" cy="347168"/>
          </a:xfrm>
        </p:spPr>
        <p:txBody>
          <a:bodyPr/>
          <a:lstStyle/>
          <a:p>
            <a:pPr marL="0" indent="0">
              <a:buNone/>
            </a:pPr>
            <a:r>
              <a:rPr lang="en-US" sz="900" b="1" dirty="0"/>
              <a:t>BARRIERS </a:t>
            </a:r>
            <a:r>
              <a:rPr lang="en-US" sz="900" b="1" i="1" dirty="0"/>
              <a:t>The cement industry is ready to further increase the co-processing rates as barriers are being lifted. </a:t>
            </a:r>
            <a:endParaRPr lang="en-GB" sz="900" b="1" i="1" dirty="0"/>
          </a:p>
        </p:txBody>
      </p:sp>
      <p:sp>
        <p:nvSpPr>
          <p:cNvPr id="8" name="Content Placeholder 7"/>
          <p:cNvSpPr>
            <a:spLocks noGrp="1"/>
          </p:cNvSpPr>
          <p:nvPr>
            <p:ph sz="half" idx="2"/>
          </p:nvPr>
        </p:nvSpPr>
        <p:spPr>
          <a:xfrm>
            <a:off x="4635970" y="1757050"/>
            <a:ext cx="4027488" cy="2220913"/>
          </a:xfrm>
        </p:spPr>
        <p:txBody>
          <a:bodyPr/>
          <a:lstStyle/>
          <a:p>
            <a:pPr marL="0" indent="0">
              <a:buNone/>
            </a:pPr>
            <a:r>
              <a:rPr lang="en-US" sz="900" b="1" dirty="0">
                <a:latin typeface="+mj-lt"/>
              </a:rPr>
              <a:t>ACTIONS FOR STAKEHOLDERS</a:t>
            </a:r>
          </a:p>
          <a:p>
            <a:pPr marL="0" indent="0">
              <a:buNone/>
            </a:pPr>
            <a:r>
              <a:rPr lang="en-US" sz="900" i="1" dirty="0">
                <a:latin typeface="+mj-lt"/>
              </a:rPr>
              <a:t>The cement industry</a:t>
            </a:r>
          </a:p>
          <a:p>
            <a:pPr>
              <a:buFont typeface="Verdana" panose="020B0604030504040204" pitchFamily="34" charset="0"/>
              <a:buChar char="–"/>
            </a:pPr>
            <a:r>
              <a:rPr lang="en-US" sz="900" dirty="0">
                <a:latin typeface="+mj-lt"/>
              </a:rPr>
              <a:t>Provide a solid offtake guarantee for waste derived fuels</a:t>
            </a:r>
          </a:p>
          <a:p>
            <a:pPr marL="0" indent="0">
              <a:buNone/>
            </a:pPr>
            <a:r>
              <a:rPr lang="en-US" sz="900" i="1" dirty="0">
                <a:latin typeface="+mj-lt"/>
              </a:rPr>
              <a:t>Policy makers</a:t>
            </a:r>
            <a:endParaRPr lang="en-US" sz="900" dirty="0">
              <a:latin typeface="+mj-lt"/>
            </a:endParaRPr>
          </a:p>
          <a:p>
            <a:pPr>
              <a:buFont typeface="Verdana" panose="020B0604030504040204" pitchFamily="34" charset="0"/>
              <a:buChar char="–"/>
            </a:pPr>
            <a:r>
              <a:rPr lang="en-US" sz="900" dirty="0">
                <a:latin typeface="+mj-lt"/>
              </a:rPr>
              <a:t>Properly align WtE and cement AF capacities, in order to reduce the risk of unnecessary investments.</a:t>
            </a:r>
          </a:p>
          <a:p>
            <a:pPr>
              <a:buFont typeface="Verdana" panose="020B0604030504040204" pitchFamily="34" charset="0"/>
              <a:buChar char="–"/>
            </a:pPr>
            <a:r>
              <a:rPr lang="en-US" sz="900" dirty="0">
                <a:latin typeface="+mj-lt"/>
              </a:rPr>
              <a:t>Support source selected waste collection.</a:t>
            </a:r>
          </a:p>
          <a:p>
            <a:pPr marL="0" indent="0">
              <a:buNone/>
            </a:pPr>
            <a:r>
              <a:rPr lang="en-US" sz="900" i="1" dirty="0">
                <a:latin typeface="+mj-lt"/>
              </a:rPr>
              <a:t>The waste management industry </a:t>
            </a:r>
          </a:p>
          <a:p>
            <a:pPr>
              <a:buFont typeface="Verdana" panose="020B0604030504040204" pitchFamily="34" charset="0"/>
              <a:buChar char="–"/>
            </a:pPr>
            <a:r>
              <a:rPr lang="en-US" sz="900" dirty="0">
                <a:latin typeface="+mj-lt"/>
              </a:rPr>
              <a:t>Improve collection (source separation) and waste processing practices </a:t>
            </a:r>
          </a:p>
          <a:p>
            <a:pPr>
              <a:buFont typeface="Verdana" panose="020B0604030504040204" pitchFamily="34" charset="0"/>
              <a:buChar char="–"/>
            </a:pPr>
            <a:r>
              <a:rPr lang="en-US" sz="900" dirty="0">
                <a:latin typeface="+mj-lt"/>
              </a:rPr>
              <a:t>Investments in collection and additional mechanical and mechanical biological waste processing capacities </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77</a:t>
            </a:fld>
            <a:endParaRPr lang="en-GB" noProof="0" dirty="0"/>
          </a:p>
        </p:txBody>
      </p:sp>
      <p:sp>
        <p:nvSpPr>
          <p:cNvPr id="9" name="Content Placeholder 2"/>
          <p:cNvSpPr txBox="1">
            <a:spLocks/>
          </p:cNvSpPr>
          <p:nvPr/>
        </p:nvSpPr>
        <p:spPr bwMode="auto">
          <a:xfrm>
            <a:off x="460375" y="116745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cement sector is well-prepared to further increase its fuel substitution and recent developments in the political environment and the waste management industry suggest that this can happen relatively rapidly if the quality of produced of RFD can be bettered.  </a:t>
            </a:r>
          </a:p>
        </p:txBody>
      </p:sp>
      <p:sp>
        <p:nvSpPr>
          <p:cNvPr id="12" name="Content Placeholder 2"/>
          <p:cNvSpPr txBox="1">
            <a:spLocks/>
          </p:cNvSpPr>
          <p:nvPr/>
        </p:nvSpPr>
        <p:spPr bwMode="auto">
          <a:xfrm>
            <a:off x="471788" y="4471964"/>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POTENTIAL </a:t>
            </a:r>
            <a:r>
              <a:rPr lang="en-US" sz="900" i="1" kern="0" dirty="0"/>
              <a:t>At 65% co-processing rate, the sector could mitigate some 2.7 Mtonnes of CO2 annually, while avoiding WtE investment of 1.2 EUR bn. </a:t>
            </a:r>
            <a:endParaRPr lang="en-GB" sz="900" i="1" kern="0" dirty="0"/>
          </a:p>
        </p:txBody>
      </p:sp>
      <p:sp>
        <p:nvSpPr>
          <p:cNvPr id="44" name="Content Placeholder 7"/>
          <p:cNvSpPr txBox="1">
            <a:spLocks/>
          </p:cNvSpPr>
          <p:nvPr/>
        </p:nvSpPr>
        <p:spPr bwMode="auto">
          <a:xfrm>
            <a:off x="4635970" y="4471964"/>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POLAND AT A GLANCE</a:t>
            </a:r>
          </a:p>
          <a:p>
            <a:endParaRPr lang="en-US" sz="900" b="0" i="1" kern="0" dirty="0"/>
          </a:p>
          <a:p>
            <a:endParaRPr lang="en-US" sz="900" b="0" i="1" kern="0" dirty="0"/>
          </a:p>
          <a:p>
            <a:endParaRPr lang="en-US" sz="900" b="0" i="1" kern="0" dirty="0"/>
          </a:p>
          <a:p>
            <a:pPr marL="0" indent="0">
              <a:buFont typeface="Verdana" pitchFamily="34" charset="0"/>
              <a:buNone/>
            </a:pPr>
            <a:endParaRPr lang="en-GB" sz="900" b="0" kern="0" dirty="0"/>
          </a:p>
        </p:txBody>
      </p:sp>
      <p:graphicFrame>
        <p:nvGraphicFramePr>
          <p:cNvPr id="7" name="Object 6"/>
          <p:cNvGraphicFramePr>
            <a:graphicFrameLocks/>
          </p:cNvGraphicFramePr>
          <p:nvPr>
            <p:custDataLst>
              <p:tags r:id="rId4"/>
            </p:custDataLst>
            <p:extLst/>
          </p:nvPr>
        </p:nvGraphicFramePr>
        <p:xfrm>
          <a:off x="571500" y="4953000"/>
          <a:ext cx="3657600" cy="1114560"/>
        </p:xfrm>
        <a:graphic>
          <a:graphicData uri="http://schemas.openxmlformats.org/presentationml/2006/ole">
            <mc:AlternateContent xmlns:mc="http://schemas.openxmlformats.org/markup-compatibility/2006">
              <mc:Choice xmlns:v="urn:schemas-microsoft-com:vml" Requires="v">
                <p:oleObj spid="_x0000_s142353" name="Chart" r:id="rId36" imgW="3657600" imgH="1114504" progId="MSGraph.Chart.8">
                  <p:embed followColorScheme="full"/>
                </p:oleObj>
              </mc:Choice>
              <mc:Fallback>
                <p:oleObj name="Chart" r:id="rId36" imgW="3657600" imgH="1114504" progId="MSGraph.Chart.8">
                  <p:embed followColorScheme="full"/>
                  <p:pic>
                    <p:nvPicPr>
                      <p:cNvPr id="7" name="Object 6"/>
                      <p:cNvPicPr>
                        <a:picLocks noChangeArrowheads="1"/>
                      </p:cNvPicPr>
                      <p:nvPr/>
                    </p:nvPicPr>
                    <p:blipFill>
                      <a:blip r:embed="rId37"/>
                      <a:srcRect/>
                      <a:stretch>
                        <a:fillRect/>
                      </a:stretch>
                    </p:blipFill>
                    <p:spPr bwMode="auto">
                      <a:xfrm>
                        <a:off x="571500" y="4953000"/>
                        <a:ext cx="3657600" cy="1114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Rectangle 62"/>
          <p:cNvSpPr>
            <a:spLocks noGrp="1" noChangeArrowheads="1"/>
          </p:cNvSpPr>
          <p:nvPr>
            <p:custDataLst>
              <p:tags r:id="rId5"/>
            </p:custDataLst>
          </p:nvPr>
        </p:nvSpPr>
        <p:spPr bwMode="gray">
          <a:xfrm>
            <a:off x="487363" y="501650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ADB63DA-CDA9-485D-9ADA-448108077280}" type="datetime'''''''''''''''''''''''''''''''''''''''3''''''.5'''''''''''''''">
              <a:rPr lang="en-GB" altLang="en-US" sz="800" b="0">
                <a:sym typeface="+mn-lt"/>
              </a:rPr>
              <a:pPr marL="0" indent="0" algn="r">
                <a:lnSpc>
                  <a:spcPct val="100000"/>
                </a:lnSpc>
                <a:spcAft>
                  <a:spcPct val="0"/>
                </a:spcAft>
                <a:buNone/>
              </a:pPr>
              <a:t>3.5</a:t>
            </a:fld>
            <a:endParaRPr lang="en-GB" sz="800" b="0" dirty="0">
              <a:sym typeface="+mn-lt"/>
            </a:endParaRPr>
          </a:p>
        </p:txBody>
      </p:sp>
      <p:sp>
        <p:nvSpPr>
          <p:cNvPr id="79" name="Rectangle 78"/>
          <p:cNvSpPr>
            <a:spLocks noGrp="1" noChangeArrowheads="1"/>
          </p:cNvSpPr>
          <p:nvPr>
            <p:custDataLst>
              <p:tags r:id="rId6"/>
            </p:custDataLst>
          </p:nvPr>
        </p:nvSpPr>
        <p:spPr bwMode="gray">
          <a:xfrm>
            <a:off x="487363" y="514032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7A3FDBB-F4F1-4A6F-9EA1-6E13CBF9B2FE}" type="datetime'''''3''''''''''''''''''''''''''''.''''''''0'''''''''''">
              <a:rPr lang="en-GB" altLang="en-US" sz="800" b="0"/>
              <a:pPr/>
              <a:t>3.0</a:t>
            </a:fld>
            <a:endParaRPr lang="en-GB" sz="800" b="0" dirty="0">
              <a:sym typeface="+mn-lt"/>
            </a:endParaRPr>
          </a:p>
        </p:txBody>
      </p:sp>
      <p:sp>
        <p:nvSpPr>
          <p:cNvPr id="50" name="Rectangle 49"/>
          <p:cNvSpPr>
            <a:spLocks noGrp="1" noChangeArrowheads="1"/>
          </p:cNvSpPr>
          <p:nvPr>
            <p:custDataLst>
              <p:tags r:id="rId7"/>
            </p:custDataLst>
          </p:nvPr>
        </p:nvSpPr>
        <p:spPr bwMode="gray">
          <a:xfrm>
            <a:off x="487363" y="527367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781A9BBA-FCEF-4AFD-9B3F-BFB3D9C5AAAA}" type="datetime'''''''''''''2''''''''''''''''''''''''''.''5'''''''''''''">
              <a:rPr lang="en-GB" altLang="en-US" sz="800" b="0">
                <a:sym typeface="+mn-lt"/>
              </a:rPr>
              <a:pPr marL="0" indent="0" algn="r">
                <a:lnSpc>
                  <a:spcPct val="100000"/>
                </a:lnSpc>
                <a:spcAft>
                  <a:spcPct val="0"/>
                </a:spcAft>
                <a:buNone/>
              </a:pPr>
              <a:t>2.5</a:t>
            </a:fld>
            <a:endParaRPr lang="en-GB" sz="800" b="0" dirty="0">
              <a:sym typeface="+mn-lt"/>
            </a:endParaRPr>
          </a:p>
        </p:txBody>
      </p:sp>
      <p:sp>
        <p:nvSpPr>
          <p:cNvPr id="78" name="Rectangle 77"/>
          <p:cNvSpPr>
            <a:spLocks noGrp="1" noChangeArrowheads="1"/>
          </p:cNvSpPr>
          <p:nvPr>
            <p:custDataLst>
              <p:tags r:id="rId8"/>
            </p:custDataLst>
          </p:nvPr>
        </p:nvSpPr>
        <p:spPr bwMode="gray">
          <a:xfrm>
            <a:off x="487363" y="539750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B35033D-D9BF-4259-AE8E-0DCF11B481D1}" type="datetime'2''''''''''''''''''''.''''''0'''''''''''''''''">
              <a:rPr lang="en-GB" altLang="en-US" sz="800" b="0"/>
              <a:pPr/>
              <a:t>2.0</a:t>
            </a:fld>
            <a:endParaRPr lang="en-GB" sz="800" b="0" dirty="0">
              <a:sym typeface="+mn-lt"/>
            </a:endParaRPr>
          </a:p>
        </p:txBody>
      </p:sp>
      <p:sp>
        <p:nvSpPr>
          <p:cNvPr id="49" name="Rectangle 48"/>
          <p:cNvSpPr>
            <a:spLocks noGrp="1" noChangeArrowheads="1"/>
          </p:cNvSpPr>
          <p:nvPr>
            <p:custDataLst>
              <p:tags r:id="rId9"/>
            </p:custDataLst>
          </p:nvPr>
        </p:nvSpPr>
        <p:spPr bwMode="gray">
          <a:xfrm>
            <a:off x="487363" y="552132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CE362AA4-8F9B-47A6-990B-3DE49B24FF55}" type="datetime'''''''''''''''''''''''''1''.''''''''''''5'''''''''">
              <a:rPr lang="en-GB" altLang="en-US" sz="800" b="0">
                <a:sym typeface="+mn-lt"/>
              </a:rPr>
              <a:pPr marL="0" indent="0" algn="r">
                <a:lnSpc>
                  <a:spcPct val="100000"/>
                </a:lnSpc>
                <a:spcAft>
                  <a:spcPct val="0"/>
                </a:spcAft>
                <a:buNone/>
              </a:pPr>
              <a:t>1.5</a:t>
            </a:fld>
            <a:endParaRPr lang="en-GB" sz="800" b="0" dirty="0">
              <a:sym typeface="+mn-lt"/>
            </a:endParaRPr>
          </a:p>
        </p:txBody>
      </p:sp>
      <p:sp>
        <p:nvSpPr>
          <p:cNvPr id="77" name="Rectangle 76"/>
          <p:cNvSpPr>
            <a:spLocks noGrp="1" noChangeArrowheads="1"/>
          </p:cNvSpPr>
          <p:nvPr>
            <p:custDataLst>
              <p:tags r:id="rId10"/>
            </p:custDataLst>
          </p:nvPr>
        </p:nvSpPr>
        <p:spPr bwMode="gray">
          <a:xfrm>
            <a:off x="487363" y="564515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6950B78-CA09-4855-A543-4967A2594776}" type="datetime'''''''''''''''''''1''''''''''''''''.''0'''''''''''''''''''''''">
              <a:rPr lang="en-GB" altLang="en-US" sz="800" b="0"/>
              <a:pPr/>
              <a:t>1.0</a:t>
            </a:fld>
            <a:endParaRPr lang="en-GB" sz="800" b="0" dirty="0">
              <a:sym typeface="+mn-lt"/>
            </a:endParaRPr>
          </a:p>
        </p:txBody>
      </p:sp>
      <p:sp>
        <p:nvSpPr>
          <p:cNvPr id="48" name="Rectangle 47"/>
          <p:cNvSpPr>
            <a:spLocks noGrp="1" noChangeArrowheads="1"/>
          </p:cNvSpPr>
          <p:nvPr>
            <p:custDataLst>
              <p:tags r:id="rId11"/>
            </p:custDataLst>
          </p:nvPr>
        </p:nvSpPr>
        <p:spPr bwMode="gray">
          <a:xfrm>
            <a:off x="487363" y="577850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2F52687-918B-45E1-A7C8-E7B76BCDD1F7}" type="datetime'''''''''''''''''0''''''''''''.5'''''''''''''''''''''''''''">
              <a:rPr lang="en-GB" altLang="en-US" sz="800" b="0">
                <a:sym typeface="+mn-lt"/>
              </a:rPr>
              <a:pPr marL="0" indent="0" algn="r">
                <a:lnSpc>
                  <a:spcPct val="100000"/>
                </a:lnSpc>
                <a:spcAft>
                  <a:spcPct val="0"/>
                </a:spcAft>
                <a:buNone/>
              </a:pPr>
              <a:t>0.5</a:t>
            </a:fld>
            <a:endParaRPr lang="en-GB" sz="800" b="0" dirty="0">
              <a:sym typeface="+mn-lt"/>
            </a:endParaRPr>
          </a:p>
        </p:txBody>
      </p:sp>
      <p:sp>
        <p:nvSpPr>
          <p:cNvPr id="40" name="Rectangle 39"/>
          <p:cNvSpPr>
            <a:spLocks noGrp="1" noChangeArrowheads="1"/>
          </p:cNvSpPr>
          <p:nvPr>
            <p:custDataLst>
              <p:tags r:id="rId12"/>
            </p:custDataLst>
          </p:nvPr>
        </p:nvSpPr>
        <p:spPr bwMode="gray">
          <a:xfrm>
            <a:off x="487363" y="5902325"/>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0A4DEA0-09E5-4060-8CCF-7FEA6D8C9D9A}" type="datetime'''''''0''''''''''.''''''''''''''''''''''''''''''''''0'">
              <a:rPr lang="en-GB" altLang="en-US" sz="800" b="0"/>
              <a:pPr/>
              <a:t>0.0</a:t>
            </a:fld>
            <a:endParaRPr lang="en-GB" sz="800" b="0" dirty="0">
              <a:sym typeface="+mn-lt"/>
            </a:endParaRPr>
          </a:p>
        </p:txBody>
      </p:sp>
      <p:cxnSp>
        <p:nvCxnSpPr>
          <p:cNvPr id="18" name="Straight Connector 17"/>
          <p:cNvCxnSpPr/>
          <p:nvPr>
            <p:custDataLst>
              <p:tags r:id="rId13"/>
            </p:custDataLst>
          </p:nvPr>
        </p:nvCxnSpPr>
        <p:spPr bwMode="auto">
          <a:xfrm>
            <a:off x="3695700" y="5600700"/>
            <a:ext cx="0" cy="1238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custDataLst>
              <p:tags r:id="rId14"/>
            </p:custDataLst>
          </p:nvPr>
        </p:nvCxnSpPr>
        <p:spPr bwMode="auto">
          <a:xfrm>
            <a:off x="2847975" y="5610225"/>
            <a:ext cx="0" cy="1238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custDataLst>
              <p:tags r:id="rId15"/>
            </p:custDataLst>
          </p:nvPr>
        </p:nvCxnSpPr>
        <p:spPr bwMode="auto">
          <a:xfrm>
            <a:off x="1152525" y="5124450"/>
            <a:ext cx="0" cy="2952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custDataLst>
              <p:tags r:id="rId16"/>
            </p:custDataLst>
          </p:nvPr>
        </p:nvCxnSpPr>
        <p:spPr bwMode="auto">
          <a:xfrm>
            <a:off x="2000250" y="5495925"/>
            <a:ext cx="0" cy="1619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a:spLocks noGrp="1" noChangeArrowheads="1"/>
          </p:cNvSpPr>
          <p:nvPr>
            <p:custDataLst>
              <p:tags r:id="rId17"/>
            </p:custDataLst>
          </p:nvPr>
        </p:nvSpPr>
        <p:spPr bwMode="auto">
          <a:xfrm>
            <a:off x="1622425" y="6021388"/>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65" name="Rectangle 64"/>
          <p:cNvSpPr>
            <a:spLocks noGrp="1" noChangeArrowheads="1"/>
          </p:cNvSpPr>
          <p:nvPr>
            <p:custDataLst>
              <p:tags r:id="rId18"/>
            </p:custDataLst>
          </p:nvPr>
        </p:nvSpPr>
        <p:spPr bwMode="gray">
          <a:xfrm>
            <a:off x="1912938" y="53736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35806A3-502A-4103-9866-BB89B2ECB009}" type="datetime'''''''''''1''''''''''''''''''''''''''''.''''5'''''">
              <a:rPr lang="en-GB" altLang="en-US" sz="700"/>
              <a:pPr/>
              <a:t>1.5</a:t>
            </a:fld>
            <a:endParaRPr lang="en-GB" sz="700" dirty="0">
              <a:sym typeface="+mn-lt"/>
            </a:endParaRPr>
          </a:p>
        </p:txBody>
      </p:sp>
      <p:sp>
        <p:nvSpPr>
          <p:cNvPr id="53" name="Rectangle 52"/>
          <p:cNvSpPr>
            <a:spLocks noGrp="1" noChangeArrowheads="1"/>
          </p:cNvSpPr>
          <p:nvPr>
            <p:custDataLst>
              <p:tags r:id="rId19"/>
            </p:custDataLst>
          </p:nvPr>
        </p:nvSpPr>
        <p:spPr bwMode="auto">
          <a:xfrm>
            <a:off x="735013" y="6021388"/>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useBgFill="1">
        <p:nvSpPr>
          <p:cNvPr id="36" name="Rectangle 35"/>
          <p:cNvSpPr>
            <a:spLocks noGrp="1" noChangeArrowheads="1"/>
          </p:cNvSpPr>
          <p:nvPr>
            <p:custDataLst>
              <p:tags r:id="rId20"/>
            </p:custDataLst>
          </p:nvPr>
        </p:nvSpPr>
        <p:spPr bwMode="gray">
          <a:xfrm>
            <a:off x="1065213" y="5154613"/>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B1C5A0D-1009-4711-9F96-D478A21547A9}" type="datetime'''''''2''''''.''''''''''''''''''''''''''''''''7'">
              <a:rPr lang="en-GB" altLang="en-US" sz="700"/>
              <a:pPr/>
              <a:t>2.7</a:t>
            </a:fld>
            <a:endParaRPr lang="en-GB" sz="700" dirty="0">
              <a:sym typeface="+mn-lt"/>
            </a:endParaRPr>
          </a:p>
        </p:txBody>
      </p:sp>
      <p:sp>
        <p:nvSpPr>
          <p:cNvPr id="51" name="Rectangle 50"/>
          <p:cNvSpPr>
            <a:spLocks noGrp="1" noChangeArrowheads="1"/>
          </p:cNvSpPr>
          <p:nvPr>
            <p:custDataLst>
              <p:tags r:id="rId21"/>
            </p:custDataLst>
          </p:nvPr>
        </p:nvSpPr>
        <p:spPr bwMode="auto">
          <a:xfrm>
            <a:off x="3302000" y="6021388"/>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p:nvSpPr>
          <p:cNvPr id="74" name="Rectangle 73"/>
          <p:cNvSpPr>
            <a:spLocks noGrp="1" noChangeArrowheads="1"/>
          </p:cNvSpPr>
          <p:nvPr>
            <p:custDataLst>
              <p:tags r:id="rId22"/>
            </p:custDataLst>
          </p:nvPr>
        </p:nvSpPr>
        <p:spPr bwMode="gray">
          <a:xfrm>
            <a:off x="3608388" y="547846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9534C8C-7D3D-4C83-8330-88A493770D51}" type="datetime'1''''''''''''.''''''''''''''''''''''''''''''2'''">
              <a:rPr lang="en-GB" altLang="en-US" sz="700"/>
              <a:pPr/>
              <a:t>1.2</a:t>
            </a:fld>
            <a:endParaRPr lang="en-GB" sz="700" dirty="0">
              <a:sym typeface="+mn-lt"/>
            </a:endParaRPr>
          </a:p>
        </p:txBody>
      </p:sp>
      <p:sp>
        <p:nvSpPr>
          <p:cNvPr id="52" name="Rectangle 51"/>
          <p:cNvSpPr>
            <a:spLocks noGrp="1" noChangeArrowheads="1"/>
          </p:cNvSpPr>
          <p:nvPr>
            <p:custDataLst>
              <p:tags r:id="rId23"/>
            </p:custDataLst>
          </p:nvPr>
        </p:nvSpPr>
        <p:spPr bwMode="auto">
          <a:xfrm>
            <a:off x="2493963" y="6021388"/>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45" name="Rectangle 44"/>
          <p:cNvSpPr>
            <a:spLocks noGrp="1" noChangeArrowheads="1"/>
          </p:cNvSpPr>
          <p:nvPr>
            <p:custDataLst>
              <p:tags r:id="rId24"/>
            </p:custDataLst>
          </p:nvPr>
        </p:nvSpPr>
        <p:spPr bwMode="gray">
          <a:xfrm>
            <a:off x="2760663" y="54879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1DFD99B-4D05-47DC-A0C9-F1C0E51E7AEC}" type="datetime'''1''''''.''''''''''''''''''''''''''''''''''1'">
              <a:rPr lang="en-GB" altLang="en-US" sz="700"/>
              <a:pPr/>
              <a:t>1.1</a:t>
            </a:fld>
            <a:endParaRPr lang="en-GB" sz="700" dirty="0">
              <a:sym typeface="+mn-lt"/>
            </a:endParaRPr>
          </a:p>
        </p:txBody>
      </p:sp>
      <p:sp>
        <p:nvSpPr>
          <p:cNvPr id="56" name="Rectangle 55"/>
          <p:cNvSpPr/>
          <p:nvPr>
            <p:custDataLst>
              <p:tags r:id="rId25"/>
            </p:custDataLst>
          </p:nvPr>
        </p:nvSpPr>
        <p:spPr bwMode="auto">
          <a:xfrm>
            <a:off x="2946400" y="50911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5" name="Straight Connector 54"/>
          <p:cNvCxnSpPr/>
          <p:nvPr>
            <p:custDataLst>
              <p:tags r:id="rId26"/>
            </p:custDataLst>
          </p:nvPr>
        </p:nvCxnSpPr>
        <p:spPr bwMode="auto">
          <a:xfrm>
            <a:off x="2946400" y="497998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custDataLst>
              <p:tags r:id="rId27"/>
            </p:custDataLst>
          </p:nvPr>
        </p:nvCxnSpPr>
        <p:spPr bwMode="auto">
          <a:xfrm>
            <a:off x="2946400" y="529431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custDataLst>
              <p:tags r:id="rId28"/>
            </p:custDataLst>
          </p:nvPr>
        </p:nvCxnSpPr>
        <p:spPr bwMode="auto">
          <a:xfrm>
            <a:off x="2974975" y="497998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9"/>
            </p:custDataLst>
          </p:nvPr>
        </p:nvCxnSpPr>
        <p:spPr bwMode="gray">
          <a:xfrm>
            <a:off x="2974975" y="529431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a:spLocks noGrp="1" noChangeArrowheads="1"/>
          </p:cNvSpPr>
          <p:nvPr>
            <p:custDataLst>
              <p:tags r:id="rId30"/>
            </p:custDataLst>
          </p:nvPr>
        </p:nvSpPr>
        <p:spPr bwMode="auto">
          <a:xfrm>
            <a:off x="3122613" y="508793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C73BB64-931F-4A65-BA93-53AB03F463B3}" type="datetime'6''5%'' ''''r''''a''''''''''''''''''t''''''''e'">
              <a:rPr lang="en-GB" altLang="en-US" sz="700" b="0"/>
              <a:pPr/>
              <a:t>65% rate</a:t>
            </a:fld>
            <a:endParaRPr lang="en-GB" sz="700" b="0" dirty="0">
              <a:sym typeface="+mn-lt"/>
            </a:endParaRPr>
          </a:p>
        </p:txBody>
      </p:sp>
      <p:sp>
        <p:nvSpPr>
          <p:cNvPr id="60" name="Rectangle 59"/>
          <p:cNvSpPr>
            <a:spLocks noGrp="1" noChangeArrowheads="1"/>
          </p:cNvSpPr>
          <p:nvPr>
            <p:custDataLst>
              <p:tags r:id="rId31"/>
            </p:custDataLst>
          </p:nvPr>
        </p:nvSpPr>
        <p:spPr bwMode="auto">
          <a:xfrm>
            <a:off x="3122613" y="4930775"/>
            <a:ext cx="1136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624CC953-19D6-437A-AE27-02B2AB1914AC}" type="datetime'''''''''C''ur''''ren''t ''''r''''ate'' (5''2''''%;2014'')'''''">
              <a:rPr lang="en-GB" altLang="en-US" sz="700" b="0"/>
              <a:pPr/>
              <a:t>Current rate (52%;2014)</a:t>
            </a:fld>
            <a:endParaRPr lang="en-GB" sz="700" b="0" dirty="0">
              <a:sym typeface="+mn-lt"/>
            </a:endParaRPr>
          </a:p>
        </p:txBody>
      </p:sp>
      <p:sp>
        <p:nvSpPr>
          <p:cNvPr id="62" name="Rectangle 61"/>
          <p:cNvSpPr>
            <a:spLocks noGrp="1" noChangeArrowheads="1"/>
          </p:cNvSpPr>
          <p:nvPr>
            <p:custDataLst>
              <p:tags r:id="rId32"/>
            </p:custDataLst>
          </p:nvPr>
        </p:nvSpPr>
        <p:spPr bwMode="auto">
          <a:xfrm>
            <a:off x="3122613" y="524510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EF0DAB7-BF49-46CB-8D03-E0BC413DB33B}" type="datetime'8''''''''0%'''''' ''''''''r''''''''''a''t''''''''e'''">
              <a:rPr lang="en-GB" altLang="en-US" sz="700" b="0"/>
              <a:pPr/>
              <a:t>80%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7" name="Picture 33"/>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43" name="Chart 42"/>
          <p:cNvGraphicFramePr>
            <a:graphicFrameLocks/>
          </p:cNvGraphicFramePr>
          <p:nvPr>
            <p:extLst/>
          </p:nvPr>
        </p:nvGraphicFramePr>
        <p:xfrm>
          <a:off x="4922838" y="4750538"/>
          <a:ext cx="3578224" cy="1843636"/>
        </p:xfrm>
        <a:graphic>
          <a:graphicData uri="http://schemas.openxmlformats.org/drawingml/2006/chart">
            <c:chart xmlns:c="http://schemas.openxmlformats.org/drawingml/2006/chart" xmlns:r="http://schemas.openxmlformats.org/officeDocument/2006/relationships" r:id="rId39"/>
          </a:graphicData>
        </a:graphic>
      </p:graphicFrame>
      <p:graphicFrame>
        <p:nvGraphicFramePr>
          <p:cNvPr id="46" name="Table 45"/>
          <p:cNvGraphicFramePr>
            <a:graphicFrameLocks noGrp="1"/>
          </p:cNvGraphicFramePr>
          <p:nvPr>
            <p:extLst/>
          </p:nvPr>
        </p:nvGraphicFramePr>
        <p:xfrm>
          <a:off x="482641" y="2247900"/>
          <a:ext cx="3863022" cy="2011680"/>
        </p:xfrm>
        <a:graphic>
          <a:graphicData uri="http://schemas.openxmlformats.org/drawingml/2006/table">
            <a:tbl>
              <a:tblPr firstRow="1" bandRow="1">
                <a:tableStyleId>{2D5ABB26-0587-4C30-8999-92F81FD0307C}</a:tableStyleId>
              </a:tblPr>
              <a:tblGrid>
                <a:gridCol w="1074340">
                  <a:extLst>
                    <a:ext uri="{9D8B030D-6E8A-4147-A177-3AD203B41FA5}">
                      <a16:colId xmlns:a16="http://schemas.microsoft.com/office/drawing/2014/main" val="4241883226"/>
                    </a:ext>
                  </a:extLst>
                </a:gridCol>
                <a:gridCol w="687066">
                  <a:extLst>
                    <a:ext uri="{9D8B030D-6E8A-4147-A177-3AD203B41FA5}">
                      <a16:colId xmlns:a16="http://schemas.microsoft.com/office/drawing/2014/main" val="1094806953"/>
                    </a:ext>
                  </a:extLst>
                </a:gridCol>
                <a:gridCol w="2101616">
                  <a:extLst>
                    <a:ext uri="{9D8B030D-6E8A-4147-A177-3AD203B41FA5}">
                      <a16:colId xmlns:a16="http://schemas.microsoft.com/office/drawing/2014/main" val="899821140"/>
                    </a:ext>
                  </a:extLst>
                </a:gridCol>
              </a:tblGrid>
              <a:tr h="685800">
                <a:tc>
                  <a:txBody>
                    <a:bodyPr/>
                    <a:lstStyle/>
                    <a:p>
                      <a:r>
                        <a:rPr lang="en-US" sz="700" b="0" i="1" dirty="0"/>
                        <a:t>Waste</a:t>
                      </a:r>
                      <a:r>
                        <a:rPr lang="en-US" sz="700" b="0" i="1" baseline="0" dirty="0"/>
                        <a:t> market organization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Medium</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t>High quality waste not available to the cemen</a:t>
                      </a:r>
                      <a:r>
                        <a:rPr lang="en-US" sz="700" b="1" baseline="0" dirty="0"/>
                        <a:t>t sector in sufficient quantity</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baseline="0" dirty="0"/>
                        <a:t>Waste processing industry is not well-developed</a:t>
                      </a:r>
                      <a:endParaRPr lang="en-US" sz="7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603885">
                <a:tc>
                  <a:txBody>
                    <a:bodyPr/>
                    <a:lstStyle/>
                    <a:p>
                      <a:r>
                        <a:rPr lang="en-US" sz="700" b="0" i="1" dirty="0"/>
                        <a:t>Waste market</a:t>
                      </a:r>
                      <a:r>
                        <a:rPr lang="en-US" sz="700" b="0" i="1" baseline="0" dirty="0"/>
                        <a:t> situation</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Medium</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700" b="1" baseline="0" dirty="0"/>
                        <a:t>Explicit cap on waste related public expenditures</a:t>
                      </a:r>
                    </a:p>
                    <a:p>
                      <a:pPr marL="54000" marR="0" lvl="1"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dirty="0"/>
                        <a:t>Landfill taxes too low</a:t>
                      </a:r>
                      <a:endParaRPr lang="en-US" sz="700" b="1" baseline="0" dirty="0"/>
                    </a:p>
                    <a:p>
                      <a:pPr marL="54000" marR="0" lvl="1"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t>Risk for future </a:t>
                      </a:r>
                      <a:r>
                        <a:rPr lang="en-GB" sz="700" b="1" baseline="0" dirty="0"/>
                        <a:t>c</a:t>
                      </a:r>
                      <a:r>
                        <a:rPr lang="en-GB" sz="700" b="1" dirty="0"/>
                        <a:t>ompetition for available waste</a:t>
                      </a:r>
                      <a:r>
                        <a:rPr lang="en-GB" sz="700" b="0" dirty="0"/>
                        <a:t>.</a:t>
                      </a:r>
                      <a:endParaRPr lang="en-US" sz="700" b="1"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60020">
                <a:tc>
                  <a:txBody>
                    <a:bodyPr/>
                    <a:lstStyle/>
                    <a:p>
                      <a:r>
                        <a:rPr lang="en-US" sz="700" b="0" i="1" dirty="0"/>
                        <a:t>Political environment</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kern="1200" dirty="0">
                          <a:solidFill>
                            <a:schemeClr val="bg1"/>
                          </a:solidFill>
                          <a:latin typeface="+mn-lt"/>
                          <a:ea typeface="+mn-ea"/>
                          <a:cs typeface="+mn-cs"/>
                        </a:rPr>
                        <a:t>Low</a:t>
                      </a:r>
                      <a:endParaRPr lang="en-GB" sz="7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158115">
                <a:tc>
                  <a:txBody>
                    <a:bodyPr/>
                    <a:lstStyle/>
                    <a:p>
                      <a:r>
                        <a:rPr lang="en-US" sz="700" b="0" i="1" dirty="0"/>
                        <a:t>Societal perspective</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Low</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171362">
                <a:tc>
                  <a:txBody>
                    <a:bodyPr/>
                    <a:lstStyle/>
                    <a:p>
                      <a:r>
                        <a:rPr lang="en-US" sz="700" b="0" i="1" dirty="0"/>
                        <a:t>Cement industry </a:t>
                      </a:r>
                      <a:endParaRPr lang="en-GB" sz="7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700" b="1" dirty="0">
                          <a:solidFill>
                            <a:schemeClr val="bg1"/>
                          </a:solidFill>
                        </a:rPr>
                        <a:t>Low</a:t>
                      </a:r>
                      <a:endParaRPr lang="en-GB" sz="7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542065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78</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291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3" name="think-cell Slide" r:id="rId37" imgW="360" imgH="360" progId="TCLayout.ActiveDocument.1">
                  <p:embed/>
                </p:oleObj>
              </mc:Choice>
              <mc:Fallback>
                <p:oleObj name="think-cell Slide" r:id="rId37" imgW="360" imgH="360" progId="TCLayout.ActiveDocument.1">
                  <p:embed/>
                  <p:pic>
                    <p:nvPicPr>
                      <p:cNvPr id="31" name="Object 30"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196818" cy="846138"/>
          </a:xfrm>
        </p:spPr>
        <p:txBody>
          <a:bodyPr/>
          <a:lstStyle/>
          <a:p>
            <a:r>
              <a:rPr lang="en-US" sz="1800" b="1" dirty="0"/>
              <a:t>Poland Cement Sector</a:t>
            </a:r>
            <a:br>
              <a:rPr lang="en-US" sz="1800" b="1" dirty="0"/>
            </a:br>
            <a:r>
              <a:rPr lang="en-US" sz="1400" dirty="0"/>
              <a:t>The domestic demand has already peaked, however the co-processing rate has increased rapidly in the last decade</a:t>
            </a:r>
            <a:endParaRPr lang="en-GB" sz="1400" b="1" dirty="0"/>
          </a:p>
        </p:txBody>
      </p:sp>
      <p:sp>
        <p:nvSpPr>
          <p:cNvPr id="3" name="Content Placeholder 2"/>
          <p:cNvSpPr>
            <a:spLocks noGrp="1"/>
          </p:cNvSpPr>
          <p:nvPr>
            <p:ph sz="half" idx="1"/>
          </p:nvPr>
        </p:nvSpPr>
        <p:spPr>
          <a:xfrm>
            <a:off x="480372" y="1916074"/>
            <a:ext cx="3859616" cy="469882"/>
          </a:xfrm>
        </p:spPr>
        <p:txBody>
          <a:bodyPr/>
          <a:lstStyle/>
          <a:p>
            <a:pPr marL="0" indent="0">
              <a:buNone/>
            </a:pPr>
            <a:r>
              <a:rPr lang="en-US" sz="800" b="1" dirty="0"/>
              <a:t>CO-PROCESSING</a:t>
            </a:r>
            <a:r>
              <a:rPr lang="en-US" sz="800" b="1" i="1" dirty="0"/>
              <a:t> Poland has above EU average co-processing rate with 52% of thermal energy coming from alternative fuels. </a:t>
            </a:r>
            <a:endParaRPr lang="en-GB" sz="800" b="1" i="1" dirty="0"/>
          </a:p>
        </p:txBody>
      </p:sp>
      <p:sp>
        <p:nvSpPr>
          <p:cNvPr id="8" name="Content Placeholder 7"/>
          <p:cNvSpPr>
            <a:spLocks noGrp="1"/>
          </p:cNvSpPr>
          <p:nvPr>
            <p:ph sz="half" idx="2"/>
          </p:nvPr>
        </p:nvSpPr>
        <p:spPr>
          <a:xfrm>
            <a:off x="4645022" y="1916074"/>
            <a:ext cx="4027489" cy="4424402"/>
          </a:xfrm>
        </p:spPr>
        <p:txBody>
          <a:bodyPr/>
          <a:lstStyle/>
          <a:p>
            <a:pPr marL="0" indent="0">
              <a:buNone/>
            </a:pPr>
            <a:r>
              <a:rPr lang="en-US" sz="900" b="1" dirty="0"/>
              <a:t>AT A GLANCE</a:t>
            </a:r>
          </a:p>
          <a:p>
            <a:pPr>
              <a:buFont typeface="Verdana" panose="020B0604030504040204" pitchFamily="34" charset="0"/>
              <a:buChar char="–"/>
            </a:pPr>
            <a:r>
              <a:rPr lang="en-US" sz="900" dirty="0"/>
              <a:t>Most players in the Polish cement sector are multinationals, these include: HeidelbergCement, </a:t>
            </a:r>
            <a:r>
              <a:rPr lang="en-US" sz="900" dirty="0" err="1"/>
              <a:t>LafargeHolcim</a:t>
            </a:r>
            <a:r>
              <a:rPr lang="en-US" sz="900" dirty="0"/>
              <a:t>, CEMEX, CRH, Buzzi Unicem and </a:t>
            </a:r>
            <a:r>
              <a:rPr lang="en-US" sz="900" dirty="0" err="1"/>
              <a:t>Miebach</a:t>
            </a:r>
            <a:r>
              <a:rPr lang="en-US" sz="900" dirty="0"/>
              <a:t> Group.</a:t>
            </a:r>
          </a:p>
          <a:p>
            <a:pPr>
              <a:buFont typeface="Verdana" panose="020B0604030504040204" pitchFamily="34" charset="0"/>
              <a:buChar char="–"/>
            </a:pPr>
            <a:r>
              <a:rPr lang="en-US" sz="900" dirty="0"/>
              <a:t>Poland has 11 Portland cement plants and majority of the cement produced is consumed domestically</a:t>
            </a:r>
          </a:p>
          <a:p>
            <a:pPr>
              <a:buFont typeface="Verdana" panose="020B0604030504040204" pitchFamily="34" charset="0"/>
              <a:buChar char="–"/>
            </a:pPr>
            <a:r>
              <a:rPr lang="en-US" sz="900" dirty="0"/>
              <a:t>Clinker production peaked in 2011 at over 13.6 Mtonnes (Cement production was close to 19 Mtonnes) and in was at 11.8 Mtonnes in 2014.  </a:t>
            </a:r>
          </a:p>
          <a:p>
            <a:pPr>
              <a:buFont typeface="Verdana" panose="020B0604030504040204" pitchFamily="34" charset="0"/>
              <a:buChar char="–"/>
            </a:pPr>
            <a:r>
              <a:rPr lang="en-US" sz="900" dirty="0"/>
              <a:t>The fuel substitution rate in Poland was well above EU average in 2014: 52% (compare to EU average 41%). Two cement plants already have substitution rates of over 80%. </a:t>
            </a:r>
          </a:p>
          <a:p>
            <a:pPr>
              <a:buFont typeface="Verdana" panose="020B0604030504040204" pitchFamily="34" charset="0"/>
              <a:buChar char="–"/>
            </a:pPr>
            <a:r>
              <a:rPr lang="en-US" sz="900" dirty="0"/>
              <a:t>Co-processing is encouraged by Polish government and viewed positively by the society</a:t>
            </a:r>
          </a:p>
          <a:p>
            <a:pPr>
              <a:buFont typeface="Verdana" panose="020B0604030504040204" pitchFamily="34" charset="0"/>
              <a:buChar char="–"/>
            </a:pPr>
            <a:r>
              <a:rPr lang="en-US" sz="900" dirty="0"/>
              <a:t>The cement industry is the largest consumer of processed waste as a fuel (1.2 Mtonnes/a)</a:t>
            </a:r>
          </a:p>
          <a:p>
            <a:pPr>
              <a:buFont typeface="Verdana" panose="020B0604030504040204" pitchFamily="34" charset="0"/>
              <a:buChar char="–"/>
            </a:pPr>
            <a:r>
              <a:rPr lang="en-US" sz="900" dirty="0"/>
              <a:t>Between 70% and 80% of AF used is of MSW origin, the other AF are used car </a:t>
            </a:r>
            <a:r>
              <a:rPr lang="en-US" sz="900" dirty="0" err="1"/>
              <a:t>tyres</a:t>
            </a:r>
            <a:r>
              <a:rPr lang="en-US" sz="900" dirty="0"/>
              <a:t> and sewage sludge</a:t>
            </a:r>
          </a:p>
          <a:p>
            <a:pPr>
              <a:buFont typeface="Verdana" panose="020B0604030504040204" pitchFamily="34" charset="0"/>
              <a:buChar char="–"/>
            </a:pPr>
            <a:r>
              <a:rPr lang="en-US" sz="900" dirty="0"/>
              <a:t>Consumption of RFD can grow to between 1.7 and up to 2 Mtonnes/a the coming years.</a:t>
            </a:r>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79</a:t>
            </a:fld>
            <a:endParaRPr lang="en-GB" noProof="0" dirty="0"/>
          </a:p>
        </p:txBody>
      </p:sp>
      <p:sp>
        <p:nvSpPr>
          <p:cNvPr id="9" name="Content Placeholder 2"/>
          <p:cNvSpPr txBox="1">
            <a:spLocks/>
          </p:cNvSpPr>
          <p:nvPr/>
        </p:nvSpPr>
        <p:spPr bwMode="auto">
          <a:xfrm>
            <a:off x="480372" y="1189826"/>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Polish cement industry the highest clinker per capita production in the region. Cement is used mainly internally; the past decade has seen a boom in construction and infrastructure development. Fuel substitution rate developed quickly; 10 years ago this was around 15% and in 2014 reached 52%. </a:t>
            </a:r>
            <a:endParaRPr lang="en-GB" sz="900" b="0" kern="0" dirty="0"/>
          </a:p>
        </p:txBody>
      </p:sp>
      <p:sp>
        <p:nvSpPr>
          <p:cNvPr id="12" name="Content Placeholder 2"/>
          <p:cNvSpPr txBox="1">
            <a:spLocks/>
          </p:cNvSpPr>
          <p:nvPr/>
        </p:nvSpPr>
        <p:spPr bwMode="auto">
          <a:xfrm>
            <a:off x="480372" y="4676064"/>
            <a:ext cx="4025900" cy="4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PRODUCTION</a:t>
            </a:r>
            <a:r>
              <a:rPr lang="en-US" sz="800" i="1" kern="0" dirty="0"/>
              <a:t> Poland has the highest clinker capita production in the region and above the EU28 average. Only less than 2% of clinker production was exported in 2014. </a:t>
            </a:r>
            <a:endParaRPr lang="en-GB" sz="800" i="1" kern="0" dirty="0"/>
          </a:p>
        </p:txBody>
      </p:sp>
      <p:graphicFrame>
        <p:nvGraphicFramePr>
          <p:cNvPr id="7" name="Object 6"/>
          <p:cNvGraphicFramePr>
            <a:graphicFrameLocks/>
          </p:cNvGraphicFramePr>
          <p:nvPr>
            <p:custDataLst>
              <p:tags r:id="rId4"/>
            </p:custDataLst>
            <p:extLst/>
          </p:nvPr>
        </p:nvGraphicFramePr>
        <p:xfrm>
          <a:off x="723899" y="2743200"/>
          <a:ext cx="2771792" cy="1733493"/>
        </p:xfrm>
        <a:graphic>
          <a:graphicData uri="http://schemas.openxmlformats.org/presentationml/2006/ole">
            <mc:AlternateContent xmlns:mc="http://schemas.openxmlformats.org/markup-compatibility/2006">
              <mc:Choice xmlns:v="urn:schemas-microsoft-com:vml" Requires="v">
                <p:oleObj spid="_x0000_s143384" name="Chart" r:id="rId39" imgW="2771792" imgH="1733493" progId="MSGraph.Chart.8">
                  <p:embed followColorScheme="full"/>
                </p:oleObj>
              </mc:Choice>
              <mc:Fallback>
                <p:oleObj name="Chart" r:id="rId39" imgW="2771792" imgH="1733493" progId="MSGraph.Chart.8">
                  <p:embed followColorScheme="full"/>
                  <p:pic>
                    <p:nvPicPr>
                      <p:cNvPr id="7" name="Object 6"/>
                      <p:cNvPicPr>
                        <a:picLocks noChangeArrowheads="1"/>
                      </p:cNvPicPr>
                      <p:nvPr/>
                    </p:nvPicPr>
                    <p:blipFill>
                      <a:blip r:embed="rId40"/>
                      <a:srcRect/>
                      <a:stretch>
                        <a:fillRect/>
                      </a:stretch>
                    </p:blipFill>
                    <p:spPr bwMode="auto">
                      <a:xfrm>
                        <a:off x="723899" y="2743200"/>
                        <a:ext cx="2771792" cy="1733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a:spLocks noGrp="1" noChangeArrowheads="1"/>
          </p:cNvSpPr>
          <p:nvPr>
            <p:custDataLst>
              <p:tags r:id="rId5"/>
            </p:custDataLst>
          </p:nvPr>
        </p:nvSpPr>
        <p:spPr bwMode="gray">
          <a:xfrm>
            <a:off x="538163" y="33877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BF2F0516-72F9-4B71-A178-014A35277FB9}"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38" name="Rectangle 37"/>
          <p:cNvSpPr>
            <a:spLocks noGrp="1" noChangeArrowheads="1"/>
          </p:cNvSpPr>
          <p:nvPr>
            <p:custDataLst>
              <p:tags r:id="rId6"/>
            </p:custDataLst>
          </p:nvPr>
        </p:nvSpPr>
        <p:spPr bwMode="gray">
          <a:xfrm>
            <a:off x="473075" y="2778125"/>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BC909333-BBD9-433B-8A2F-C44F9F7E8C3E}"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36" name="Rectangle 35"/>
          <p:cNvSpPr>
            <a:spLocks noGrp="1" noChangeArrowheads="1"/>
          </p:cNvSpPr>
          <p:nvPr>
            <p:custDataLst>
              <p:tags r:id="rId7"/>
            </p:custDataLst>
          </p:nvPr>
        </p:nvSpPr>
        <p:spPr bwMode="gray">
          <a:xfrm>
            <a:off x="538163" y="30829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AEE59B3-46CD-4684-A043-C5F3277A629C}"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33" name="Rectangle 32"/>
          <p:cNvSpPr>
            <a:spLocks noGrp="1" noChangeArrowheads="1"/>
          </p:cNvSpPr>
          <p:nvPr>
            <p:custDataLst>
              <p:tags r:id="rId8"/>
            </p:custDataLst>
          </p:nvPr>
        </p:nvSpPr>
        <p:spPr bwMode="gray">
          <a:xfrm>
            <a:off x="538163" y="39973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2333645-4022-4865-9674-7505EBFDB28B}"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32" name="Rectangle 31"/>
          <p:cNvSpPr>
            <a:spLocks noGrp="1" noChangeArrowheads="1"/>
          </p:cNvSpPr>
          <p:nvPr>
            <p:custDataLst>
              <p:tags r:id="rId9"/>
            </p:custDataLst>
          </p:nvPr>
        </p:nvSpPr>
        <p:spPr bwMode="gray">
          <a:xfrm>
            <a:off x="603250" y="4302125"/>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4FBCEC5-930A-4A41-A97C-8995F6350198}"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34" name="Rectangle 33"/>
          <p:cNvSpPr>
            <a:spLocks noGrp="1" noChangeArrowheads="1"/>
          </p:cNvSpPr>
          <p:nvPr>
            <p:custDataLst>
              <p:tags r:id="rId10"/>
            </p:custDataLst>
          </p:nvPr>
        </p:nvSpPr>
        <p:spPr bwMode="gray">
          <a:xfrm>
            <a:off x="538163" y="3692525"/>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9BF95E65-AB8D-4F40-823F-C52A7B723AA7}"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87" name="Rectangle 86"/>
          <p:cNvSpPr>
            <a:spLocks noGrp="1" noChangeArrowheads="1"/>
          </p:cNvSpPr>
          <p:nvPr>
            <p:custDataLst>
              <p:tags r:id="rId11"/>
            </p:custDataLst>
          </p:nvPr>
        </p:nvSpPr>
        <p:spPr bwMode="auto">
          <a:xfrm>
            <a:off x="473075" y="2484438"/>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54" name="Rectangle 53"/>
          <p:cNvSpPr>
            <a:spLocks noGrp="1" noChangeArrowheads="1"/>
          </p:cNvSpPr>
          <p:nvPr>
            <p:custDataLst>
              <p:tags r:id="rId12"/>
            </p:custDataLst>
          </p:nvPr>
        </p:nvSpPr>
        <p:spPr bwMode="gray">
          <a:xfrm>
            <a:off x="2616200" y="330517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7C3302D-EE53-4031-9918-ED1436E7113E}"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42" name="Rectangle 41"/>
          <p:cNvSpPr>
            <a:spLocks noGrp="1" noChangeArrowheads="1"/>
          </p:cNvSpPr>
          <p:nvPr>
            <p:custDataLst>
              <p:tags r:id="rId13"/>
            </p:custDataLst>
          </p:nvPr>
        </p:nvSpPr>
        <p:spPr bwMode="gray">
          <a:xfrm>
            <a:off x="1354138" y="39433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17E5522-6461-41BC-AF00-6AE3D4577101}" type="datetime'''''''''''''''4''''''''8''''%'''''''">
              <a:rPr lang="en-GB" altLang="en-US" sz="700">
                <a:solidFill>
                  <a:schemeClr val="bg1"/>
                </a:solidFill>
                <a:sym typeface="+mn-lt"/>
              </a:rPr>
              <a:pPr marL="0" indent="0" algn="ctr">
                <a:lnSpc>
                  <a:spcPct val="100000"/>
                </a:lnSpc>
                <a:spcAft>
                  <a:spcPct val="0"/>
                </a:spcAft>
                <a:buNone/>
              </a:pPr>
              <a:t>48%</a:t>
            </a:fld>
            <a:endParaRPr lang="en-GB" sz="700" dirty="0">
              <a:solidFill>
                <a:schemeClr val="bg1"/>
              </a:solidFill>
              <a:sym typeface="+mn-lt"/>
            </a:endParaRPr>
          </a:p>
        </p:txBody>
      </p:sp>
      <p:sp>
        <p:nvSpPr>
          <p:cNvPr id="40" name="Rectangle 39"/>
          <p:cNvSpPr>
            <a:spLocks noGrp="1" noChangeArrowheads="1"/>
          </p:cNvSpPr>
          <p:nvPr>
            <p:custDataLst>
              <p:tags r:id="rId14"/>
            </p:custDataLst>
          </p:nvPr>
        </p:nvSpPr>
        <p:spPr bwMode="auto">
          <a:xfrm>
            <a:off x="1331913" y="4421189"/>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451F457-55E4-43E6-B13D-D5520A8E4F1D}" type="datetime'P''''o''''''''''''''''''''''''''''''''''l''a''''''''''''''nd'">
              <a:rPr lang="en-GB" altLang="en-US" sz="700" b="0"/>
              <a:pPr/>
              <a:t>Poland</a:t>
            </a:fld>
            <a:endParaRPr lang="en-GB" sz="700" b="0" dirty="0">
              <a:sym typeface="+mn-lt"/>
            </a:endParaRPr>
          </a:p>
        </p:txBody>
      </p:sp>
      <p:sp>
        <p:nvSpPr>
          <p:cNvPr id="58" name="Rectangle 57"/>
          <p:cNvSpPr>
            <a:spLocks noGrp="1" noChangeArrowheads="1"/>
          </p:cNvSpPr>
          <p:nvPr>
            <p:custDataLst>
              <p:tags r:id="rId15"/>
            </p:custDataLst>
          </p:nvPr>
        </p:nvSpPr>
        <p:spPr bwMode="auto">
          <a:xfrm>
            <a:off x="2470150" y="4421189"/>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50" name="Rectangle 49"/>
          <p:cNvSpPr>
            <a:spLocks noGrp="1" noChangeArrowheads="1"/>
          </p:cNvSpPr>
          <p:nvPr>
            <p:custDataLst>
              <p:tags r:id="rId16"/>
            </p:custDataLst>
          </p:nvPr>
        </p:nvSpPr>
        <p:spPr bwMode="gray">
          <a:xfrm>
            <a:off x="1354138" y="34480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1CB8F30-3982-4704-9554-F97CB8F703CD}" type="datetime'''''''''17''''%'''">
              <a:rPr lang="en-GB" altLang="en-US" sz="700">
                <a:solidFill>
                  <a:schemeClr val="bg1"/>
                </a:solidFill>
                <a:sym typeface="+mn-lt"/>
              </a:rPr>
              <a:pPr marL="0" indent="0" algn="ctr">
                <a:lnSpc>
                  <a:spcPct val="100000"/>
                </a:lnSpc>
                <a:spcAft>
                  <a:spcPct val="0"/>
                </a:spcAft>
                <a:buNone/>
              </a:pPr>
              <a:t>17%</a:t>
            </a:fld>
            <a:endParaRPr lang="en-GB" sz="700" dirty="0">
              <a:solidFill>
                <a:schemeClr val="bg1"/>
              </a:solidFill>
              <a:sym typeface="+mn-lt"/>
            </a:endParaRPr>
          </a:p>
        </p:txBody>
      </p:sp>
      <p:sp>
        <p:nvSpPr>
          <p:cNvPr id="52" name="Rectangle 51"/>
          <p:cNvSpPr>
            <a:spLocks noGrp="1" noChangeArrowheads="1"/>
          </p:cNvSpPr>
          <p:nvPr>
            <p:custDataLst>
              <p:tags r:id="rId17"/>
            </p:custDataLst>
          </p:nvPr>
        </p:nvSpPr>
        <p:spPr bwMode="gray">
          <a:xfrm>
            <a:off x="2616200" y="38623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4C58907-DE38-417D-BF01-E0FCC525AC1A}" type="datetime'''''5''''9''''''''''''''''''''''''%'''">
              <a:rPr lang="en-GB" altLang="en-US" sz="700">
                <a:solidFill>
                  <a:schemeClr val="bg1"/>
                </a:solidFill>
              </a:rPr>
              <a:pPr/>
              <a:t>59%</a:t>
            </a:fld>
            <a:endParaRPr lang="en-GB" sz="700" dirty="0">
              <a:solidFill>
                <a:schemeClr val="bg1"/>
              </a:solidFill>
              <a:sym typeface="+mn-lt"/>
            </a:endParaRPr>
          </a:p>
        </p:txBody>
      </p:sp>
      <p:sp>
        <p:nvSpPr>
          <p:cNvPr id="51" name="Rectangle 50"/>
          <p:cNvSpPr>
            <a:spLocks noGrp="1" noChangeArrowheads="1"/>
          </p:cNvSpPr>
          <p:nvPr>
            <p:custDataLst>
              <p:tags r:id="rId18"/>
            </p:custDataLst>
          </p:nvPr>
        </p:nvSpPr>
        <p:spPr bwMode="gray">
          <a:xfrm>
            <a:off x="1354138" y="30527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579AD72-ECDB-43E3-942E-AF218A4A3F0B}" type="datetime'''''''3''''''''''''''''''''''''''''''''''''5''''%'''">
              <a:rPr lang="en-GB" altLang="en-US" sz="700">
                <a:solidFill>
                  <a:schemeClr val="bg1"/>
                </a:solidFill>
                <a:sym typeface="+mn-lt"/>
              </a:rPr>
              <a:pPr marL="0" indent="0" algn="ctr">
                <a:lnSpc>
                  <a:spcPct val="100000"/>
                </a:lnSpc>
                <a:spcAft>
                  <a:spcPct val="0"/>
                </a:spcAft>
                <a:buNone/>
              </a:pPr>
              <a:t>35%</a:t>
            </a:fld>
            <a:endParaRPr lang="en-GB" sz="700" dirty="0">
              <a:solidFill>
                <a:schemeClr val="bg1"/>
              </a:solidFill>
              <a:sym typeface="+mn-lt"/>
            </a:endParaRPr>
          </a:p>
        </p:txBody>
      </p:sp>
      <p:sp>
        <p:nvSpPr>
          <p:cNvPr id="55" name="Rectangle 54"/>
          <p:cNvSpPr>
            <a:spLocks noGrp="1" noChangeArrowheads="1"/>
          </p:cNvSpPr>
          <p:nvPr>
            <p:custDataLst>
              <p:tags r:id="rId19"/>
            </p:custDataLst>
          </p:nvPr>
        </p:nvSpPr>
        <p:spPr bwMode="gray">
          <a:xfrm>
            <a:off x="2616200" y="29908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4D22177-3205-4F05-9B55-1F1721210A05}"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144" name="Rectangle 143"/>
          <p:cNvSpPr/>
          <p:nvPr>
            <p:custDataLst>
              <p:tags r:id="rId20"/>
            </p:custDataLst>
          </p:nvPr>
        </p:nvSpPr>
        <p:spPr bwMode="auto">
          <a:xfrm>
            <a:off x="3228975" y="2846389"/>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21"/>
            </p:custDataLst>
          </p:nvPr>
        </p:nvSpPr>
        <p:spPr bwMode="auto">
          <a:xfrm>
            <a:off x="3228975" y="3267075"/>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22"/>
            </p:custDataLst>
          </p:nvPr>
        </p:nvSpPr>
        <p:spPr bwMode="auto">
          <a:xfrm>
            <a:off x="3228975" y="31099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5" name="Rectangle 44"/>
          <p:cNvSpPr>
            <a:spLocks noGrp="1" noChangeArrowheads="1"/>
          </p:cNvSpPr>
          <p:nvPr>
            <p:custDataLst>
              <p:tags r:id="rId23"/>
            </p:custDataLst>
          </p:nvPr>
        </p:nvSpPr>
        <p:spPr bwMode="auto">
          <a:xfrm>
            <a:off x="3405188" y="2843213"/>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sp>
        <p:nvSpPr>
          <p:cNvPr id="46" name="Rectangle 45"/>
          <p:cNvSpPr>
            <a:spLocks noGrp="1" noChangeArrowheads="1"/>
          </p:cNvSpPr>
          <p:nvPr>
            <p:custDataLst>
              <p:tags r:id="rId24"/>
            </p:custDataLst>
          </p:nvPr>
        </p:nvSpPr>
        <p:spPr bwMode="auto">
          <a:xfrm>
            <a:off x="3405188" y="3106738"/>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7" name="Rectangle 46"/>
          <p:cNvSpPr>
            <a:spLocks noGrp="1" noChangeArrowheads="1"/>
          </p:cNvSpPr>
          <p:nvPr>
            <p:custDataLst>
              <p:tags r:id="rId25"/>
            </p:custDataLst>
          </p:nvPr>
        </p:nvSpPr>
        <p:spPr bwMode="auto">
          <a:xfrm>
            <a:off x="3405188" y="3263900"/>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graphicFrame>
        <p:nvGraphicFramePr>
          <p:cNvPr id="10" name="Object 9"/>
          <p:cNvGraphicFramePr>
            <a:graphicFrameLocks/>
          </p:cNvGraphicFramePr>
          <p:nvPr>
            <p:custDataLst>
              <p:tags r:id="rId26"/>
            </p:custDataLst>
            <p:extLst/>
          </p:nvPr>
        </p:nvGraphicFramePr>
        <p:xfrm>
          <a:off x="342901" y="5334000"/>
          <a:ext cx="3828983" cy="1095242"/>
        </p:xfrm>
        <a:graphic>
          <a:graphicData uri="http://schemas.openxmlformats.org/presentationml/2006/ole">
            <mc:AlternateContent xmlns:mc="http://schemas.openxmlformats.org/markup-compatibility/2006">
              <mc:Choice xmlns:v="urn:schemas-microsoft-com:vml" Requires="v">
                <p:oleObj spid="_x0000_s143385" name="Chart" r:id="rId41" imgW="3829151" imgH="1095321" progId="MSGraph.Chart.8">
                  <p:embed followColorScheme="full"/>
                </p:oleObj>
              </mc:Choice>
              <mc:Fallback>
                <p:oleObj name="Chart" r:id="rId41" imgW="3829151" imgH="1095321" progId="MSGraph.Chart.8">
                  <p:embed followColorScheme="full"/>
                  <p:pic>
                    <p:nvPicPr>
                      <p:cNvPr id="10" name="Object 9"/>
                      <p:cNvPicPr/>
                      <p:nvPr/>
                    </p:nvPicPr>
                    <p:blipFill>
                      <a:blip r:embed="rId42"/>
                      <a:stretch>
                        <a:fillRect/>
                      </a:stretch>
                    </p:blipFill>
                    <p:spPr>
                      <a:xfrm>
                        <a:off x="342901" y="5334000"/>
                        <a:ext cx="3828983" cy="1095242"/>
                      </a:xfrm>
                      <a:prstGeom prst="rect">
                        <a:avLst/>
                      </a:prstGeom>
                    </p:spPr>
                  </p:pic>
                </p:oleObj>
              </mc:Fallback>
            </mc:AlternateContent>
          </a:graphicData>
        </a:graphic>
      </p:graphicFrame>
      <p:sp>
        <p:nvSpPr>
          <p:cNvPr id="48" name="Rectangle 47"/>
          <p:cNvSpPr>
            <a:spLocks noGrp="1" noChangeArrowheads="1"/>
          </p:cNvSpPr>
          <p:nvPr>
            <p:custDataLst>
              <p:tags r:id="rId27"/>
            </p:custDataLst>
          </p:nvPr>
        </p:nvSpPr>
        <p:spPr bwMode="gray">
          <a:xfrm>
            <a:off x="2730500" y="55927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D87D01B-FCCC-4B32-B0AB-53D4C2257CB2}" type="datetime'2''''''''''''''''''''''''''''9''''''''''''''''''4'''''''''''''">
              <a:rPr lang="en-GB" altLang="en-US" sz="700" b="0">
                <a:sym typeface="+mn-lt"/>
              </a:rPr>
              <a:pPr marL="0" indent="0" algn="ctr">
                <a:lnSpc>
                  <a:spcPct val="100000"/>
                </a:lnSpc>
                <a:spcAft>
                  <a:spcPct val="0"/>
                </a:spcAft>
                <a:buNone/>
              </a:pPr>
              <a:t>294</a:t>
            </a:fld>
            <a:endParaRPr lang="en-GB" sz="700" b="0" dirty="0">
              <a:sym typeface="+mn-lt"/>
            </a:endParaRPr>
          </a:p>
        </p:txBody>
      </p:sp>
      <p:sp>
        <p:nvSpPr>
          <p:cNvPr id="39" name="Rectangle 38"/>
          <p:cNvSpPr>
            <a:spLocks noGrp="1" noChangeArrowheads="1"/>
          </p:cNvSpPr>
          <p:nvPr>
            <p:custDataLst>
              <p:tags r:id="rId28"/>
            </p:custDataLst>
          </p:nvPr>
        </p:nvSpPr>
        <p:spPr bwMode="gray">
          <a:xfrm>
            <a:off x="1063625" y="55641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F2014FA-7695-4406-8A79-CFF157F9A654}" type="datetime'''''''3''''''''''''''''''''''''''''''''''''''''11'''''''''''">
              <a:rPr lang="en-GB" altLang="en-US" sz="700" b="0">
                <a:sym typeface="+mn-lt"/>
              </a:rPr>
              <a:pPr marL="0" indent="0" algn="ctr">
                <a:lnSpc>
                  <a:spcPct val="100000"/>
                </a:lnSpc>
                <a:spcAft>
                  <a:spcPct val="0"/>
                </a:spcAft>
                <a:buNone/>
              </a:pPr>
              <a:t>311</a:t>
            </a:fld>
            <a:endParaRPr lang="en-GB" sz="700" b="0" dirty="0">
              <a:sym typeface="+mn-lt"/>
            </a:endParaRPr>
          </a:p>
        </p:txBody>
      </p:sp>
      <p:sp>
        <p:nvSpPr>
          <p:cNvPr id="63" name="Rectangle 62"/>
          <p:cNvSpPr>
            <a:spLocks noGrp="1" noChangeArrowheads="1"/>
          </p:cNvSpPr>
          <p:nvPr>
            <p:custDataLst>
              <p:tags r:id="rId29"/>
            </p:custDataLst>
          </p:nvPr>
        </p:nvSpPr>
        <p:spPr bwMode="auto">
          <a:xfrm>
            <a:off x="1639888" y="6249988"/>
            <a:ext cx="7127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F8F6B8B-9E10-4DF7-8E35-182469BB4D6E}" type="datetime'''Cz''''''''''''''''e''ch R''''''''''e''pu''''''bl''i''c '''">
              <a:rPr lang="en-GB" altLang="en-US" sz="700" b="0"/>
              <a:pPr/>
              <a:t>Czech Republic </a:t>
            </a:fld>
            <a:endParaRPr lang="en-GB" sz="700" b="0" dirty="0">
              <a:sym typeface="+mn-lt"/>
            </a:endParaRPr>
          </a:p>
        </p:txBody>
      </p:sp>
      <p:sp>
        <p:nvSpPr>
          <p:cNvPr id="43" name="Rectangle 42"/>
          <p:cNvSpPr>
            <a:spLocks noGrp="1" noChangeArrowheads="1"/>
          </p:cNvSpPr>
          <p:nvPr>
            <p:custDataLst>
              <p:tags r:id="rId30"/>
            </p:custDataLst>
          </p:nvPr>
        </p:nvSpPr>
        <p:spPr bwMode="auto">
          <a:xfrm>
            <a:off x="1008063" y="6249988"/>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AA90BD9-71D7-40C4-B0C8-8FAE975DEB23}" type="datetime'''P''''''''''''''o''''''''''l''''''''''''''an''''''d'''''''">
              <a:rPr lang="en-GB" altLang="en-US" sz="700" b="0"/>
              <a:pPr/>
              <a:t>Poland</a:t>
            </a:fld>
            <a:endParaRPr lang="en-GB" sz="700" b="0" dirty="0">
              <a:sym typeface="+mn-lt"/>
            </a:endParaRPr>
          </a:p>
        </p:txBody>
      </p:sp>
      <p:sp>
        <p:nvSpPr>
          <p:cNvPr id="41" name="Rectangle 40"/>
          <p:cNvSpPr>
            <a:spLocks noGrp="1" noChangeArrowheads="1"/>
          </p:cNvSpPr>
          <p:nvPr>
            <p:custDataLst>
              <p:tags r:id="rId31"/>
            </p:custDataLst>
          </p:nvPr>
        </p:nvSpPr>
        <p:spPr bwMode="gray">
          <a:xfrm>
            <a:off x="1897063" y="56403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31A3DAF-5AD9-45A3-B99D-0676D672309A}" type="datetime'''''''''2''''''''''''''''''6''''''''6'''''''">
              <a:rPr lang="en-GB" altLang="en-US" sz="700" b="0">
                <a:sym typeface="+mn-lt"/>
              </a:rPr>
              <a:pPr marL="0" indent="0" algn="ctr">
                <a:lnSpc>
                  <a:spcPct val="100000"/>
                </a:lnSpc>
                <a:spcAft>
                  <a:spcPct val="0"/>
                </a:spcAft>
                <a:buNone/>
              </a:pPr>
              <a:t>266</a:t>
            </a:fld>
            <a:endParaRPr lang="en-GB" sz="700" b="0" dirty="0">
              <a:sym typeface="+mn-lt"/>
            </a:endParaRPr>
          </a:p>
        </p:txBody>
      </p:sp>
      <p:sp>
        <p:nvSpPr>
          <p:cNvPr id="44" name="Rectangle 43"/>
          <p:cNvSpPr>
            <a:spLocks noGrp="1" noChangeArrowheads="1"/>
          </p:cNvSpPr>
          <p:nvPr>
            <p:custDataLst>
              <p:tags r:id="rId32"/>
            </p:custDataLst>
          </p:nvPr>
        </p:nvSpPr>
        <p:spPr bwMode="auto">
          <a:xfrm>
            <a:off x="2619375" y="6249988"/>
            <a:ext cx="4191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74F3F16-66C8-4777-B744-C5EA133913CE}" type="datetime'Ge''''''''''r''''m''a''n''''''''''y'''''''''''''''''''''''''''">
              <a:rPr lang="en-GB" altLang="en-US" sz="700" b="0"/>
              <a:pPr/>
              <a:t>Germany</a:t>
            </a:fld>
            <a:endParaRPr lang="en-GB" sz="700" b="0" dirty="0">
              <a:sym typeface="+mn-lt"/>
            </a:endParaRPr>
          </a:p>
        </p:txBody>
      </p:sp>
      <p:sp>
        <p:nvSpPr>
          <p:cNvPr id="37" name="Rectangle 36"/>
          <p:cNvSpPr>
            <a:spLocks noGrp="1" noChangeArrowheads="1"/>
          </p:cNvSpPr>
          <p:nvPr>
            <p:custDataLst>
              <p:tags r:id="rId33"/>
            </p:custDataLst>
          </p:nvPr>
        </p:nvSpPr>
        <p:spPr bwMode="auto">
          <a:xfrm>
            <a:off x="3533775" y="6249988"/>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5847C51-609D-4C59-BCE5-227696EC591B}" type="datetime'E''U''''''''''''''2''''''''8'''''''''''''">
              <a:rPr lang="en-GB" altLang="en-US" sz="700" b="0"/>
              <a:pPr/>
              <a:t>EU28</a:t>
            </a:fld>
            <a:endParaRPr lang="en-GB" sz="700" b="0" dirty="0">
              <a:sym typeface="+mn-lt"/>
            </a:endParaRPr>
          </a:p>
        </p:txBody>
      </p:sp>
      <p:sp>
        <p:nvSpPr>
          <p:cNvPr id="49" name="Rectangle 48"/>
          <p:cNvSpPr>
            <a:spLocks noGrp="1" noChangeArrowheads="1"/>
          </p:cNvSpPr>
          <p:nvPr>
            <p:custDataLst>
              <p:tags r:id="rId34"/>
            </p:custDataLst>
          </p:nvPr>
        </p:nvSpPr>
        <p:spPr bwMode="gray">
          <a:xfrm>
            <a:off x="3559175" y="56689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936147C-F2A3-4CB0-B914-AF0D31DA3A9B}" type="datetime'''''''2''''''''''''''''4''6'''''''''''''''">
              <a:rPr lang="en-GB" altLang="en-US" sz="700" b="0">
                <a:sym typeface="+mn-lt"/>
              </a:rPr>
              <a:pPr marL="0" indent="0" algn="ctr">
                <a:lnSpc>
                  <a:spcPct val="100000"/>
                </a:lnSpc>
                <a:spcAft>
                  <a:spcPct val="0"/>
                </a:spcAft>
                <a:buNone/>
              </a:pPr>
              <a:t>246</a:t>
            </a:fld>
            <a:endParaRPr lang="en-GB" sz="700" b="0" dirty="0">
              <a:sym typeface="+mn-lt"/>
            </a:endParaRPr>
          </a:p>
        </p:txBody>
      </p:sp>
      <p:sp>
        <p:nvSpPr>
          <p:cNvPr id="53" name="Rectangle 52"/>
          <p:cNvSpPr>
            <a:spLocks noGrp="1" noChangeArrowheads="1"/>
          </p:cNvSpPr>
          <p:nvPr>
            <p:custDataLst>
              <p:tags r:id="rId35"/>
            </p:custDataLst>
          </p:nvPr>
        </p:nvSpPr>
        <p:spPr bwMode="auto">
          <a:xfrm>
            <a:off x="477838" y="5305425"/>
            <a:ext cx="24860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 2014)</a:t>
            </a:r>
            <a:endParaRPr lang="en-GB" sz="700" dirty="0">
              <a:sym typeface="+mn-lt"/>
            </a:endParaRPr>
          </a:p>
        </p:txBody>
      </p:sp>
      <p:pic>
        <p:nvPicPr>
          <p:cNvPr id="29" name="Picture 33"/>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406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a:t>
            </a:fld>
            <a:endParaRPr lang="en-GB" noProof="0" dirty="0"/>
          </a:p>
        </p:txBody>
      </p:sp>
      <p:pic>
        <p:nvPicPr>
          <p:cNvPr id="8" name="Picture 94" descr="Belgien Flag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614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GNR (Getting the Numbers Right) at http://www.wbcsdcement.org/GNR-2014/index.html </a:t>
            </a:r>
          </a:p>
          <a:p>
            <a:r>
              <a:rPr lang="en-US" sz="1200" dirty="0"/>
              <a:t>Data for the waste management were obtained from Eurostat at http://ec.europa.eu/eurostat/data/database</a:t>
            </a:r>
          </a:p>
          <a:p>
            <a:endParaRPr lang="en-US" sz="1200" dirty="0"/>
          </a:p>
          <a:p>
            <a:pPr marL="0" indent="-180000">
              <a:lnSpc>
                <a:spcPct val="100000"/>
              </a:lnSpc>
              <a:buNone/>
            </a:pPr>
            <a:r>
              <a:rPr lang="en-US" sz="1200" dirty="0"/>
              <a:t>[1] SPC, production data, http://www.polskicement.pl/Wyniki-59 </a:t>
            </a:r>
          </a:p>
          <a:p>
            <a:pPr marL="0" indent="-180000">
              <a:lnSpc>
                <a:spcPct val="100000"/>
              </a:lnSpc>
              <a:buNone/>
            </a:pPr>
            <a:r>
              <a:rPr lang="en-US" sz="1200" dirty="0"/>
              <a:t>[2] SPC, Interview with Bożena Środa, March 2016. </a:t>
            </a:r>
          </a:p>
          <a:p>
            <a:pPr marL="0" indent="-180000">
              <a:lnSpc>
                <a:spcPct val="100000"/>
              </a:lnSpc>
              <a:buNone/>
            </a:pPr>
            <a:r>
              <a:rPr lang="en-US" sz="1200" dirty="0"/>
              <a:t>[3] SPC, “20 </a:t>
            </a:r>
            <a:r>
              <a:rPr lang="en-US" sz="1200" dirty="0" err="1"/>
              <a:t>lat</a:t>
            </a:r>
            <a:r>
              <a:rPr lang="en-US" sz="1200" dirty="0"/>
              <a:t> co-</a:t>
            </a:r>
            <a:r>
              <a:rPr lang="en-US" sz="1200" dirty="0" err="1"/>
              <a:t>processingu</a:t>
            </a:r>
            <a:r>
              <a:rPr lang="en-US" sz="1200" dirty="0"/>
              <a:t> </a:t>
            </a:r>
            <a:r>
              <a:rPr lang="en-US" sz="1200" dirty="0" err="1"/>
              <a:t>paliw</a:t>
            </a:r>
            <a:r>
              <a:rPr lang="en-US" sz="1200" dirty="0"/>
              <a:t> </a:t>
            </a:r>
            <a:r>
              <a:rPr lang="en-US" sz="1200" dirty="0" err="1"/>
              <a:t>alternatywnych</a:t>
            </a:r>
            <a:r>
              <a:rPr lang="en-US" sz="1200" dirty="0"/>
              <a:t> w </a:t>
            </a:r>
            <a:r>
              <a:rPr lang="en-US" sz="1200" dirty="0" err="1"/>
              <a:t>cementowniach</a:t>
            </a:r>
            <a:r>
              <a:rPr lang="en-US" sz="1200" dirty="0"/>
              <a:t> w </a:t>
            </a:r>
            <a:r>
              <a:rPr lang="en-US" sz="1200" dirty="0" err="1"/>
              <a:t>Polsce</a:t>
            </a:r>
            <a:r>
              <a:rPr lang="en-US" sz="1200" dirty="0"/>
              <a:t>”, Tadeusz </a:t>
            </a:r>
            <a:r>
              <a:rPr lang="en-US" sz="1200" dirty="0" err="1"/>
              <a:t>Radzięciak</a:t>
            </a:r>
            <a:r>
              <a:rPr lang="en-US" sz="1200" dirty="0"/>
              <a:t>, Krakow, October 2015.</a:t>
            </a:r>
          </a:p>
          <a:p>
            <a:pPr marL="0" indent="-180000">
              <a:lnSpc>
                <a:spcPct val="100000"/>
              </a:lnSpc>
              <a:buNone/>
            </a:pPr>
            <a:r>
              <a:rPr lang="en-US" sz="1200" dirty="0"/>
              <a:t>[4] Switzerland Global Enterprise, “Market Report Waste Management in Poland”, http://www.s-ge.com/schweiz/export/de/blog/marktstudie-s-ge-waste-management-poland, Swiss Business Hub, APAX Consulting Group, 2013.</a:t>
            </a:r>
          </a:p>
          <a:p>
            <a:pPr marL="0" indent="-180000">
              <a:lnSpc>
                <a:spcPct val="100000"/>
              </a:lnSpc>
              <a:buNone/>
            </a:pPr>
            <a:r>
              <a:rPr lang="en-US" sz="1200" dirty="0"/>
              <a:t>[5] Polish Government, “</a:t>
            </a:r>
            <a:r>
              <a:rPr lang="en-US" sz="1200" dirty="0" err="1"/>
              <a:t>Aktualizacja</a:t>
            </a:r>
            <a:r>
              <a:rPr lang="en-US" sz="1200" dirty="0"/>
              <a:t> </a:t>
            </a:r>
            <a:r>
              <a:rPr lang="en-US" sz="1200" dirty="0" err="1"/>
              <a:t>Krajowego</a:t>
            </a:r>
            <a:r>
              <a:rPr lang="en-US" sz="1200" dirty="0"/>
              <a:t> </a:t>
            </a:r>
            <a:r>
              <a:rPr lang="en-US" sz="1200" dirty="0" err="1"/>
              <a:t>planu</a:t>
            </a:r>
            <a:r>
              <a:rPr lang="en-US" sz="1200" dirty="0"/>
              <a:t> </a:t>
            </a:r>
            <a:r>
              <a:rPr lang="en-US" sz="1200" dirty="0" err="1"/>
              <a:t>gospodarki</a:t>
            </a:r>
            <a:r>
              <a:rPr lang="en-US" sz="1200" dirty="0"/>
              <a:t> </a:t>
            </a:r>
            <a:r>
              <a:rPr lang="en-US" sz="1200" dirty="0" err="1"/>
              <a:t>odpadami</a:t>
            </a:r>
            <a:r>
              <a:rPr lang="en-US" sz="1200" dirty="0"/>
              <a:t> 2014“, https://www.mos.gov.pl/kategoria/3340_krajowy_plan_gospodarki_odpadami_2014/,  2015.</a:t>
            </a:r>
          </a:p>
          <a:p>
            <a:pPr marL="0" indent="-180000">
              <a:lnSpc>
                <a:spcPct val="100000"/>
              </a:lnSpc>
              <a:buNone/>
            </a:pPr>
            <a:r>
              <a:rPr lang="en-US" sz="1200" dirty="0"/>
              <a:t>[6] Clifford Chance Poland, Briefing:  “Municipal waste incineration plants “, http://www.cliffordchance.com/briefings/2013/03/municipal_waste_incinerationplants.html, 2013.</a:t>
            </a:r>
          </a:p>
          <a:p>
            <a:pPr marL="0" indent="-180000">
              <a:lnSpc>
                <a:spcPct val="100000"/>
              </a:lnSpc>
              <a:buNone/>
            </a:pPr>
            <a:r>
              <a:rPr lang="en-US" sz="1200" dirty="0"/>
              <a:t>[7] </a:t>
            </a:r>
            <a:r>
              <a:rPr lang="en-US" sz="1200" dirty="0" err="1"/>
              <a:t>Arcadis</a:t>
            </a:r>
            <a:r>
              <a:rPr lang="en-US" sz="1200" dirty="0"/>
              <a:t>, The functioning of waste markets in the EU, second workshop, case 6: ”Comingled waste collection in Poland”, Mike van </a:t>
            </a:r>
            <a:r>
              <a:rPr lang="en-US" sz="1200" dirty="0" err="1"/>
              <a:t>Acoleyen</a:t>
            </a:r>
            <a:r>
              <a:rPr lang="en-US" sz="1200" dirty="0"/>
              <a:t>, 16 November 2015.</a:t>
            </a:r>
          </a:p>
          <a:p>
            <a:pPr marL="0" indent="-180000">
              <a:lnSpc>
                <a:spcPct val="100000"/>
              </a:lnSpc>
              <a:buNone/>
            </a:pPr>
            <a:r>
              <a:rPr lang="en-US" sz="1200" dirty="0"/>
              <a:t>[8] CEWEP, “Landfill taxes and bans,” February 2015, available: http://cewep.eu/media/cewep.eu/org/med_557/1406_2015-02-03_cewep_-_landfill_inctaxesbans.pdf. </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80</a:t>
            </a:fld>
            <a:endParaRPr lang="en-GB" noProof="0" dirty="0"/>
          </a:p>
        </p:txBody>
      </p:sp>
      <p:pic>
        <p:nvPicPr>
          <p:cNvPr id="10"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0193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7" name="think-cell Slide" r:id="rId30" imgW="360" imgH="360" progId="TCLayout.ActiveDocument.1">
                  <p:embed/>
                </p:oleObj>
              </mc:Choice>
              <mc:Fallback>
                <p:oleObj name="think-cell Slide" r:id="rId30" imgW="360" imgH="360" progId="TCLayout.ActiveDocument.1">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6" y="0"/>
            <a:ext cx="7231030" cy="846138"/>
          </a:xfrm>
        </p:spPr>
        <p:txBody>
          <a:bodyPr/>
          <a:lstStyle/>
          <a:p>
            <a:r>
              <a:rPr lang="en-US" sz="1800" b="1" dirty="0"/>
              <a:t>Poland Waste Management</a:t>
            </a:r>
            <a:br>
              <a:rPr lang="en-US" sz="1800" b="1" dirty="0"/>
            </a:br>
            <a:r>
              <a:rPr lang="en-US" sz="1400" dirty="0"/>
              <a:t>The country is rapidly developing its incineration and pre-processing capacities, including co-processing in its plans</a:t>
            </a:r>
            <a:endParaRPr lang="en-GB" sz="1400" b="1" dirty="0"/>
          </a:p>
        </p:txBody>
      </p:sp>
      <p:sp>
        <p:nvSpPr>
          <p:cNvPr id="3" name="Content Placeholder 2"/>
          <p:cNvSpPr>
            <a:spLocks noGrp="1"/>
          </p:cNvSpPr>
          <p:nvPr>
            <p:ph sz="half" idx="1"/>
          </p:nvPr>
        </p:nvSpPr>
        <p:spPr>
          <a:xfrm>
            <a:off x="482641" y="1916074"/>
            <a:ext cx="4025900" cy="509496"/>
          </a:xfrm>
        </p:spPr>
        <p:txBody>
          <a:bodyPr/>
          <a:lstStyle/>
          <a:p>
            <a:pPr marL="0" indent="0">
              <a:buNone/>
            </a:pPr>
            <a:r>
              <a:rPr lang="en-US" sz="800" b="1" dirty="0"/>
              <a:t>WASTE TREATMENT </a:t>
            </a:r>
            <a:r>
              <a:rPr lang="en-US" sz="800" b="1" i="1" dirty="0"/>
              <a:t>Poland has a high recycling rate at 65%, yet 27% of its waste still gets landfilled as a result of the limited incineration and energy recovery options. </a:t>
            </a:r>
            <a:endParaRPr lang="en-GB" sz="700" b="1" dirty="0"/>
          </a:p>
        </p:txBody>
      </p:sp>
      <p:sp>
        <p:nvSpPr>
          <p:cNvPr id="8" name="Content Placeholder 7"/>
          <p:cNvSpPr>
            <a:spLocks noGrp="1"/>
          </p:cNvSpPr>
          <p:nvPr>
            <p:ph sz="half" idx="2"/>
          </p:nvPr>
        </p:nvSpPr>
        <p:spPr>
          <a:xfrm>
            <a:off x="4645023" y="1916072"/>
            <a:ext cx="4027488" cy="4475131"/>
          </a:xfrm>
        </p:spPr>
        <p:txBody>
          <a:bodyPr/>
          <a:lstStyle/>
          <a:p>
            <a:pPr marL="0" indent="0">
              <a:buNone/>
            </a:pPr>
            <a:r>
              <a:rPr lang="en-US" sz="900" b="1" dirty="0"/>
              <a:t>AT A GLANCE</a:t>
            </a:r>
          </a:p>
          <a:p>
            <a:pPr>
              <a:buFont typeface="Verdana" panose="020B0604030504040204" pitchFamily="34" charset="0"/>
              <a:buChar char="–"/>
            </a:pPr>
            <a:r>
              <a:rPr lang="en-US" sz="900" dirty="0"/>
              <a:t>As of 2014, 27% of total waste generated was landfilled (EU average 28%) and about 65% recycled (EU average 55%).</a:t>
            </a:r>
          </a:p>
          <a:p>
            <a:pPr>
              <a:buFont typeface="Verdana" panose="020B0604030504040204" pitchFamily="34" charset="0"/>
              <a:buChar char="–"/>
            </a:pPr>
            <a:r>
              <a:rPr lang="en-US" sz="900" dirty="0"/>
              <a:t>Poland uses the National Waste Management Plan (KPGO 2014) to formulate its Policy, the plan is to reach thermal conversion of &gt; 25% of mixed municipal waste in WtE facilities by 2020; reduce landfilling of MSW to less than 10% by 2025.</a:t>
            </a:r>
          </a:p>
          <a:p>
            <a:pPr>
              <a:buFont typeface="Verdana" panose="020B0604030504040204" pitchFamily="34" charset="0"/>
              <a:buChar char="–"/>
            </a:pPr>
            <a:r>
              <a:rPr lang="en-US" sz="900" dirty="0"/>
              <a:t>There are plans to undertake major investments in the coming years with construction and modernization of 1.2 </a:t>
            </a:r>
            <a:r>
              <a:rPr lang="en-US" sz="900" dirty="0" err="1"/>
              <a:t>Mtonnes</a:t>
            </a:r>
            <a:r>
              <a:rPr lang="en-US" sz="900" dirty="0"/>
              <a:t> waste processing, 1.8 </a:t>
            </a:r>
            <a:r>
              <a:rPr lang="en-US" sz="900" dirty="0" err="1"/>
              <a:t>Mtonnes</a:t>
            </a:r>
            <a:r>
              <a:rPr lang="en-US" sz="900" dirty="0"/>
              <a:t> waste sorting capacity and 6 WtE plants. </a:t>
            </a:r>
          </a:p>
          <a:p>
            <a:pPr>
              <a:buFont typeface="Verdana" panose="020B0604030504040204" pitchFamily="34" charset="0"/>
              <a:buChar char="–"/>
            </a:pPr>
            <a:r>
              <a:rPr lang="en-US" sz="900" dirty="0"/>
              <a:t>The Government is seeking to balance increased recycling and advanced waste treatment costs, the average amount of waste tax per capita should not exceed PLN 18 / month or 4EUR/month.</a:t>
            </a:r>
          </a:p>
          <a:p>
            <a:pPr>
              <a:buFont typeface="Verdana" panose="020B0604030504040204" pitchFamily="34" charset="0"/>
              <a:buChar char="–"/>
            </a:pPr>
            <a:r>
              <a:rPr lang="en-US" sz="900" dirty="0"/>
              <a:t>Production of RDF/SRF in MBTs is earmarked for specific use in cement production, WtE or district heating plants.</a:t>
            </a:r>
          </a:p>
          <a:p>
            <a:pPr>
              <a:buFont typeface="Verdana" panose="020B0604030504040204" pitchFamily="34" charset="0"/>
              <a:buChar char="–"/>
            </a:pPr>
            <a:r>
              <a:rPr lang="en-US" sz="900" dirty="0"/>
              <a:t>For use in the cement industry, the quality of RDF needs to improve. The need for high quality fuels are only partially being met at present;</a:t>
            </a:r>
          </a:p>
          <a:p>
            <a:pPr>
              <a:buFont typeface="Verdana" panose="020B0604030504040204" pitchFamily="34" charset="0"/>
              <a:buChar char="–"/>
            </a:pPr>
            <a:r>
              <a:rPr lang="en-US" sz="900" dirty="0"/>
              <a:t>The cement industry is todays main RDF customer, even with WtE plants coming online the coming years, it is expected that close to 2 Mtonnes of RDF will be used by the cement industry in the future;</a:t>
            </a:r>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a:p>
            <a:pPr>
              <a:buFont typeface="Verdana" panose="020B0604030504040204" pitchFamily="34" charset="0"/>
              <a:buChar char="–"/>
            </a:pPr>
            <a:endParaRPr lang="en-US"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81</a:t>
            </a:fld>
            <a:endParaRPr lang="en-GB" noProof="0" dirty="0"/>
          </a:p>
        </p:txBody>
      </p:sp>
      <p:sp>
        <p:nvSpPr>
          <p:cNvPr id="9" name="Content Placeholder 2"/>
          <p:cNvSpPr txBox="1">
            <a:spLocks/>
          </p:cNvSpPr>
          <p:nvPr/>
        </p:nvSpPr>
        <p:spPr bwMode="auto">
          <a:xfrm>
            <a:off x="466724" y="1192214"/>
            <a:ext cx="8205787" cy="60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Poland plans to significantly increase waste processing capacity and recycling rates. Energy recovery plays a primary role in the country’s waste plan, while the government is trying to balance waste related costs and targets in order to minimize negative impacts on its citizens. </a:t>
            </a:r>
          </a:p>
        </p:txBody>
      </p:sp>
      <p:sp>
        <p:nvSpPr>
          <p:cNvPr id="12" name="Content Placeholder 2"/>
          <p:cNvSpPr txBox="1">
            <a:spLocks/>
          </p:cNvSpPr>
          <p:nvPr/>
        </p:nvSpPr>
        <p:spPr bwMode="auto">
          <a:xfrm>
            <a:off x="508000" y="4611744"/>
            <a:ext cx="4025900" cy="42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800" kern="0" dirty="0"/>
              <a:t>WASTE AVAILABILITY </a:t>
            </a:r>
            <a:r>
              <a:rPr lang="en-US" sz="800" i="1" kern="0" dirty="0"/>
              <a:t>The volume  of combustible waste available in Poland is well below the EU28 average. </a:t>
            </a:r>
            <a:endParaRPr lang="en-GB" sz="800" i="1" kern="0" dirty="0"/>
          </a:p>
        </p:txBody>
      </p:sp>
      <p:graphicFrame>
        <p:nvGraphicFramePr>
          <p:cNvPr id="68" name="Object 67"/>
          <p:cNvGraphicFramePr>
            <a:graphicFrameLocks/>
          </p:cNvGraphicFramePr>
          <p:nvPr>
            <p:custDataLst>
              <p:tags r:id="rId4"/>
            </p:custDataLst>
            <p:extLst/>
          </p:nvPr>
        </p:nvGraphicFramePr>
        <p:xfrm>
          <a:off x="76201" y="5181599"/>
          <a:ext cx="4248277" cy="1209622"/>
        </p:xfrm>
        <a:graphic>
          <a:graphicData uri="http://schemas.openxmlformats.org/presentationml/2006/ole">
            <mc:AlternateContent xmlns:mc="http://schemas.openxmlformats.org/markup-compatibility/2006">
              <mc:Choice xmlns:v="urn:schemas-microsoft-com:vml" Requires="v">
                <p:oleObj spid="_x0000_s144408" name="Chart" r:id="rId32" imgW="4248049" imgH="1209609" progId="MSGraph.Chart.8">
                  <p:embed followColorScheme="full"/>
                </p:oleObj>
              </mc:Choice>
              <mc:Fallback>
                <p:oleObj name="Chart" r:id="rId32" imgW="4248049" imgH="1209609" progId="MSGraph.Chart.8">
                  <p:embed followColorScheme="full"/>
                  <p:pic>
                    <p:nvPicPr>
                      <p:cNvPr id="68" name="Object 67"/>
                      <p:cNvPicPr>
                        <a:picLocks noChangeArrowheads="1"/>
                      </p:cNvPicPr>
                      <p:nvPr/>
                    </p:nvPicPr>
                    <p:blipFill>
                      <a:blip r:embed="rId33"/>
                      <a:srcRect/>
                      <a:stretch>
                        <a:fillRect/>
                      </a:stretch>
                    </p:blipFill>
                    <p:spPr bwMode="auto">
                      <a:xfrm>
                        <a:off x="76201" y="5181599"/>
                        <a:ext cx="4248277" cy="1209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Rectangle 75"/>
          <p:cNvSpPr>
            <a:spLocks noGrp="1" noChangeArrowheads="1"/>
          </p:cNvSpPr>
          <p:nvPr>
            <p:custDataLst>
              <p:tags r:id="rId5"/>
            </p:custDataLst>
          </p:nvPr>
        </p:nvSpPr>
        <p:spPr bwMode="auto">
          <a:xfrm>
            <a:off x="3122613" y="622141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79E51EB-16CD-404E-A7E3-B373D093F7ED}"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39" name="Rectangle 38"/>
          <p:cNvSpPr>
            <a:spLocks noGrp="1" noChangeArrowheads="1"/>
          </p:cNvSpPr>
          <p:nvPr>
            <p:custDataLst>
              <p:tags r:id="rId6"/>
            </p:custDataLst>
          </p:nvPr>
        </p:nvSpPr>
        <p:spPr bwMode="gray">
          <a:xfrm>
            <a:off x="3268663" y="59102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911BD34-4FE5-4986-B04F-E76567901A8A}"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1" name="Rectangle 40"/>
          <p:cNvSpPr>
            <a:spLocks noGrp="1" noChangeArrowheads="1"/>
          </p:cNvSpPr>
          <p:nvPr>
            <p:custDataLst>
              <p:tags r:id="rId7"/>
            </p:custDataLst>
          </p:nvPr>
        </p:nvSpPr>
        <p:spPr bwMode="gray">
          <a:xfrm>
            <a:off x="3268663" y="55387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2DC4CE2-9BCC-4E20-AF22-CD722DCF1A66}"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77" name="Rectangle 76"/>
          <p:cNvSpPr>
            <a:spLocks noGrp="1" noChangeArrowheads="1"/>
          </p:cNvSpPr>
          <p:nvPr>
            <p:custDataLst>
              <p:tags r:id="rId8"/>
            </p:custDataLst>
          </p:nvPr>
        </p:nvSpPr>
        <p:spPr bwMode="auto">
          <a:xfrm>
            <a:off x="1598613" y="6221414"/>
            <a:ext cx="3095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822F8BA-819E-424C-A686-429691FA1A0C}" type="datetime'''''''''''''P''''o''''l''''''''a''''''''''''''''n''''d'">
              <a:rPr lang="en-GB" altLang="en-US" sz="700" b="0"/>
              <a:pPr/>
              <a:t>Poland</a:t>
            </a:fld>
            <a:endParaRPr lang="en-GB" sz="700" b="0" dirty="0">
              <a:sym typeface="+mn-lt"/>
            </a:endParaRPr>
          </a:p>
        </p:txBody>
      </p:sp>
      <p:sp>
        <p:nvSpPr>
          <p:cNvPr id="75" name="Rectangle 74"/>
          <p:cNvSpPr>
            <a:spLocks noGrp="1" noChangeArrowheads="1"/>
          </p:cNvSpPr>
          <p:nvPr>
            <p:custDataLst>
              <p:tags r:id="rId9"/>
            </p:custDataLst>
          </p:nvPr>
        </p:nvSpPr>
        <p:spPr bwMode="auto">
          <a:xfrm>
            <a:off x="549275" y="5045075"/>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36" name="Rectangle 35"/>
          <p:cNvSpPr>
            <a:spLocks noGrp="1" noChangeArrowheads="1"/>
          </p:cNvSpPr>
          <p:nvPr>
            <p:custDataLst>
              <p:tags r:id="rId10"/>
            </p:custDataLst>
          </p:nvPr>
        </p:nvSpPr>
        <p:spPr bwMode="gray">
          <a:xfrm>
            <a:off x="1620838" y="54911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B1C8DB4-1AC3-4E61-A32A-E4EB4373412F}" type="datetime'''''''''''''''''''''''''''''''''''''''''''''3''3''''''''%'''''">
              <a:rPr lang="en-GB" altLang="en-US" sz="700">
                <a:solidFill>
                  <a:schemeClr val="bg1"/>
                </a:solidFill>
                <a:sym typeface="+mn-lt"/>
              </a:rPr>
              <a:pPr marL="0" indent="0" algn="ctr">
                <a:lnSpc>
                  <a:spcPct val="100000"/>
                </a:lnSpc>
                <a:spcAft>
                  <a:spcPct val="0"/>
                </a:spcAft>
                <a:buNone/>
              </a:pPr>
              <a:t>33%</a:t>
            </a:fld>
            <a:endParaRPr lang="en-GB" sz="700" dirty="0">
              <a:solidFill>
                <a:schemeClr val="bg1"/>
              </a:solidFill>
              <a:sym typeface="+mn-lt"/>
            </a:endParaRPr>
          </a:p>
        </p:txBody>
      </p:sp>
      <p:sp>
        <p:nvSpPr>
          <p:cNvPr id="35" name="Rectangle 34"/>
          <p:cNvSpPr>
            <a:spLocks noGrp="1" noChangeArrowheads="1"/>
          </p:cNvSpPr>
          <p:nvPr>
            <p:custDataLst>
              <p:tags r:id="rId11"/>
            </p:custDataLst>
          </p:nvPr>
        </p:nvSpPr>
        <p:spPr bwMode="gray">
          <a:xfrm>
            <a:off x="1620838" y="58626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87A6868-CB8F-44EA-829A-8050114014B0}" type="datetime'''''''6''7''%'''''''''''''''">
              <a:rPr lang="en-GB" altLang="en-US" sz="700">
                <a:solidFill>
                  <a:schemeClr val="bg1"/>
                </a:solidFill>
                <a:sym typeface="+mn-lt"/>
              </a:rPr>
              <a:pPr marL="0" indent="0" algn="ctr">
                <a:lnSpc>
                  <a:spcPct val="100000"/>
                </a:lnSpc>
                <a:spcAft>
                  <a:spcPct val="0"/>
                </a:spcAft>
                <a:buNone/>
              </a:pPr>
              <a:t>67%</a:t>
            </a:fld>
            <a:endParaRPr lang="en-GB" sz="700" dirty="0">
              <a:solidFill>
                <a:schemeClr val="bg1"/>
              </a:solidFill>
              <a:sym typeface="+mn-lt"/>
            </a:endParaRPr>
          </a:p>
        </p:txBody>
      </p:sp>
      <p:sp>
        <p:nvSpPr>
          <p:cNvPr id="34" name="Rectangle 33"/>
          <p:cNvSpPr/>
          <p:nvPr>
            <p:custDataLst>
              <p:tags r:id="rId12"/>
            </p:custDataLst>
          </p:nvPr>
        </p:nvSpPr>
        <p:spPr bwMode="auto">
          <a:xfrm>
            <a:off x="2901950" y="517366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33" name="Rectangle 32"/>
          <p:cNvSpPr/>
          <p:nvPr>
            <p:custDataLst>
              <p:tags r:id="rId13"/>
            </p:custDataLst>
          </p:nvPr>
        </p:nvSpPr>
        <p:spPr bwMode="auto">
          <a:xfrm>
            <a:off x="2901950" y="501650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92" name="Rectangle 91"/>
          <p:cNvSpPr>
            <a:spLocks noGrp="1" noChangeArrowheads="1"/>
          </p:cNvSpPr>
          <p:nvPr>
            <p:custDataLst>
              <p:tags r:id="rId14"/>
            </p:custDataLst>
          </p:nvPr>
        </p:nvSpPr>
        <p:spPr bwMode="auto">
          <a:xfrm>
            <a:off x="3078163" y="5013325"/>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2CA695-9E7C-4833-BDD3-849D02511267}" type="datetime'C''''o''''''mbu''''''''''s''''''''tib''l''''''e ''was''''''te'">
              <a:rPr lang="en-GB" altLang="en-US" sz="700" b="0">
                <a:sym typeface="+mn-lt"/>
              </a:rPr>
              <a:pPr marL="0" indent="0">
                <a:lnSpc>
                  <a:spcPct val="100000"/>
                </a:lnSpc>
                <a:spcAft>
                  <a:spcPct val="0"/>
                </a:spcAft>
                <a:buNone/>
              </a:pPr>
              <a:t>Combustible waste</a:t>
            </a:fld>
            <a:endParaRPr lang="en-GB" sz="700" b="0" dirty="0">
              <a:sym typeface="+mn-lt"/>
            </a:endParaRPr>
          </a:p>
        </p:txBody>
      </p:sp>
      <p:sp>
        <p:nvSpPr>
          <p:cNvPr id="93" name="Rectangle 92"/>
          <p:cNvSpPr>
            <a:spLocks noGrp="1" noChangeArrowheads="1"/>
          </p:cNvSpPr>
          <p:nvPr>
            <p:custDataLst>
              <p:tags r:id="rId15"/>
            </p:custDataLst>
          </p:nvPr>
        </p:nvSpPr>
        <p:spPr bwMode="auto">
          <a:xfrm>
            <a:off x="3078163" y="5170488"/>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ED40DE6-2851-4E5D-A36B-E3A98032B1EF}" type="datetime'''''Non''''-c''om''bus''ti''''''''ble'' ''w''''''''ast''''''e'">
              <a:rPr lang="en-GB" altLang="en-US" sz="700" b="0">
                <a:sym typeface="+mn-lt"/>
              </a:rPr>
              <a:pPr marL="0" indent="0">
                <a:lnSpc>
                  <a:spcPct val="100000"/>
                </a:lnSpc>
                <a:spcAft>
                  <a:spcPct val="0"/>
                </a:spcAft>
                <a:buNone/>
              </a:pPr>
              <a:t>Non-combustible waste</a:t>
            </a:fld>
            <a:endParaRPr lang="en-GB" sz="700" b="0" dirty="0">
              <a:sym typeface="+mn-lt"/>
            </a:endParaRPr>
          </a:p>
        </p:txBody>
      </p:sp>
      <p:graphicFrame>
        <p:nvGraphicFramePr>
          <p:cNvPr id="38" name="Object 37"/>
          <p:cNvGraphicFramePr>
            <a:graphicFrameLocks/>
          </p:cNvGraphicFramePr>
          <p:nvPr>
            <p:custDataLst>
              <p:tags r:id="rId16"/>
            </p:custDataLst>
            <p:extLst/>
          </p:nvPr>
        </p:nvGraphicFramePr>
        <p:xfrm>
          <a:off x="495300" y="2705100"/>
          <a:ext cx="1943167" cy="1952611"/>
        </p:xfrm>
        <a:graphic>
          <a:graphicData uri="http://schemas.openxmlformats.org/presentationml/2006/ole">
            <mc:AlternateContent xmlns:mc="http://schemas.openxmlformats.org/markup-compatibility/2006">
              <mc:Choice xmlns:v="urn:schemas-microsoft-com:vml" Requires="v">
                <p:oleObj spid="_x0000_s144409" name="Chart" r:id="rId34" imgW="1943167" imgH="1952611" progId="MSGraph.Chart.8">
                  <p:embed followColorScheme="full"/>
                </p:oleObj>
              </mc:Choice>
              <mc:Fallback>
                <p:oleObj name="Chart" r:id="rId34" imgW="1943167" imgH="1952611" progId="MSGraph.Chart.8">
                  <p:embed followColorScheme="full"/>
                  <p:pic>
                    <p:nvPicPr>
                      <p:cNvPr id="38" name="Object 37"/>
                      <p:cNvPicPr>
                        <a:picLocks noChangeArrowheads="1"/>
                      </p:cNvPicPr>
                      <p:nvPr/>
                    </p:nvPicPr>
                    <p:blipFill>
                      <a:blip r:embed="rId35"/>
                      <a:srcRect/>
                      <a:stretch>
                        <a:fillRect/>
                      </a:stretch>
                    </p:blipFill>
                    <p:spPr bwMode="auto">
                      <a:xfrm>
                        <a:off x="495300" y="2705100"/>
                        <a:ext cx="1943167" cy="1952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a:spLocks noGrp="1" noChangeArrowheads="1"/>
          </p:cNvSpPr>
          <p:nvPr>
            <p:custDataLst>
              <p:tags r:id="rId17"/>
            </p:custDataLst>
          </p:nvPr>
        </p:nvSpPr>
        <p:spPr bwMode="gray">
          <a:xfrm>
            <a:off x="2065338" y="3781425"/>
            <a:ext cx="230188" cy="122238"/>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93C0EB1-2A7D-47C4-A619-32C3710C0C5C}" type="datetime'''''''''''''''''''''''''''''''''''2%'''''''''''''''''">
              <a:rPr lang="en-GB" altLang="en-US" sz="800">
                <a:solidFill>
                  <a:schemeClr val="bg1"/>
                </a:solidFill>
              </a:rPr>
              <a:pPr/>
              <a:t>2%</a:t>
            </a:fld>
            <a:endParaRPr lang="en-GB" sz="800" dirty="0">
              <a:solidFill>
                <a:schemeClr val="bg1"/>
              </a:solidFill>
              <a:sym typeface="+mn-lt"/>
            </a:endParaRPr>
          </a:p>
        </p:txBody>
      </p:sp>
      <p:sp>
        <p:nvSpPr>
          <p:cNvPr id="45" name="Rectangle 44"/>
          <p:cNvSpPr>
            <a:spLocks noGrp="1" noChangeArrowheads="1"/>
          </p:cNvSpPr>
          <p:nvPr>
            <p:custDataLst>
              <p:tags r:id="rId18"/>
            </p:custDataLst>
          </p:nvPr>
        </p:nvSpPr>
        <p:spPr bwMode="gray">
          <a:xfrm>
            <a:off x="2006600" y="3940175"/>
            <a:ext cx="230188" cy="122238"/>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3C15858-92C7-4EB7-8D67-1A3B3FDC565B}" type="datetime'''''''''''''''''''''''''5''''''''''%'''''''">
              <a:rPr lang="en-GB" altLang="en-US" sz="800">
                <a:solidFill>
                  <a:schemeClr val="bg1"/>
                </a:solidFill>
              </a:rPr>
              <a:pPr/>
              <a:t>5%</a:t>
            </a:fld>
            <a:endParaRPr lang="en-GB" sz="800" dirty="0">
              <a:solidFill>
                <a:schemeClr val="bg1"/>
              </a:solidFill>
              <a:sym typeface="+mn-lt"/>
            </a:endParaRPr>
          </a:p>
        </p:txBody>
      </p:sp>
      <p:sp>
        <p:nvSpPr>
          <p:cNvPr id="40" name="Rectangle 39"/>
          <p:cNvSpPr>
            <a:spLocks noGrp="1" noChangeArrowheads="1"/>
          </p:cNvSpPr>
          <p:nvPr>
            <p:custDataLst>
              <p:tags r:id="rId19"/>
            </p:custDataLst>
          </p:nvPr>
        </p:nvSpPr>
        <p:spPr bwMode="gray">
          <a:xfrm>
            <a:off x="1841500" y="3176588"/>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D7D9A19-37FF-439C-8AA0-33EB19C134AD}" type="datetime'''''''''''''''''''''27''''''''''%'''''''''''''">
              <a:rPr lang="en-GB" altLang="en-US" sz="800">
                <a:solidFill>
                  <a:schemeClr val="bg1"/>
                </a:solidFill>
              </a:rPr>
              <a:pPr/>
              <a:t>27%</a:t>
            </a:fld>
            <a:endParaRPr lang="en-GB" sz="800" dirty="0">
              <a:solidFill>
                <a:schemeClr val="bg1"/>
              </a:solidFill>
              <a:sym typeface="+mn-lt"/>
            </a:endParaRPr>
          </a:p>
        </p:txBody>
      </p:sp>
      <p:sp>
        <p:nvSpPr>
          <p:cNvPr id="44" name="Rectangle 43"/>
          <p:cNvSpPr>
            <a:spLocks noGrp="1" noChangeArrowheads="1"/>
          </p:cNvSpPr>
          <p:nvPr>
            <p:custDataLst>
              <p:tags r:id="rId20"/>
            </p:custDataLst>
          </p:nvPr>
        </p:nvSpPr>
        <p:spPr bwMode="gray">
          <a:xfrm>
            <a:off x="714375" y="3948113"/>
            <a:ext cx="303213" cy="122238"/>
          </a:xfrm>
          <a:prstGeom prst="rect">
            <a:avLst/>
          </a:prstGeom>
          <a:noFill/>
          <a:ln>
            <a:noFill/>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9D93C04-626F-48D4-8DCA-A78A69DCB2DA}" type="datetime'''''''''''''''''''''''''''6''5''''''''''''''''''''%'''''''''">
              <a:rPr lang="en-GB" altLang="en-US" sz="800">
                <a:solidFill>
                  <a:schemeClr val="bg1"/>
                </a:solidFill>
              </a:rPr>
              <a:pPr/>
              <a:t>65%</a:t>
            </a:fld>
            <a:endParaRPr lang="en-GB" sz="800" dirty="0">
              <a:solidFill>
                <a:schemeClr val="bg1"/>
              </a:solidFill>
              <a:sym typeface="+mn-lt"/>
            </a:endParaRPr>
          </a:p>
        </p:txBody>
      </p:sp>
      <p:sp>
        <p:nvSpPr>
          <p:cNvPr id="48" name="Rectangle 47"/>
          <p:cNvSpPr/>
          <p:nvPr>
            <p:custDataLst>
              <p:tags r:id="rId21"/>
            </p:custDataLst>
          </p:nvPr>
        </p:nvSpPr>
        <p:spPr bwMode="auto">
          <a:xfrm>
            <a:off x="2312988" y="28670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p:nvPr>
            <p:custDataLst>
              <p:tags r:id="rId22"/>
            </p:custDataLst>
          </p:nvPr>
        </p:nvSpPr>
        <p:spPr bwMode="auto">
          <a:xfrm>
            <a:off x="2312988" y="302418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0" name="Rectangle 49"/>
          <p:cNvSpPr/>
          <p:nvPr>
            <p:custDataLst>
              <p:tags r:id="rId23"/>
            </p:custDataLst>
          </p:nvPr>
        </p:nvSpPr>
        <p:spPr bwMode="auto">
          <a:xfrm>
            <a:off x="2312988" y="3181350"/>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24"/>
            </p:custDataLst>
          </p:nvPr>
        </p:nvSpPr>
        <p:spPr bwMode="auto">
          <a:xfrm>
            <a:off x="2312988" y="270986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52" name="Rectangle 51"/>
          <p:cNvSpPr>
            <a:spLocks noGrp="1" noChangeArrowheads="1"/>
          </p:cNvSpPr>
          <p:nvPr>
            <p:custDataLst>
              <p:tags r:id="rId25"/>
            </p:custDataLst>
          </p:nvPr>
        </p:nvSpPr>
        <p:spPr bwMode="auto">
          <a:xfrm>
            <a:off x="2489200" y="3178175"/>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B3651F2-91FC-4A2A-BD93-CF553094C333}"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51" name="Rectangle 50"/>
          <p:cNvSpPr>
            <a:spLocks noGrp="1" noChangeArrowheads="1"/>
          </p:cNvSpPr>
          <p:nvPr>
            <p:custDataLst>
              <p:tags r:id="rId26"/>
            </p:custDataLst>
          </p:nvPr>
        </p:nvSpPr>
        <p:spPr bwMode="auto">
          <a:xfrm>
            <a:off x="2489200" y="2706688"/>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DA0045EE-EEA0-4191-A9DF-B87E9465E7EA}"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53" name="Rectangle 52"/>
          <p:cNvSpPr>
            <a:spLocks noGrp="1" noChangeArrowheads="1"/>
          </p:cNvSpPr>
          <p:nvPr>
            <p:custDataLst>
              <p:tags r:id="rId27"/>
            </p:custDataLst>
          </p:nvPr>
        </p:nvSpPr>
        <p:spPr bwMode="auto">
          <a:xfrm>
            <a:off x="2489200" y="3021013"/>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2A05A26-9662-4429-874E-EED630EC25E0}"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54" name="Rectangle 53"/>
          <p:cNvSpPr>
            <a:spLocks noGrp="1" noChangeArrowheads="1"/>
          </p:cNvSpPr>
          <p:nvPr>
            <p:custDataLst>
              <p:tags r:id="rId28"/>
            </p:custDataLst>
          </p:nvPr>
        </p:nvSpPr>
        <p:spPr bwMode="auto">
          <a:xfrm>
            <a:off x="2489200" y="2863850"/>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5969936-11A8-4BB1-8102-BC5563ABF8B6}"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55" name="Content Placeholder 2"/>
          <p:cNvSpPr txBox="1">
            <a:spLocks/>
          </p:cNvSpPr>
          <p:nvPr/>
        </p:nvSpPr>
        <p:spPr bwMode="auto">
          <a:xfrm>
            <a:off x="508000" y="2452221"/>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7" name="Picture 33"/>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0900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7" name="think-cell Slide" r:id="rId5" imgW="360" imgH="360" progId="TCLayout.ActiveDocument.1">
                  <p:embed/>
                </p:oleObj>
              </mc:Choice>
              <mc:Fallback>
                <p:oleObj name="think-cell Slide" r:id="rId5" imgW="360" imgH="36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Poland Barriers and Opportunities</a:t>
            </a:r>
            <a:br>
              <a:rPr lang="en-US" sz="1800" b="1" dirty="0"/>
            </a:br>
            <a:r>
              <a:rPr lang="en-US" sz="1400" dirty="0"/>
              <a:t>Poland has to further improve its waste management system, but has already developed rapidly in the last decade</a:t>
            </a:r>
            <a:endParaRPr lang="en-GB" sz="14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82</a:t>
            </a:fld>
            <a:endParaRPr lang="en-GB" noProof="0" dirty="0"/>
          </a:p>
        </p:txBody>
      </p:sp>
      <p:sp>
        <p:nvSpPr>
          <p:cNvPr id="40" name="Content Placeholder 2"/>
          <p:cNvSpPr>
            <a:spLocks noGrp="1"/>
          </p:cNvSpPr>
          <p:nvPr>
            <p:ph sz="half" idx="1"/>
          </p:nvPr>
        </p:nvSpPr>
        <p:spPr>
          <a:xfrm>
            <a:off x="482600" y="1856096"/>
            <a:ext cx="4025900" cy="737814"/>
          </a:xfrm>
        </p:spPr>
        <p:txBody>
          <a:bodyPr/>
          <a:lstStyle/>
          <a:p>
            <a:pPr marL="0" indent="0">
              <a:buNone/>
            </a:pPr>
            <a:r>
              <a:rPr lang="en-US" sz="800" b="1" dirty="0"/>
              <a:t>BARRIERS The cement sector is facing minimum barriers in Poland to further increase its co-processing rate. The waste management industry has to make sure that RDF produced is of high quality as the cement industry is the main customer.</a:t>
            </a:r>
            <a:endParaRPr lang="en-GB" sz="700" b="1" dirty="0"/>
          </a:p>
        </p:txBody>
      </p:sp>
      <p:sp>
        <p:nvSpPr>
          <p:cNvPr id="44" name="Content Placeholder 2"/>
          <p:cNvSpPr>
            <a:spLocks noGrp="1"/>
          </p:cNvSpPr>
          <p:nvPr>
            <p:ph sz="half" idx="1"/>
          </p:nvPr>
        </p:nvSpPr>
        <p:spPr>
          <a:xfrm>
            <a:off x="4646611" y="1856096"/>
            <a:ext cx="4025900" cy="737814"/>
          </a:xfrm>
        </p:spPr>
        <p:txBody>
          <a:bodyPr/>
          <a:lstStyle/>
          <a:p>
            <a:pPr marL="0" indent="0">
              <a:buNone/>
            </a:pPr>
            <a:r>
              <a:rPr lang="en-US" sz="800" b="1" dirty="0"/>
              <a:t>DRIVERS AND OPPORTUNITY As the cement industry is ready to further increase its fuel substitution and the waste sector is developing fast, the opportunity to cut landfilling further and lower public costs of waste treatment are at hand. </a:t>
            </a:r>
            <a:endParaRPr lang="en-GB" sz="700" b="1" dirty="0"/>
          </a:p>
        </p:txBody>
      </p:sp>
      <p:graphicFrame>
        <p:nvGraphicFramePr>
          <p:cNvPr id="45" name="Table 44"/>
          <p:cNvGraphicFramePr>
            <a:graphicFrameLocks noGrp="1"/>
          </p:cNvGraphicFramePr>
          <p:nvPr>
            <p:extLst/>
          </p:nvPr>
        </p:nvGraphicFramePr>
        <p:xfrm>
          <a:off x="4673600" y="2593911"/>
          <a:ext cx="3998912" cy="3751142"/>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131358">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Waste treatment capacity is growing, both in mechanical/mechanical biological and WtE terms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Most Polish cement plants are technically ready to increase their use of waste-derived alternative fuels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The cement industry offers a readily available, cost effective alternative to processing of waste in WtE plants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359128">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Properly align WtE and cement AF capacities, in order to reduce the risk of unnecessary investments</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collection (source separation) and waste processing practices </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Investments in collection and additional mechanical and mechanical biological waste processing capacities </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260656">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Less landfilling of waste, as envisioned in the Polish Waste Policy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Less fines for infringement of EU waste framework policy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Lower operating and carbon cost for the domestic cement industry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Less burden on the society as less WtE investment is needed</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sz="80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sp>
        <p:nvSpPr>
          <p:cNvPr id="18" name="Content Placeholder 2"/>
          <p:cNvSpPr txBox="1">
            <a:spLocks/>
          </p:cNvSpPr>
          <p:nvPr/>
        </p:nvSpPr>
        <p:spPr bwMode="auto">
          <a:xfrm>
            <a:off x="466724" y="1192213"/>
            <a:ext cx="8205787" cy="6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Limited source separation, gaps in pretreatment infrastructure and high investments are among the main barriers to more co-processing in cement production in Poland; if improvements are made, it will help achieving compliance with EU policies and increase AF use in cement.</a:t>
            </a:r>
          </a:p>
        </p:txBody>
      </p:sp>
      <p:pic>
        <p:nvPicPr>
          <p:cNvPr id="15"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4" name="Table 13"/>
          <p:cNvGraphicFramePr>
            <a:graphicFrameLocks noGrp="1"/>
          </p:cNvGraphicFramePr>
          <p:nvPr>
            <p:extLst/>
          </p:nvPr>
        </p:nvGraphicFramePr>
        <p:xfrm>
          <a:off x="466725" y="2593915"/>
          <a:ext cx="4041775" cy="3206423"/>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977960">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High quality waste not available to the cemen</a:t>
                      </a:r>
                      <a:r>
                        <a:rPr lang="en-US" sz="800" b="1" baseline="0" dirty="0"/>
                        <a:t>t sector in sufficient quantity, </a:t>
                      </a:r>
                      <a:r>
                        <a:rPr lang="en-US" sz="800" baseline="0" dirty="0"/>
                        <a:t>produced RDF unsuitable to be used in the cement sector</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Waste processing industry is not well-developed</a:t>
                      </a:r>
                      <a:endParaRPr lang="en-US" sz="800" baseline="0"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723900">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Explicit cap on waste related public expenditures</a:t>
                      </a:r>
                    </a:p>
                    <a:p>
                      <a:pPr marL="54000" marR="0" lvl="1"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baseline="0" dirty="0"/>
                        <a:t>Risk for future </a:t>
                      </a:r>
                      <a:r>
                        <a:rPr lang="en-GB" sz="800" b="1" baseline="0" dirty="0"/>
                        <a:t>c</a:t>
                      </a:r>
                      <a:r>
                        <a:rPr lang="en-GB" sz="800" b="1" dirty="0"/>
                        <a:t>ompetition for available waste</a:t>
                      </a:r>
                      <a:r>
                        <a:rPr lang="en-GB" sz="800" b="0" dirty="0"/>
                        <a:t>.</a:t>
                      </a:r>
                    </a:p>
                    <a:p>
                      <a:pPr marL="54000" marR="0" lvl="1"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t>Landfill taxes too low</a:t>
                      </a:r>
                      <a:endParaRPr lang="en-US" sz="800" b="1" baseline="0"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01521">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01521">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01521">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504088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83</a:t>
            </a:fld>
            <a:endParaRPr lang="en-GB" noProof="0" dirty="0"/>
          </a:p>
        </p:txBody>
      </p:sp>
      <p:pic>
        <p:nvPicPr>
          <p:cNvPr id="8"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8525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84</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22538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GNR (Getting the Numbers Right) at http://www.wbcsdcement.org/GNR-2014/index.html </a:t>
            </a:r>
          </a:p>
          <a:p>
            <a:r>
              <a:rPr lang="en-US" sz="1200" dirty="0"/>
              <a:t>Data for the waste management were obtained from Eurostat at http://ec.europa.eu/eurostat/data/database</a:t>
            </a:r>
          </a:p>
          <a:p>
            <a:endParaRPr lang="en-US" sz="1200" dirty="0"/>
          </a:p>
          <a:p>
            <a:pPr marL="0" indent="-180000">
              <a:lnSpc>
                <a:spcPct val="100000"/>
              </a:lnSpc>
              <a:buNone/>
            </a:pPr>
            <a:r>
              <a:rPr lang="en-US" sz="1200" dirty="0"/>
              <a:t>[1] SPC, production data, http://www.polskicement.pl/Wyniki-59 </a:t>
            </a:r>
          </a:p>
          <a:p>
            <a:pPr marL="0" indent="-180000">
              <a:lnSpc>
                <a:spcPct val="100000"/>
              </a:lnSpc>
              <a:buNone/>
            </a:pPr>
            <a:r>
              <a:rPr lang="en-US" sz="1200" dirty="0"/>
              <a:t>[2] SPC, Interview with Bożena Środa, March 2016. </a:t>
            </a:r>
          </a:p>
          <a:p>
            <a:pPr marL="0" indent="-180000">
              <a:lnSpc>
                <a:spcPct val="100000"/>
              </a:lnSpc>
              <a:buNone/>
            </a:pPr>
            <a:r>
              <a:rPr lang="en-US" sz="1200" dirty="0"/>
              <a:t>[3] SPC, “20 </a:t>
            </a:r>
            <a:r>
              <a:rPr lang="en-US" sz="1200" dirty="0" err="1"/>
              <a:t>lat</a:t>
            </a:r>
            <a:r>
              <a:rPr lang="en-US" sz="1200" dirty="0"/>
              <a:t> co-</a:t>
            </a:r>
            <a:r>
              <a:rPr lang="en-US" sz="1200" dirty="0" err="1"/>
              <a:t>processingu</a:t>
            </a:r>
            <a:r>
              <a:rPr lang="en-US" sz="1200" dirty="0"/>
              <a:t> </a:t>
            </a:r>
            <a:r>
              <a:rPr lang="en-US" sz="1200" dirty="0" err="1"/>
              <a:t>paliw</a:t>
            </a:r>
            <a:r>
              <a:rPr lang="en-US" sz="1200" dirty="0"/>
              <a:t> </a:t>
            </a:r>
            <a:r>
              <a:rPr lang="en-US" sz="1200" dirty="0" err="1"/>
              <a:t>alternatywnych</a:t>
            </a:r>
            <a:r>
              <a:rPr lang="en-US" sz="1200" dirty="0"/>
              <a:t> w </a:t>
            </a:r>
            <a:r>
              <a:rPr lang="en-US" sz="1200" dirty="0" err="1"/>
              <a:t>cementowniach</a:t>
            </a:r>
            <a:r>
              <a:rPr lang="en-US" sz="1200" dirty="0"/>
              <a:t> w </a:t>
            </a:r>
            <a:r>
              <a:rPr lang="en-US" sz="1200" dirty="0" err="1"/>
              <a:t>Polsce</a:t>
            </a:r>
            <a:r>
              <a:rPr lang="en-US" sz="1200" dirty="0"/>
              <a:t>”, Tadeusz </a:t>
            </a:r>
            <a:r>
              <a:rPr lang="en-US" sz="1200" dirty="0" err="1"/>
              <a:t>Radzięciak</a:t>
            </a:r>
            <a:r>
              <a:rPr lang="en-US" sz="1200" dirty="0"/>
              <a:t>, Krakow, October 2015.</a:t>
            </a:r>
          </a:p>
          <a:p>
            <a:pPr marL="0" indent="-180000">
              <a:lnSpc>
                <a:spcPct val="100000"/>
              </a:lnSpc>
              <a:buNone/>
            </a:pPr>
            <a:r>
              <a:rPr lang="en-US" sz="1200" dirty="0"/>
              <a:t>[4] Switzerland Global Enterprise, “Market Report Waste Management in Poland”, http://www.s-ge.com/schweiz/export/de/blog/marktstudie-s-ge-waste-management-poland, Swiss Business Hub, APAX Consulting Group, 2013.</a:t>
            </a:r>
          </a:p>
          <a:p>
            <a:pPr marL="0" indent="-180000">
              <a:lnSpc>
                <a:spcPct val="100000"/>
              </a:lnSpc>
              <a:buNone/>
            </a:pPr>
            <a:r>
              <a:rPr lang="en-US" sz="1200" dirty="0"/>
              <a:t>[5] Polish Government, “</a:t>
            </a:r>
            <a:r>
              <a:rPr lang="en-US" sz="1200" dirty="0" err="1"/>
              <a:t>Aktualizacja</a:t>
            </a:r>
            <a:r>
              <a:rPr lang="en-US" sz="1200" dirty="0"/>
              <a:t> </a:t>
            </a:r>
            <a:r>
              <a:rPr lang="en-US" sz="1200" dirty="0" err="1"/>
              <a:t>Krajowego</a:t>
            </a:r>
            <a:r>
              <a:rPr lang="en-US" sz="1200" dirty="0"/>
              <a:t> </a:t>
            </a:r>
            <a:r>
              <a:rPr lang="en-US" sz="1200" dirty="0" err="1"/>
              <a:t>planu</a:t>
            </a:r>
            <a:r>
              <a:rPr lang="en-US" sz="1200" dirty="0"/>
              <a:t> </a:t>
            </a:r>
            <a:r>
              <a:rPr lang="en-US" sz="1200" dirty="0" err="1"/>
              <a:t>gospodarki</a:t>
            </a:r>
            <a:r>
              <a:rPr lang="en-US" sz="1200" dirty="0"/>
              <a:t> </a:t>
            </a:r>
            <a:r>
              <a:rPr lang="en-US" sz="1200" dirty="0" err="1"/>
              <a:t>odpadami</a:t>
            </a:r>
            <a:r>
              <a:rPr lang="en-US" sz="1200" dirty="0"/>
              <a:t> 2014“, https://www.mos.gov.pl/kategoria/3340_krajowy_plan_gospodarki_odpadami_2014/,  2015.</a:t>
            </a:r>
          </a:p>
          <a:p>
            <a:pPr marL="0" indent="-180000">
              <a:lnSpc>
                <a:spcPct val="100000"/>
              </a:lnSpc>
              <a:buNone/>
            </a:pPr>
            <a:r>
              <a:rPr lang="en-US" sz="1200" dirty="0"/>
              <a:t>[6] Clifford Chance Poland, Briefing:  “Municipal waste incineration plants “, http://www.cliffordchance.com/briefings/2013/03/municipal_waste_incinerationplants.html, 2013.</a:t>
            </a:r>
          </a:p>
          <a:p>
            <a:pPr marL="0" indent="-180000">
              <a:lnSpc>
                <a:spcPct val="100000"/>
              </a:lnSpc>
              <a:buNone/>
            </a:pPr>
            <a:r>
              <a:rPr lang="en-US" sz="1200" dirty="0"/>
              <a:t>[7] </a:t>
            </a:r>
            <a:r>
              <a:rPr lang="en-US" sz="1200" dirty="0" err="1"/>
              <a:t>Arcadis</a:t>
            </a:r>
            <a:r>
              <a:rPr lang="en-US" sz="1200" dirty="0"/>
              <a:t>, The functioning of waste markets in the EU, second workshop, case 6: ”Comingled waste collection in Poland”, Mike van </a:t>
            </a:r>
            <a:r>
              <a:rPr lang="en-US" sz="1200" dirty="0" err="1"/>
              <a:t>Acoleyen</a:t>
            </a:r>
            <a:r>
              <a:rPr lang="en-US" sz="1200" dirty="0"/>
              <a:t>, 16 November 2015.</a:t>
            </a:r>
          </a:p>
          <a:p>
            <a:pPr marL="0" indent="-180000">
              <a:lnSpc>
                <a:spcPct val="100000"/>
              </a:lnSpc>
              <a:buNone/>
            </a:pPr>
            <a:r>
              <a:rPr lang="en-US" sz="1200" dirty="0"/>
              <a:t>[8] CEWEP, “Landfill taxes and bans,” February 2015, available: http://cewep.eu/media/cewep.eu/org/med_557/1406_2015-02-03_cewep_-_landfill_inctaxesbans.pdf. </a:t>
            </a:r>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marL="0" indent="-180000">
              <a:lnSpc>
                <a:spcPct val="100000"/>
              </a:lnSpc>
              <a:buNone/>
            </a:pPr>
            <a:endParaRPr lang="en-US" sz="1200" dirty="0"/>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85</a:t>
            </a:fld>
            <a:endParaRPr lang="en-GB" noProof="0" dirty="0"/>
          </a:p>
        </p:txBody>
      </p:sp>
      <p:pic>
        <p:nvPicPr>
          <p:cNvPr id="10"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476" y="68400"/>
            <a:ext cx="1080000" cy="71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9870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2207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45"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34" name="Rectangle 33">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35" name="Rectangle 34">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36" name="Rectangle 35">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37" name="Rectangle 36">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38" name="Rectangle 37">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39" name="Rectangle 38">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40" name="Rectangle 39">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41" name="Rectangle 40">
            <a:hlinkClick r:id="rId28"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42" name="Rectangle 41">
            <a:hlinkClick r:id="rId29"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43" name="Rectangle 42">
            <a:hlinkClick r:id="rId30"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44" name="Rectangle 43"/>
          <p:cNvSpPr>
            <a:spLocks noGrp="1" noChangeArrowheads="1"/>
          </p:cNvSpPr>
          <p:nvPr>
            <p:custDataLst>
              <p:tags r:id="rId14"/>
            </p:custDataLst>
          </p:nvPr>
        </p:nvSpPr>
        <p:spPr bwMode="gray">
          <a:xfrm>
            <a:off x="469900" y="4494213"/>
            <a:ext cx="8221663" cy="35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Portugal</a:t>
            </a:r>
            <a:endParaRPr lang="en-GB" sz="1400" dirty="0"/>
          </a:p>
        </p:txBody>
      </p:sp>
      <p:sp>
        <p:nvSpPr>
          <p:cNvPr id="45" name="Rectangle 44">
            <a:hlinkClick r:id="rId31" action="ppaction://hlinksldjump"/>
          </p:cNvPr>
          <p:cNvSpPr>
            <a:spLocks noGrp="1" noChangeArrowheads="1"/>
          </p:cNvSpPr>
          <p:nvPr>
            <p:custDataLst>
              <p:tags r:id="rId15"/>
            </p:custDataLst>
          </p:nvPr>
        </p:nvSpPr>
        <p:spPr bwMode="gray">
          <a:xfrm>
            <a:off x="469900" y="48482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Spain</a:t>
            </a:r>
            <a:endParaRPr lang="en-GB" sz="1400" b="0" dirty="0"/>
          </a:p>
        </p:txBody>
      </p:sp>
      <p:sp>
        <p:nvSpPr>
          <p:cNvPr id="46" name="Rectangle 45">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47" name="Rectangle 46">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86</a:t>
            </a:fld>
            <a:endParaRPr lang="en-GB" noProof="0" dirty="0"/>
          </a:p>
        </p:txBody>
      </p:sp>
    </p:spTree>
    <p:extLst>
      <p:ext uri="{BB962C8B-B14F-4D97-AF65-F5344CB8AC3E}">
        <p14:creationId xmlns:p14="http://schemas.microsoft.com/office/powerpoint/2010/main" val="4102251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48" name="think-cell Slide" r:id="rId29" imgW="270" imgH="270" progId="TCLayout.ActiveDocument.1">
                  <p:embed/>
                </p:oleObj>
              </mc:Choice>
              <mc:Fallback>
                <p:oleObj name="think-cell Slide" r:id="rId29" imgW="270" imgH="270" progId="TCLayout.ActiveDocument.1">
                  <p:embed/>
                  <p:pic>
                    <p:nvPicPr>
                      <p:cNvPr id="31" name="Object 3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40361" cy="846138"/>
          </a:xfrm>
        </p:spPr>
        <p:txBody>
          <a:bodyPr/>
          <a:lstStyle/>
          <a:p>
            <a:r>
              <a:rPr lang="en-US" sz="1800" b="1" dirty="0"/>
              <a:t>Portugal Summary</a:t>
            </a:r>
            <a:br>
              <a:rPr lang="en-US" sz="1800" b="1" dirty="0"/>
            </a:br>
            <a:r>
              <a:rPr lang="en-US" sz="1400" dirty="0"/>
              <a:t>An active cement sector slowed down by inefficient waste management industry</a:t>
            </a:r>
            <a:endParaRPr lang="en-GB" sz="1400" dirty="0"/>
          </a:p>
        </p:txBody>
      </p:sp>
      <p:sp>
        <p:nvSpPr>
          <p:cNvPr id="3" name="Content Placeholder 2"/>
          <p:cNvSpPr>
            <a:spLocks noGrp="1"/>
          </p:cNvSpPr>
          <p:nvPr>
            <p:ph sz="half" idx="1"/>
          </p:nvPr>
        </p:nvSpPr>
        <p:spPr>
          <a:xfrm>
            <a:off x="466724" y="1773461"/>
            <a:ext cx="4025900" cy="347168"/>
          </a:xfrm>
        </p:spPr>
        <p:txBody>
          <a:bodyPr/>
          <a:lstStyle/>
          <a:p>
            <a:pPr marL="0" indent="0">
              <a:buNone/>
            </a:pPr>
            <a:r>
              <a:rPr lang="en-US" sz="900" b="1" dirty="0"/>
              <a:t>BARRIERS </a:t>
            </a:r>
            <a:r>
              <a:rPr lang="en-US" sz="900" b="1" i="1" dirty="0"/>
              <a:t>RDF quality and low landfill taxes remain amongst the last barriers preventing faster uptake of AF.</a:t>
            </a:r>
            <a:endParaRPr lang="en-GB" sz="900" b="1" i="1" dirty="0"/>
          </a:p>
        </p:txBody>
      </p:sp>
      <p:sp>
        <p:nvSpPr>
          <p:cNvPr id="8" name="Content Placeholder 7"/>
          <p:cNvSpPr>
            <a:spLocks noGrp="1"/>
          </p:cNvSpPr>
          <p:nvPr>
            <p:ph sz="half" idx="2"/>
          </p:nvPr>
        </p:nvSpPr>
        <p:spPr>
          <a:xfrm>
            <a:off x="4819650" y="1773461"/>
            <a:ext cx="3844471" cy="2160626"/>
          </a:xfrm>
        </p:spPr>
        <p:txBody>
          <a:bodyPr/>
          <a:lstStyle/>
          <a:p>
            <a:pPr marL="0" indent="0">
              <a:buNone/>
            </a:pPr>
            <a:r>
              <a:rPr lang="en-US" sz="900" b="1" dirty="0"/>
              <a:t>ACTIONS FOR STAKEHOLDERS</a:t>
            </a:r>
          </a:p>
          <a:p>
            <a:pPr marL="0" indent="0">
              <a:buNone/>
            </a:pPr>
            <a:r>
              <a:rPr lang="en-US" sz="900" i="1" dirty="0">
                <a:latin typeface="Verdana (Body)"/>
              </a:rPr>
              <a:t>Policy makers</a:t>
            </a:r>
            <a:endParaRPr lang="en-US" sz="900" dirty="0">
              <a:latin typeface="Verdana (Body)"/>
            </a:endParaRPr>
          </a:p>
          <a:p>
            <a:pPr>
              <a:buFont typeface="Verdana" panose="020B0604030504040204" pitchFamily="34" charset="0"/>
              <a:buChar char="–"/>
            </a:pPr>
            <a:r>
              <a:rPr lang="en-US" sz="900" dirty="0">
                <a:latin typeface="Verdana (Body)"/>
              </a:rPr>
              <a:t>Improve control over waste management </a:t>
            </a:r>
          </a:p>
          <a:p>
            <a:pPr>
              <a:buFont typeface="Verdana" panose="020B0604030504040204" pitchFamily="34" charset="0"/>
              <a:buChar char="–"/>
            </a:pPr>
            <a:r>
              <a:rPr lang="en-US" sz="900" dirty="0">
                <a:latin typeface="Verdana (Body)"/>
              </a:rPr>
              <a:t>Increase landfill taxes closer to EU average level </a:t>
            </a:r>
          </a:p>
          <a:p>
            <a:pPr marL="0" indent="0">
              <a:buNone/>
            </a:pPr>
            <a:r>
              <a:rPr lang="en-US" sz="900" i="1" dirty="0">
                <a:latin typeface="Verdana (Body)"/>
              </a:rPr>
              <a:t>The cement industry</a:t>
            </a:r>
          </a:p>
          <a:p>
            <a:pPr>
              <a:buFont typeface="Verdana" panose="020B0604030504040204" pitchFamily="34" charset="0"/>
              <a:buChar char="–"/>
            </a:pPr>
            <a:r>
              <a:rPr lang="en-US" sz="900" dirty="0">
                <a:latin typeface="Verdana (Body)"/>
              </a:rPr>
              <a:t>Provide a guaranteed uptake for domestically produced high quality RDF </a:t>
            </a:r>
          </a:p>
          <a:p>
            <a:pPr marL="0" indent="0">
              <a:buNone/>
            </a:pPr>
            <a:r>
              <a:rPr lang="en-US" sz="900" i="1" dirty="0">
                <a:latin typeface="Verdana (Body)"/>
              </a:rPr>
              <a:t>The waste management industry </a:t>
            </a:r>
          </a:p>
          <a:p>
            <a:pPr>
              <a:buFont typeface="Verdana" panose="020B0604030504040204" pitchFamily="34" charset="0"/>
              <a:buChar char="–"/>
            </a:pPr>
            <a:r>
              <a:rPr lang="en-US" sz="900" dirty="0">
                <a:latin typeface="Verdana (Body)"/>
              </a:rPr>
              <a:t>Improve the quality of domestically produced RDF to suit the needs of the cement industry</a:t>
            </a: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87</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Portugal has experienced high decrease in domestic demand for cement during the last 15 years. The industry has been actively lifting barriers to co-processing and gained public acceptance as a viable option of advanced waste management, but low quality of RDF and low landfill taxes remain major obstacles.   </a:t>
            </a:r>
            <a:endParaRPr lang="en-GB" sz="900" b="0" kern="0" dirty="0"/>
          </a:p>
        </p:txBody>
      </p:sp>
      <p:sp>
        <p:nvSpPr>
          <p:cNvPr id="12" name="Content Placeholder 2"/>
          <p:cNvSpPr txBox="1">
            <a:spLocks/>
          </p:cNvSpPr>
          <p:nvPr/>
        </p:nvSpPr>
        <p:spPr bwMode="auto">
          <a:xfrm>
            <a:off x="466724" y="4556437"/>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40% co-processing rate, the sector could mitigate some 0.7 Mtonnes of CO</a:t>
            </a:r>
            <a:r>
              <a:rPr lang="en-US" sz="900" i="1" kern="0" baseline="-25000" dirty="0"/>
              <a:t>2</a:t>
            </a:r>
            <a:r>
              <a:rPr lang="en-US" sz="900" i="1" kern="0" dirty="0"/>
              <a:t> annually, utilizing about 0.3 Mtonnes of waste annually.</a:t>
            </a:r>
            <a:endParaRPr lang="en-GB" sz="900" i="1" kern="0" dirty="0"/>
          </a:p>
        </p:txBody>
      </p:sp>
      <p:sp>
        <p:nvSpPr>
          <p:cNvPr id="44" name="Content Placeholder 7"/>
          <p:cNvSpPr txBox="1">
            <a:spLocks/>
          </p:cNvSpPr>
          <p:nvPr/>
        </p:nvSpPr>
        <p:spPr bwMode="auto">
          <a:xfrm>
            <a:off x="4819650" y="4556437"/>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PORTUGAL AT A GLANCE</a:t>
            </a: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24" name="Object 23"/>
          <p:cNvGraphicFramePr>
            <a:graphicFrameLocks/>
          </p:cNvGraphicFramePr>
          <p:nvPr>
            <p:custDataLst>
              <p:tags r:id="rId4"/>
            </p:custDataLst>
            <p:extLst/>
          </p:nvPr>
        </p:nvGraphicFramePr>
        <p:xfrm>
          <a:off x="457200" y="5067299"/>
          <a:ext cx="3657600" cy="1019348"/>
        </p:xfrm>
        <a:graphic>
          <a:graphicData uri="http://schemas.openxmlformats.org/presentationml/2006/ole">
            <mc:AlternateContent xmlns:mc="http://schemas.openxmlformats.org/markup-compatibility/2006">
              <mc:Choice xmlns:v="urn:schemas-microsoft-com:vml" Requires="v">
                <p:oleObj spid="_x0000_s146449" name="Chart" r:id="rId31" imgW="3657600" imgH="1019130" progId="MSGraph.Chart.8">
                  <p:embed followColorScheme="full"/>
                </p:oleObj>
              </mc:Choice>
              <mc:Fallback>
                <p:oleObj name="Chart" r:id="rId31" imgW="3657600" imgH="1019130" progId="MSGraph.Chart.8">
                  <p:embed followColorScheme="full"/>
                  <p:pic>
                    <p:nvPicPr>
                      <p:cNvPr id="24" name="Object 23"/>
                      <p:cNvPicPr/>
                      <p:nvPr/>
                    </p:nvPicPr>
                    <p:blipFill>
                      <a:blip r:embed="rId32"/>
                      <a:stretch>
                        <a:fillRect/>
                      </a:stretch>
                    </p:blipFill>
                    <p:spPr>
                      <a:xfrm>
                        <a:off x="457200" y="5067299"/>
                        <a:ext cx="3657600" cy="1019348"/>
                      </a:xfrm>
                      <a:prstGeom prst="rect">
                        <a:avLst/>
                      </a:prstGeom>
                    </p:spPr>
                  </p:pic>
                </p:oleObj>
              </mc:Fallback>
            </mc:AlternateContent>
          </a:graphicData>
        </a:graphic>
      </p:graphicFrame>
      <p:sp>
        <p:nvSpPr>
          <p:cNvPr id="73" name="Rectangle 72"/>
          <p:cNvSpPr>
            <a:spLocks noGrp="1" noChangeArrowheads="1"/>
          </p:cNvSpPr>
          <p:nvPr>
            <p:custDataLst>
              <p:tags r:id="rId5"/>
            </p:custDataLst>
          </p:nvPr>
        </p:nvSpPr>
        <p:spPr bwMode="gray">
          <a:xfrm>
            <a:off x="465138" y="552132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3658D4D-18C2-464A-9A88-117DB71983D2}" type="datetime'''''''''''''''''''''''''''''''''''''''''''''''''''1'''''''''">
              <a:rPr lang="en-GB" altLang="en-US" sz="800" b="0"/>
              <a:pPr/>
              <a:t>1</a:t>
            </a:fld>
            <a:endParaRPr lang="en-GB" sz="800" b="0" dirty="0">
              <a:sym typeface="+mn-lt"/>
            </a:endParaRPr>
          </a:p>
        </p:txBody>
      </p:sp>
      <p:sp>
        <p:nvSpPr>
          <p:cNvPr id="68" name="Rectangle 67"/>
          <p:cNvSpPr>
            <a:spLocks noGrp="1" noChangeArrowheads="1"/>
          </p:cNvSpPr>
          <p:nvPr>
            <p:custDataLst>
              <p:tags r:id="rId6"/>
            </p:custDataLst>
          </p:nvPr>
        </p:nvSpPr>
        <p:spPr bwMode="gray">
          <a:xfrm>
            <a:off x="465138" y="5911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71C04B7-F368-46C7-850A-382C1C70D886}" type="datetime'0'''''''''''''''''''''''''''''''''">
              <a:rPr lang="en-GB" altLang="en-US" sz="800" b="0"/>
              <a:pPr/>
              <a:t>0</a:t>
            </a:fld>
            <a:endParaRPr lang="en-GB" sz="800" b="0" dirty="0">
              <a:sym typeface="+mn-lt"/>
            </a:endParaRPr>
          </a:p>
        </p:txBody>
      </p:sp>
      <p:sp>
        <p:nvSpPr>
          <p:cNvPr id="78" name="Rectangle 77"/>
          <p:cNvSpPr>
            <a:spLocks noGrp="1" noChangeArrowheads="1"/>
          </p:cNvSpPr>
          <p:nvPr>
            <p:custDataLst>
              <p:tags r:id="rId7"/>
            </p:custDataLst>
          </p:nvPr>
        </p:nvSpPr>
        <p:spPr bwMode="gray">
          <a:xfrm>
            <a:off x="465138"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39D090F1-3A77-4893-8E3C-693862CAF167}" type="datetime'''''''''''''''''''''''2'''''''''''">
              <a:rPr lang="en-GB" altLang="en-US" sz="800" b="0">
                <a:sym typeface="+mn-lt"/>
              </a:rPr>
              <a:pPr marL="0" indent="0" algn="r">
                <a:lnSpc>
                  <a:spcPct val="100000"/>
                </a:lnSpc>
                <a:spcAft>
                  <a:spcPct val="0"/>
                </a:spcAft>
                <a:buNone/>
              </a:pPr>
              <a:t>2</a:t>
            </a:fld>
            <a:endParaRPr lang="en-GB" sz="800" b="0" dirty="0">
              <a:sym typeface="+mn-lt"/>
            </a:endParaRPr>
          </a:p>
        </p:txBody>
      </p:sp>
      <p:cxnSp>
        <p:nvCxnSpPr>
          <p:cNvPr id="25" name="Straight Connector 24"/>
          <p:cNvCxnSpPr>
            <a:cxnSpLocks/>
          </p:cNvCxnSpPr>
          <p:nvPr>
            <p:custDataLst>
              <p:tags r:id="rId8"/>
            </p:custDataLst>
          </p:nvPr>
        </p:nvCxnSpPr>
        <p:spPr bwMode="auto">
          <a:xfrm flipV="1">
            <a:off x="1028700" y="5562600"/>
            <a:ext cx="0" cy="2190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cxnSpLocks/>
          </p:cNvCxnSpPr>
          <p:nvPr>
            <p:custDataLst>
              <p:tags r:id="rId9"/>
            </p:custDataLst>
          </p:nvPr>
        </p:nvCxnSpPr>
        <p:spPr bwMode="auto">
          <a:xfrm flipV="1">
            <a:off x="1885950" y="5772150"/>
            <a:ext cx="0" cy="1047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cxnSpLocks/>
          </p:cNvCxnSpPr>
          <p:nvPr>
            <p:custDataLst>
              <p:tags r:id="rId10"/>
            </p:custDataLst>
          </p:nvPr>
        </p:nvCxnSpPr>
        <p:spPr bwMode="auto">
          <a:xfrm flipV="1">
            <a:off x="2733675" y="5800725"/>
            <a:ext cx="0" cy="8572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cxnSpLocks/>
          </p:cNvCxnSpPr>
          <p:nvPr>
            <p:custDataLst>
              <p:tags r:id="rId11"/>
            </p:custDataLst>
          </p:nvPr>
        </p:nvCxnSpPr>
        <p:spPr bwMode="auto">
          <a:xfrm flipV="1">
            <a:off x="3581400" y="5819775"/>
            <a:ext cx="0" cy="7620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66"/>
          <p:cNvSpPr>
            <a:spLocks noGrp="1" noChangeArrowheads="1"/>
          </p:cNvSpPr>
          <p:nvPr>
            <p:custDataLst>
              <p:tags r:id="rId12"/>
            </p:custDataLst>
          </p:nvPr>
        </p:nvSpPr>
        <p:spPr bwMode="gray">
          <a:xfrm>
            <a:off x="1057275" y="55641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7C980D6-4C88-4A23-922E-F0409CEB6656}" type="datetime'''''''0''.''''''''''''''''''''7'''''''''''''''''''''''''''">
              <a:rPr lang="en-GB" altLang="en-US" sz="700"/>
              <a:pPr/>
              <a:t>0.7</a:t>
            </a:fld>
            <a:endParaRPr lang="en-GB" sz="700" dirty="0">
              <a:sym typeface="+mn-lt"/>
            </a:endParaRPr>
          </a:p>
        </p:txBody>
      </p:sp>
      <p:sp>
        <p:nvSpPr>
          <p:cNvPr id="75" name="Rectangle 74"/>
          <p:cNvSpPr>
            <a:spLocks noGrp="1" noChangeArrowheads="1"/>
          </p:cNvSpPr>
          <p:nvPr>
            <p:custDataLst>
              <p:tags r:id="rId13"/>
            </p:custDataLst>
          </p:nvPr>
        </p:nvSpPr>
        <p:spPr bwMode="gray">
          <a:xfrm>
            <a:off x="1793875" y="5649913"/>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58198C9-0FAC-40FF-A409-479CC9E4AB09}" type="datetime'''''''''''''''''0''''''''''.''''''''''''''''''3'''">
              <a:rPr lang="en-GB" altLang="en-US" sz="700">
                <a:sym typeface="+mn-lt"/>
              </a:rPr>
              <a:pPr marL="0" indent="0" algn="ctr">
                <a:lnSpc>
                  <a:spcPct val="100000"/>
                </a:lnSpc>
                <a:spcAft>
                  <a:spcPct val="0"/>
                </a:spcAft>
                <a:buNone/>
              </a:pPr>
              <a:t>0.3</a:t>
            </a:fld>
            <a:endParaRPr lang="en-GB" sz="700" dirty="0">
              <a:sym typeface="+mn-lt"/>
            </a:endParaRPr>
          </a:p>
        </p:txBody>
      </p:sp>
      <p:sp>
        <p:nvSpPr>
          <p:cNvPr id="53" name="Rectangle 52"/>
          <p:cNvSpPr>
            <a:spLocks noGrp="1" noChangeArrowheads="1"/>
          </p:cNvSpPr>
          <p:nvPr>
            <p:custDataLst>
              <p:tags r:id="rId14"/>
            </p:custDataLst>
          </p:nvPr>
        </p:nvSpPr>
        <p:spPr bwMode="auto">
          <a:xfrm>
            <a:off x="611188" y="60309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a:t>CO2 emissions avoided (Mtonnes)</a:t>
            </a:fld>
            <a:endParaRPr lang="en-GB" sz="700" b="0" dirty="0">
              <a:sym typeface="+mn-lt"/>
            </a:endParaRPr>
          </a:p>
        </p:txBody>
      </p:sp>
      <p:sp>
        <p:nvSpPr>
          <p:cNvPr id="52" name="Rectangle 51"/>
          <p:cNvSpPr>
            <a:spLocks noGrp="1" noChangeArrowheads="1"/>
          </p:cNvSpPr>
          <p:nvPr>
            <p:custDataLst>
              <p:tags r:id="rId15"/>
            </p:custDataLst>
          </p:nvPr>
        </p:nvSpPr>
        <p:spPr bwMode="auto">
          <a:xfrm>
            <a:off x="2379663" y="60309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a:t>Fossil fuels saved (Mtonnes of coal eqv.)</a:t>
            </a:fld>
            <a:endParaRPr lang="en-GB" sz="700" b="0" dirty="0">
              <a:sym typeface="+mn-lt"/>
            </a:endParaRPr>
          </a:p>
        </p:txBody>
      </p:sp>
      <p:sp>
        <p:nvSpPr>
          <p:cNvPr id="77" name="Rectangle 76"/>
          <p:cNvSpPr>
            <a:spLocks noGrp="1" noChangeArrowheads="1"/>
          </p:cNvSpPr>
          <p:nvPr>
            <p:custDataLst>
              <p:tags r:id="rId16"/>
            </p:custDataLst>
          </p:nvPr>
        </p:nvSpPr>
        <p:spPr bwMode="gray">
          <a:xfrm>
            <a:off x="3494088" y="569753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127AE93-6B42-43EF-ACA0-A4272807FDB6}" type="datetime'''''0''''''''''''''''''.''''''''''''3'">
              <a:rPr lang="en-GB" altLang="en-US" sz="700">
                <a:sym typeface="+mn-lt"/>
              </a:rPr>
              <a:pPr marL="0" indent="0" algn="ctr">
                <a:lnSpc>
                  <a:spcPct val="100000"/>
                </a:lnSpc>
                <a:spcAft>
                  <a:spcPct val="0"/>
                </a:spcAft>
                <a:buNone/>
              </a:pPr>
              <a:t>0.3</a:t>
            </a:fld>
            <a:endParaRPr lang="en-GB" sz="700" dirty="0">
              <a:sym typeface="+mn-lt"/>
            </a:endParaRPr>
          </a:p>
        </p:txBody>
      </p:sp>
      <p:sp>
        <p:nvSpPr>
          <p:cNvPr id="51" name="Rectangle 50"/>
          <p:cNvSpPr>
            <a:spLocks noGrp="1" noChangeArrowheads="1"/>
          </p:cNvSpPr>
          <p:nvPr>
            <p:custDataLst>
              <p:tags r:id="rId17"/>
            </p:custDataLst>
          </p:nvPr>
        </p:nvSpPr>
        <p:spPr bwMode="auto">
          <a:xfrm>
            <a:off x="3187700" y="60309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a:t>WtE investment avoided (EUR bn)</a:t>
            </a:fld>
            <a:endParaRPr lang="en-GB" sz="700" b="0" dirty="0">
              <a:sym typeface="+mn-lt"/>
            </a:endParaRPr>
          </a:p>
        </p:txBody>
      </p:sp>
      <p:sp>
        <p:nvSpPr>
          <p:cNvPr id="54" name="Rectangle 53"/>
          <p:cNvSpPr>
            <a:spLocks noGrp="1" noChangeArrowheads="1"/>
          </p:cNvSpPr>
          <p:nvPr>
            <p:custDataLst>
              <p:tags r:id="rId18"/>
            </p:custDataLst>
          </p:nvPr>
        </p:nvSpPr>
        <p:spPr bwMode="auto">
          <a:xfrm>
            <a:off x="1503363" y="60309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a:t>Waste processed (Mtonnes)</a:t>
            </a:fld>
            <a:endParaRPr lang="en-GB" sz="700" b="0" dirty="0">
              <a:sym typeface="+mn-lt"/>
            </a:endParaRPr>
          </a:p>
        </p:txBody>
      </p:sp>
      <p:sp>
        <p:nvSpPr>
          <p:cNvPr id="76" name="Rectangle 75"/>
          <p:cNvSpPr>
            <a:spLocks noGrp="1" noChangeArrowheads="1"/>
          </p:cNvSpPr>
          <p:nvPr>
            <p:custDataLst>
              <p:tags r:id="rId19"/>
            </p:custDataLst>
          </p:nvPr>
        </p:nvSpPr>
        <p:spPr bwMode="gray">
          <a:xfrm>
            <a:off x="2646363" y="56784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01F2661-C80F-47E0-8291-0F66010C9008}" type="datetime'''''''''''''''''''''0''''''''''''''.''''3'''">
              <a:rPr lang="en-GB" altLang="en-US" sz="700">
                <a:sym typeface="+mn-lt"/>
              </a:rPr>
              <a:pPr marL="0" indent="0" algn="ctr">
                <a:lnSpc>
                  <a:spcPct val="100000"/>
                </a:lnSpc>
                <a:spcAft>
                  <a:spcPct val="0"/>
                </a:spcAft>
                <a:buNone/>
              </a:pPr>
              <a:t>0.3</a:t>
            </a:fld>
            <a:endParaRPr lang="en-GB" sz="700" dirty="0">
              <a:sym typeface="+mn-lt"/>
            </a:endParaRPr>
          </a:p>
        </p:txBody>
      </p:sp>
      <p:cxnSp>
        <p:nvCxnSpPr>
          <p:cNvPr id="57" name="Straight Connector 56"/>
          <p:cNvCxnSpPr/>
          <p:nvPr>
            <p:custDataLst>
              <p:tags r:id="rId20"/>
            </p:custDataLst>
          </p:nvPr>
        </p:nvCxnSpPr>
        <p:spPr bwMode="auto">
          <a:xfrm>
            <a:off x="2946400" y="5508625"/>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custDataLst>
              <p:tags r:id="rId21"/>
            </p:custDataLst>
          </p:nvPr>
        </p:nvCxnSpPr>
        <p:spPr bwMode="auto">
          <a:xfrm>
            <a:off x="2946400" y="5194300"/>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2"/>
            </p:custDataLst>
          </p:nvPr>
        </p:nvSpPr>
        <p:spPr bwMode="auto">
          <a:xfrm>
            <a:off x="2946400" y="530542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9" name="Straight Connector 58"/>
          <p:cNvCxnSpPr/>
          <p:nvPr>
            <p:custDataLst>
              <p:tags r:id="rId23"/>
            </p:custDataLst>
          </p:nvPr>
        </p:nvCxnSpPr>
        <p:spPr bwMode="auto">
          <a:xfrm>
            <a:off x="2974975" y="5194300"/>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4"/>
            </p:custDataLst>
          </p:nvPr>
        </p:nvCxnSpPr>
        <p:spPr bwMode="gray">
          <a:xfrm>
            <a:off x="2974975" y="5508625"/>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a:spLocks noGrp="1" noChangeArrowheads="1"/>
          </p:cNvSpPr>
          <p:nvPr>
            <p:custDataLst>
              <p:tags r:id="rId25"/>
            </p:custDataLst>
          </p:nvPr>
        </p:nvSpPr>
        <p:spPr bwMode="auto">
          <a:xfrm>
            <a:off x="3122613" y="530225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43472414-2B2C-47FB-8A9F-82F19C1B11BB}" type="datetime'''''''''40''''''''''% ra''''''''te'''''''''''">
              <a:rPr lang="en-GB" altLang="en-US" sz="700" b="0"/>
              <a:pPr/>
              <a:t>40% rate</a:t>
            </a:fld>
            <a:endParaRPr lang="en-GB" sz="700" b="0" dirty="0">
              <a:sym typeface="+mn-lt"/>
            </a:endParaRPr>
          </a:p>
        </p:txBody>
      </p:sp>
      <p:sp>
        <p:nvSpPr>
          <p:cNvPr id="60" name="Rectangle 59"/>
          <p:cNvSpPr>
            <a:spLocks noGrp="1" noChangeArrowheads="1"/>
          </p:cNvSpPr>
          <p:nvPr>
            <p:custDataLst>
              <p:tags r:id="rId26"/>
            </p:custDataLst>
          </p:nvPr>
        </p:nvSpPr>
        <p:spPr bwMode="auto">
          <a:xfrm>
            <a:off x="3122613" y="5145088"/>
            <a:ext cx="1168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B006C24F-F832-41C8-8C97-157561578D5B}" type="datetime'C''ur''re''n''t ''''rate ''''''(''2''8''%''''; 2''01''''''3)'">
              <a:rPr lang="en-GB" altLang="en-US" sz="700" b="0"/>
              <a:pPr/>
              <a:t>Current rate (28%; 2013)</a:t>
            </a:fld>
            <a:endParaRPr lang="en-GB" sz="700" b="0" dirty="0">
              <a:sym typeface="+mn-lt"/>
            </a:endParaRPr>
          </a:p>
        </p:txBody>
      </p:sp>
      <p:sp>
        <p:nvSpPr>
          <p:cNvPr id="62" name="Rectangle 61"/>
          <p:cNvSpPr>
            <a:spLocks noGrp="1" noChangeArrowheads="1"/>
          </p:cNvSpPr>
          <p:nvPr>
            <p:custDataLst>
              <p:tags r:id="rId27"/>
            </p:custDataLst>
          </p:nvPr>
        </p:nvSpPr>
        <p:spPr bwMode="auto">
          <a:xfrm>
            <a:off x="3122613" y="5459413"/>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95CC88FD-99D8-4A8B-8F90-6540ACAAF6AF}" type="datetime'''''''''6''''''''''''0''''% ''''''''rat''''e'''''''''">
              <a:rPr lang="en-GB" altLang="en-US" sz="700" b="0"/>
              <a:pPr/>
              <a:t>60%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4" name="Picture 4" descr="Afbeeldingsresultaat voor portugal fla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Table 41"/>
          <p:cNvGraphicFramePr>
            <a:graphicFrameLocks noGrp="1"/>
          </p:cNvGraphicFramePr>
          <p:nvPr>
            <p:extLst/>
          </p:nvPr>
        </p:nvGraphicFramePr>
        <p:xfrm>
          <a:off x="482641" y="2147282"/>
          <a:ext cx="3986171" cy="2186220"/>
        </p:xfrm>
        <a:graphic>
          <a:graphicData uri="http://schemas.openxmlformats.org/drawingml/2006/table">
            <a:tbl>
              <a:tblPr firstRow="1" bandRow="1">
                <a:tableStyleId>{2D5ABB26-0587-4C30-8999-92F81FD0307C}</a:tableStyleId>
              </a:tblPr>
              <a:tblGrid>
                <a:gridCol w="1108589">
                  <a:extLst>
                    <a:ext uri="{9D8B030D-6E8A-4147-A177-3AD203B41FA5}">
                      <a16:colId xmlns:a16="http://schemas.microsoft.com/office/drawing/2014/main" val="4241883226"/>
                    </a:ext>
                  </a:extLst>
                </a:gridCol>
                <a:gridCol w="708969">
                  <a:extLst>
                    <a:ext uri="{9D8B030D-6E8A-4147-A177-3AD203B41FA5}">
                      <a16:colId xmlns:a16="http://schemas.microsoft.com/office/drawing/2014/main" val="1094806953"/>
                    </a:ext>
                  </a:extLst>
                </a:gridCol>
                <a:gridCol w="2168613">
                  <a:extLst>
                    <a:ext uri="{9D8B030D-6E8A-4147-A177-3AD203B41FA5}">
                      <a16:colId xmlns:a16="http://schemas.microsoft.com/office/drawing/2014/main" val="899821140"/>
                    </a:ext>
                  </a:extLst>
                </a:gridCol>
              </a:tblGrid>
              <a:tr h="492409">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dirty="0"/>
                        <a:t>High quality waste not available to the cemen</a:t>
                      </a:r>
                      <a:r>
                        <a:rPr lang="en-US" sz="800" b="1" baseline="0" dirty="0"/>
                        <a:t>t sector in sufficient quantity</a:t>
                      </a:r>
                    </a:p>
                    <a:p>
                      <a:pPr marL="54000" indent="-54000">
                        <a:buFont typeface="Arial" panose="020B0604020202020204" pitchFamily="34" charset="0"/>
                        <a:buChar char="•"/>
                      </a:pPr>
                      <a:r>
                        <a:rPr lang="en-US" sz="800" b="1" baseline="0" dirty="0"/>
                        <a:t>Lack of control over waste management</a:t>
                      </a:r>
                      <a:endParaRPr lang="en-US" sz="800" baseline="0" dirty="0">
                        <a:solidFill>
                          <a:schemeClr val="tx1"/>
                        </a:solidFill>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406773">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baseline="0" dirty="0"/>
                        <a:t>Landfill taxes too low</a:t>
                      </a:r>
                    </a:p>
                    <a:p>
                      <a:pPr marL="54000" indent="-54000">
                        <a:buFont typeface="Arial" panose="020B0604020202020204" pitchFamily="34" charset="0"/>
                        <a:buChar char="•"/>
                      </a:pPr>
                      <a:r>
                        <a:rPr lang="en-US" sz="800" b="1" baseline="0" dirty="0"/>
                        <a:t>Demand for high quality RDF too low to incentivize production of it</a:t>
                      </a:r>
                      <a:endParaRPr lang="en-US" sz="800" baseline="0" dirty="0"/>
                    </a:p>
                    <a:p>
                      <a:pPr marL="54000" indent="-54000">
                        <a:buFont typeface="Arial" panose="020B0604020202020204" pitchFamily="34" charset="0"/>
                        <a:buChar char="•"/>
                      </a:pPr>
                      <a:r>
                        <a:rPr lang="en-US" sz="800" b="1" kern="1200" baseline="0" dirty="0">
                          <a:solidFill>
                            <a:schemeClr val="tx1"/>
                          </a:solidFill>
                          <a:latin typeface="+mn-lt"/>
                          <a:ea typeface="+mn-ea"/>
                          <a:cs typeface="+mn-cs"/>
                        </a:rPr>
                        <a:t>Competition for available waste </a:t>
                      </a:r>
                      <a:endParaRPr lang="en-US" sz="80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235500">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235500">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235500">
                <a:tc>
                  <a:txBody>
                    <a:bodyPr/>
                    <a:lstStyle/>
                    <a:p>
                      <a:r>
                        <a:rPr lang="en-US" sz="800" b="0" i="1" dirty="0"/>
                        <a:t>Cement industry</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graphicFrame>
        <p:nvGraphicFramePr>
          <p:cNvPr id="43" name="Chart 42"/>
          <p:cNvGraphicFramePr>
            <a:graphicFrameLocks/>
          </p:cNvGraphicFramePr>
          <p:nvPr>
            <p:extLst/>
          </p:nvPr>
        </p:nvGraphicFramePr>
        <p:xfrm>
          <a:off x="4819651" y="4750319"/>
          <a:ext cx="3578224" cy="1843636"/>
        </p:xfrm>
        <a:graphic>
          <a:graphicData uri="http://schemas.openxmlformats.org/drawingml/2006/chart">
            <c:chart xmlns:c="http://schemas.openxmlformats.org/drawingml/2006/chart" xmlns:r="http://schemas.openxmlformats.org/officeDocument/2006/relationships" r:id="rId34"/>
          </a:graphicData>
        </a:graphic>
      </p:graphicFrame>
    </p:spTree>
    <p:extLst>
      <p:ext uri="{BB962C8B-B14F-4D97-AF65-F5344CB8AC3E}">
        <p14:creationId xmlns:p14="http://schemas.microsoft.com/office/powerpoint/2010/main" val="1951831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9" name="think-cell Slide" r:id="rId37" imgW="270" imgH="270" progId="TCLayout.ActiveDocument.1">
                  <p:embed/>
                </p:oleObj>
              </mc:Choice>
              <mc:Fallback>
                <p:oleObj name="think-cell Slide" r:id="rId37" imgW="270" imgH="270" progId="TCLayout.ActiveDocument.1">
                  <p:embed/>
                  <p:pic>
                    <p:nvPicPr>
                      <p:cNvPr id="31" name="Object 30" hidden="1"/>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5" y="0"/>
            <a:ext cx="7214235" cy="846138"/>
          </a:xfrm>
        </p:spPr>
        <p:txBody>
          <a:bodyPr/>
          <a:lstStyle/>
          <a:p>
            <a:r>
              <a:rPr lang="en-US" sz="1800" b="1" dirty="0"/>
              <a:t>Portugal Cement Sector</a:t>
            </a:r>
            <a:br>
              <a:rPr lang="en-US" sz="1800" b="1" dirty="0"/>
            </a:br>
            <a:r>
              <a:rPr lang="en-US" sz="1400" dirty="0"/>
              <a:t>Portugal cement sector had to partially refocus on export as domestic demand has been decreasing</a:t>
            </a:r>
            <a:endParaRPr lang="en-GB" sz="900" dirty="0"/>
          </a:p>
        </p:txBody>
      </p:sp>
      <p:sp>
        <p:nvSpPr>
          <p:cNvPr id="3" name="Content Placeholder 2"/>
          <p:cNvSpPr>
            <a:spLocks noGrp="1"/>
          </p:cNvSpPr>
          <p:nvPr>
            <p:ph sz="half" idx="1"/>
          </p:nvPr>
        </p:nvSpPr>
        <p:spPr>
          <a:xfrm>
            <a:off x="466724" y="1916073"/>
            <a:ext cx="4025900" cy="347168"/>
          </a:xfrm>
        </p:spPr>
        <p:txBody>
          <a:bodyPr/>
          <a:lstStyle/>
          <a:p>
            <a:pPr marL="0" indent="0">
              <a:buNone/>
            </a:pPr>
            <a:r>
              <a:rPr lang="en-US" sz="800" b="1" dirty="0"/>
              <a:t>CO-PROCESSING </a:t>
            </a:r>
            <a:r>
              <a:rPr lang="en-US" sz="800" b="1" i="1" dirty="0"/>
              <a:t>Portuguese co-processing rate is below EU average; 28.4% of thermal energy from is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t>Portugal had 6 operational cement plants in 2013; the market is mainly consisting of domestic companies </a:t>
            </a:r>
            <a:r>
              <a:rPr lang="en-US" sz="900" dirty="0">
                <a:solidFill>
                  <a:schemeClr val="bg2"/>
                </a:solidFill>
              </a:rPr>
              <a:t>[1]</a:t>
            </a:r>
          </a:p>
          <a:p>
            <a:pPr>
              <a:buFont typeface="Verdana" panose="020B0604030504040204" pitchFamily="34" charset="0"/>
              <a:buChar char="–"/>
            </a:pPr>
            <a:r>
              <a:rPr lang="en-US" sz="900" dirty="0"/>
              <a:t>As the domestic demand for cement decreased significantly in the last 15 years (65% change between 2002 – 2013), the sector had to partially re-orientate on export, most of which goes to North African countries. </a:t>
            </a:r>
            <a:r>
              <a:rPr lang="en-US" sz="900" dirty="0">
                <a:solidFill>
                  <a:schemeClr val="bg2"/>
                </a:solidFill>
              </a:rPr>
              <a:t>[2] </a:t>
            </a:r>
            <a:r>
              <a:rPr lang="en-US" sz="900" dirty="0"/>
              <a:t>In 2013, 5.4 Mtonnes of clinker was produced, of which 26% was exported. </a:t>
            </a:r>
          </a:p>
          <a:p>
            <a:pPr>
              <a:buFont typeface="Verdana" panose="020B0604030504040204" pitchFamily="34" charset="0"/>
              <a:buChar char="–"/>
            </a:pPr>
            <a:r>
              <a:rPr lang="en-US" sz="900" dirty="0"/>
              <a:t>The current co-processing rate (28.4%) was below the EU average of 38.2% in 2013. </a:t>
            </a:r>
          </a:p>
          <a:p>
            <a:pPr>
              <a:buFont typeface="Verdana" panose="020B0604030504040204" pitchFamily="34" charset="0"/>
              <a:buChar char="–"/>
            </a:pPr>
            <a:r>
              <a:rPr lang="en-US" sz="900" dirty="0"/>
              <a:t>However, as the price of petcoke in Portugal is rather high, there is a significant interest in the industry to further increase its fuel substitution levels (i.e. when Alternative Fuels are more economical to use). </a:t>
            </a:r>
            <a:r>
              <a:rPr lang="en-US" sz="900" dirty="0">
                <a:solidFill>
                  <a:schemeClr val="bg2"/>
                </a:solidFill>
              </a:rPr>
              <a:t>[3]</a:t>
            </a:r>
          </a:p>
          <a:p>
            <a:pPr>
              <a:buFont typeface="Verdana" panose="020B0604030504040204" pitchFamily="34" charset="0"/>
              <a:buChar char="–"/>
            </a:pPr>
            <a:r>
              <a:rPr lang="en-US" sz="900" dirty="0"/>
              <a:t>More than 100 ktonnes of alternative fuels has been imported from EU members states to be used in Portuguese cement kilns, as domestic waste sources are often lacking in quality (e.g. RDF produced from MSW has too high moisture content). </a:t>
            </a:r>
            <a:r>
              <a:rPr lang="en-US" sz="900" dirty="0">
                <a:solidFill>
                  <a:schemeClr val="bg2"/>
                </a:solidFill>
              </a:rPr>
              <a:t>[4]</a:t>
            </a:r>
            <a:r>
              <a:rPr lang="en-US" sz="900" dirty="0"/>
              <a:t> </a:t>
            </a:r>
          </a:p>
          <a:p>
            <a:pPr>
              <a:buFont typeface="Verdana" panose="020B0604030504040204" pitchFamily="34" charset="0"/>
              <a:buChar char="–"/>
            </a:pPr>
            <a:r>
              <a:rPr lang="en-US" sz="900" dirty="0"/>
              <a:t>The industry made important investments to allow for higher substitution rates (e.g. bypass systems &amp; waste driers). The sector is eager to rapidly increase its fuel switching, reaching to &gt; 50% use of AF in the next 3 years.</a:t>
            </a:r>
            <a:r>
              <a:rPr lang="en-US" sz="900" dirty="0">
                <a:solidFill>
                  <a:schemeClr val="bg2"/>
                </a:solidFill>
              </a:rPr>
              <a:t> [4]</a:t>
            </a:r>
            <a:r>
              <a:rPr lang="en-US" sz="900" dirty="0"/>
              <a:t> </a:t>
            </a:r>
          </a:p>
          <a:p>
            <a:pPr>
              <a:buFont typeface="Verdana" panose="020B0604030504040204" pitchFamily="34" charset="0"/>
              <a:buChar char="–"/>
            </a:pP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88</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domestic demand has been decreasing for extended period of time and the industry had to bring more focus on exports. In 2013, 5.4 Mtonnes of clinker were produced out of which 1.4 Mtonnes were exported. Co-processing rate was below EU average at 28.4% in 2013. </a:t>
            </a:r>
            <a:endParaRPr lang="en-GB" sz="900" b="0" kern="0" dirty="0"/>
          </a:p>
        </p:txBody>
      </p:sp>
      <p:sp>
        <p:nvSpPr>
          <p:cNvPr id="12" name="Content Placeholder 2"/>
          <p:cNvSpPr txBox="1">
            <a:spLocks/>
          </p:cNvSpPr>
          <p:nvPr/>
        </p:nvSpPr>
        <p:spPr bwMode="auto">
          <a:xfrm>
            <a:off x="466724" y="4597141"/>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Portugal has a very high per capita clinker production of which around 26% was exported in 2013. </a:t>
            </a:r>
            <a:endParaRPr lang="en-GB" sz="800" i="1" kern="0" dirty="0"/>
          </a:p>
        </p:txBody>
      </p:sp>
      <p:graphicFrame>
        <p:nvGraphicFramePr>
          <p:cNvPr id="7" name="Object 6"/>
          <p:cNvGraphicFramePr>
            <a:graphicFrameLocks/>
          </p:cNvGraphicFramePr>
          <p:nvPr>
            <p:custDataLst>
              <p:tags r:id="rId4"/>
            </p:custDataLst>
            <p:extLst/>
          </p:nvPr>
        </p:nvGraphicFramePr>
        <p:xfrm>
          <a:off x="723899" y="2628900"/>
          <a:ext cx="2771792" cy="1752676"/>
        </p:xfrm>
        <a:graphic>
          <a:graphicData uri="http://schemas.openxmlformats.org/presentationml/2006/ole">
            <mc:AlternateContent xmlns:mc="http://schemas.openxmlformats.org/markup-compatibility/2006">
              <mc:Choice xmlns:v="urn:schemas-microsoft-com:vml" Requires="v">
                <p:oleObj spid="_x0000_s147480" name="Chart" r:id="rId39" imgW="2771792" imgH="1752676" progId="MSGraph.Chart.8">
                  <p:embed followColorScheme="full"/>
                </p:oleObj>
              </mc:Choice>
              <mc:Fallback>
                <p:oleObj name="Chart" r:id="rId39" imgW="2771792" imgH="1752676" progId="MSGraph.Chart.8">
                  <p:embed followColorScheme="full"/>
                  <p:pic>
                    <p:nvPicPr>
                      <p:cNvPr id="7" name="Object 6"/>
                      <p:cNvPicPr/>
                      <p:nvPr/>
                    </p:nvPicPr>
                    <p:blipFill>
                      <a:blip r:embed="rId40"/>
                      <a:stretch>
                        <a:fillRect/>
                      </a:stretch>
                    </p:blipFill>
                    <p:spPr>
                      <a:xfrm>
                        <a:off x="723899" y="2628900"/>
                        <a:ext cx="2771792" cy="1752676"/>
                      </a:xfrm>
                      <a:prstGeom prst="rect">
                        <a:avLst/>
                      </a:prstGeom>
                    </p:spPr>
                  </p:pic>
                </p:oleObj>
              </mc:Fallback>
            </mc:AlternateContent>
          </a:graphicData>
        </a:graphic>
      </p:graphicFrame>
      <p:sp>
        <p:nvSpPr>
          <p:cNvPr id="85" name="Rectangle 84"/>
          <p:cNvSpPr>
            <a:spLocks noGrp="1" noChangeArrowheads="1"/>
          </p:cNvSpPr>
          <p:nvPr>
            <p:custDataLst>
              <p:tags r:id="rId5"/>
            </p:custDataLst>
          </p:nvPr>
        </p:nvSpPr>
        <p:spPr bwMode="gray">
          <a:xfrm>
            <a:off x="473075" y="26924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6A8C6B6-9B0E-4C27-974F-7146888967C9}"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80" name="Rectangle 79"/>
          <p:cNvSpPr>
            <a:spLocks noGrp="1" noChangeArrowheads="1"/>
          </p:cNvSpPr>
          <p:nvPr>
            <p:custDataLst>
              <p:tags r:id="rId6"/>
            </p:custDataLst>
          </p:nvPr>
        </p:nvSpPr>
        <p:spPr bwMode="gray">
          <a:xfrm>
            <a:off x="603250" y="42164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8BDA7178-D861-4A51-987E-4FFFE604E64B}"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82" name="Rectangle 81"/>
          <p:cNvSpPr>
            <a:spLocks noGrp="1" noChangeArrowheads="1"/>
          </p:cNvSpPr>
          <p:nvPr>
            <p:custDataLst>
              <p:tags r:id="rId7"/>
            </p:custDataLst>
          </p:nvPr>
        </p:nvSpPr>
        <p:spPr bwMode="gray">
          <a:xfrm>
            <a:off x="538163" y="36068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8F17CBF-7E97-4668-A1D0-FF56F55BBD3F}"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81" name="Rectangle 80"/>
          <p:cNvSpPr>
            <a:spLocks noGrp="1" noChangeArrowheads="1"/>
          </p:cNvSpPr>
          <p:nvPr>
            <p:custDataLst>
              <p:tags r:id="rId8"/>
            </p:custDataLst>
          </p:nvPr>
        </p:nvSpPr>
        <p:spPr bwMode="gray">
          <a:xfrm>
            <a:off x="538163" y="39116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8FD55B6-F355-4366-839D-35C778529F6B}"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83" name="Rectangle 82"/>
          <p:cNvSpPr>
            <a:spLocks noGrp="1" noChangeArrowheads="1"/>
          </p:cNvSpPr>
          <p:nvPr>
            <p:custDataLst>
              <p:tags r:id="rId9"/>
            </p:custDataLst>
          </p:nvPr>
        </p:nvSpPr>
        <p:spPr bwMode="gray">
          <a:xfrm>
            <a:off x="538163" y="33020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BA0D8F8-1189-45DB-89CC-01E965B587A8}"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84" name="Rectangle 83"/>
          <p:cNvSpPr>
            <a:spLocks noGrp="1" noChangeArrowheads="1"/>
          </p:cNvSpPr>
          <p:nvPr>
            <p:custDataLst>
              <p:tags r:id="rId10"/>
            </p:custDataLst>
          </p:nvPr>
        </p:nvSpPr>
        <p:spPr bwMode="gray">
          <a:xfrm>
            <a:off x="538163" y="29972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05713DE0-EC37-46D3-8694-92CD5BEE503E}"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55" name="Rectangle 54"/>
          <p:cNvSpPr>
            <a:spLocks noGrp="1" noChangeArrowheads="1"/>
          </p:cNvSpPr>
          <p:nvPr>
            <p:custDataLst>
              <p:tags r:id="rId11"/>
            </p:custDataLst>
          </p:nvPr>
        </p:nvSpPr>
        <p:spPr bwMode="gray">
          <a:xfrm>
            <a:off x="2616200" y="29051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1A9B582-662F-44BF-8CBB-33A18E6E31B0}" type="datetime'''''2''''''7''''''''%'''''''''''''''''''''''''''''''''''''">
              <a:rPr lang="en-GB" altLang="en-US" sz="700">
                <a:solidFill>
                  <a:schemeClr val="bg1"/>
                </a:solidFill>
              </a:rPr>
              <a:pPr/>
              <a:t>27%</a:t>
            </a:fld>
            <a:endParaRPr lang="en-GB" sz="700" dirty="0">
              <a:solidFill>
                <a:schemeClr val="bg1"/>
              </a:solidFill>
              <a:sym typeface="+mn-lt"/>
            </a:endParaRPr>
          </a:p>
        </p:txBody>
      </p:sp>
      <p:sp>
        <p:nvSpPr>
          <p:cNvPr id="44" name="Rectangle 43"/>
          <p:cNvSpPr>
            <a:spLocks noGrp="1" noChangeArrowheads="1"/>
          </p:cNvSpPr>
          <p:nvPr>
            <p:custDataLst>
              <p:tags r:id="rId12"/>
            </p:custDataLst>
          </p:nvPr>
        </p:nvSpPr>
        <p:spPr bwMode="gray">
          <a:xfrm>
            <a:off x="1354138" y="36766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844EF75-53CD-4DC4-B5B7-A5E0102F10DA}" type="datetime'7''''''''''''''''''2''''%'''''">
              <a:rPr lang="en-GB" altLang="en-US" sz="700">
                <a:solidFill>
                  <a:schemeClr val="bg1"/>
                </a:solidFill>
                <a:sym typeface="+mn-lt"/>
              </a:rPr>
              <a:pPr marL="0" indent="0" algn="ctr">
                <a:lnSpc>
                  <a:spcPct val="100000"/>
                </a:lnSpc>
                <a:spcAft>
                  <a:spcPct val="0"/>
                </a:spcAft>
                <a:buNone/>
              </a:pPr>
              <a:t>72%</a:t>
            </a:fld>
            <a:endParaRPr lang="en-GB" sz="700" dirty="0">
              <a:solidFill>
                <a:schemeClr val="bg1"/>
              </a:solidFill>
              <a:sym typeface="+mn-lt"/>
            </a:endParaRPr>
          </a:p>
        </p:txBody>
      </p:sp>
      <p:sp>
        <p:nvSpPr>
          <p:cNvPr id="40" name="Rectangle 39"/>
          <p:cNvSpPr>
            <a:spLocks noGrp="1" noChangeArrowheads="1"/>
          </p:cNvSpPr>
          <p:nvPr>
            <p:custDataLst>
              <p:tags r:id="rId13"/>
            </p:custDataLst>
          </p:nvPr>
        </p:nvSpPr>
        <p:spPr bwMode="auto">
          <a:xfrm>
            <a:off x="1295400" y="4335463"/>
            <a:ext cx="382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21D64D1-1E60-4860-A700-4C8A3A360D64}" type="datetime'P''''''''''o''''''''''r''''''''tug''''''''''''al'''''''''''">
              <a:rPr lang="en-GB" altLang="en-US" sz="700" b="0"/>
              <a:pPr/>
              <a:t>Portugal</a:t>
            </a:fld>
            <a:endParaRPr lang="en-GB" sz="700" b="0" dirty="0">
              <a:sym typeface="+mn-lt"/>
            </a:endParaRPr>
          </a:p>
        </p:txBody>
      </p:sp>
      <p:sp>
        <p:nvSpPr>
          <p:cNvPr id="49" name="Rectangle 48"/>
          <p:cNvSpPr>
            <a:spLocks noGrp="1" noChangeArrowheads="1"/>
          </p:cNvSpPr>
          <p:nvPr>
            <p:custDataLst>
              <p:tags r:id="rId14"/>
            </p:custDataLst>
          </p:nvPr>
        </p:nvSpPr>
        <p:spPr bwMode="gray">
          <a:xfrm>
            <a:off x="1354138" y="28336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FD79DBC-F35F-4E40-A23E-289C7953C630}" type="datetime'''''''''''''''''''''''''''17''%'''''''''''''''">
              <a:rPr lang="en-GB" altLang="en-US" sz="700">
                <a:solidFill>
                  <a:schemeClr val="bg1"/>
                </a:solidFill>
                <a:sym typeface="+mn-lt"/>
              </a:rPr>
              <a:pPr marL="0" indent="0" algn="ctr">
                <a:lnSpc>
                  <a:spcPct val="100000"/>
                </a:lnSpc>
                <a:spcAft>
                  <a:spcPct val="0"/>
                </a:spcAft>
                <a:buNone/>
              </a:pPr>
              <a:t>17%</a:t>
            </a:fld>
            <a:endParaRPr lang="en-GB" sz="700" dirty="0">
              <a:solidFill>
                <a:schemeClr val="bg1"/>
              </a:solidFill>
              <a:sym typeface="+mn-lt"/>
            </a:endParaRPr>
          </a:p>
        </p:txBody>
      </p:sp>
      <p:sp>
        <p:nvSpPr>
          <p:cNvPr id="87" name="Rectangle 86"/>
          <p:cNvSpPr>
            <a:spLocks noGrp="1" noChangeArrowheads="1"/>
          </p:cNvSpPr>
          <p:nvPr>
            <p:custDataLst>
              <p:tags r:id="rId15"/>
            </p:custDataLst>
          </p:nvPr>
        </p:nvSpPr>
        <p:spPr bwMode="auto">
          <a:xfrm>
            <a:off x="473075" y="2398713"/>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(2013)</a:t>
            </a:r>
          </a:p>
        </p:txBody>
      </p:sp>
      <p:sp>
        <p:nvSpPr>
          <p:cNvPr id="58" name="Rectangle 57"/>
          <p:cNvSpPr>
            <a:spLocks noGrp="1" noChangeArrowheads="1"/>
          </p:cNvSpPr>
          <p:nvPr>
            <p:custDataLst>
              <p:tags r:id="rId16"/>
            </p:custDataLst>
          </p:nvPr>
        </p:nvSpPr>
        <p:spPr bwMode="auto">
          <a:xfrm>
            <a:off x="2486025" y="4335463"/>
            <a:ext cx="5238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3DC8034-7CAF-4F07-B86E-1A94588C8B5B}" type="datetime'''EU'' a''''''''v''era''g''e''&#10;(''''''''''''2''''0''''14)'">
              <a:rPr lang="en-GB" altLang="en-US" sz="700" b="0"/>
              <a:pPr/>
              <a:t>EU average
(2014)</a:t>
            </a:fld>
            <a:endParaRPr lang="en-GB" sz="700" b="0" dirty="0">
              <a:sym typeface="+mn-lt"/>
            </a:endParaRPr>
          </a:p>
        </p:txBody>
      </p:sp>
      <p:sp>
        <p:nvSpPr>
          <p:cNvPr id="54" name="Rectangle 53"/>
          <p:cNvSpPr>
            <a:spLocks noGrp="1" noChangeArrowheads="1"/>
          </p:cNvSpPr>
          <p:nvPr>
            <p:custDataLst>
              <p:tags r:id="rId17"/>
            </p:custDataLst>
          </p:nvPr>
        </p:nvSpPr>
        <p:spPr bwMode="gray">
          <a:xfrm>
            <a:off x="2616200" y="32194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59DFFCA9-22E1-4EF7-AD1A-24275661F9BB}" type="datetime'''''''''1''''''''''''4''''''''''''''''''%'''''''">
              <a:rPr lang="en-GB" altLang="en-US" sz="700">
                <a:solidFill>
                  <a:schemeClr val="bg1"/>
                </a:solidFill>
              </a:rPr>
              <a:pPr/>
              <a:t>14%</a:t>
            </a:fld>
            <a:endParaRPr lang="en-GB" sz="700" dirty="0">
              <a:solidFill>
                <a:schemeClr val="bg1"/>
              </a:solidFill>
              <a:sym typeface="+mn-lt"/>
            </a:endParaRPr>
          </a:p>
        </p:txBody>
      </p:sp>
      <p:sp>
        <p:nvSpPr>
          <p:cNvPr id="48" name="Rectangle 47"/>
          <p:cNvSpPr>
            <a:spLocks noGrp="1" noChangeArrowheads="1"/>
          </p:cNvSpPr>
          <p:nvPr>
            <p:custDataLst>
              <p:tags r:id="rId18"/>
            </p:custDataLst>
          </p:nvPr>
        </p:nvSpPr>
        <p:spPr bwMode="gray">
          <a:xfrm>
            <a:off x="1354138" y="30480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873CD25-48DB-4387-A88D-73E869386611}" type="datetime'''''''''''''''''''''''''''''''''''''''''''1''''1''''''''%'''">
              <a:rPr lang="en-GB" altLang="en-US" sz="700">
                <a:solidFill>
                  <a:schemeClr val="bg1"/>
                </a:solidFill>
                <a:sym typeface="+mn-lt"/>
              </a:rPr>
              <a:pPr marL="0" indent="0" algn="ctr">
                <a:lnSpc>
                  <a:spcPct val="100000"/>
                </a:lnSpc>
                <a:spcAft>
                  <a:spcPct val="0"/>
                </a:spcAft>
                <a:buNone/>
              </a:pPr>
              <a:t>11%</a:t>
            </a:fld>
            <a:endParaRPr lang="en-GB" sz="700" dirty="0">
              <a:solidFill>
                <a:schemeClr val="bg1"/>
              </a:solidFill>
              <a:sym typeface="+mn-lt"/>
            </a:endParaRPr>
          </a:p>
        </p:txBody>
      </p:sp>
      <p:sp>
        <p:nvSpPr>
          <p:cNvPr id="53" name="Rectangle 52"/>
          <p:cNvSpPr>
            <a:spLocks noGrp="1" noChangeArrowheads="1"/>
          </p:cNvSpPr>
          <p:nvPr>
            <p:custDataLst>
              <p:tags r:id="rId19"/>
            </p:custDataLst>
          </p:nvPr>
        </p:nvSpPr>
        <p:spPr bwMode="gray">
          <a:xfrm>
            <a:off x="2616200" y="37766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7657A51-4C26-4E0E-920A-09B4162B8C4E}" type="datetime'''''''''''5''''''''9''%'''''''''''''''''''''''''''''''">
              <a:rPr lang="en-GB" altLang="en-US" sz="700">
                <a:solidFill>
                  <a:schemeClr val="bg1"/>
                </a:solidFill>
              </a:rPr>
              <a:pPr/>
              <a:t>59%</a:t>
            </a:fld>
            <a:endParaRPr lang="en-GB" sz="700" dirty="0">
              <a:solidFill>
                <a:schemeClr val="bg1"/>
              </a:solidFill>
              <a:sym typeface="+mn-lt"/>
            </a:endParaRPr>
          </a:p>
        </p:txBody>
      </p:sp>
      <p:sp>
        <p:nvSpPr>
          <p:cNvPr id="146" name="Rectangle 145"/>
          <p:cNvSpPr/>
          <p:nvPr>
            <p:custDataLst>
              <p:tags r:id="rId20"/>
            </p:custDataLst>
          </p:nvPr>
        </p:nvSpPr>
        <p:spPr bwMode="auto">
          <a:xfrm>
            <a:off x="3195638" y="3279775"/>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21"/>
            </p:custDataLst>
          </p:nvPr>
        </p:nvSpPr>
        <p:spPr bwMode="auto">
          <a:xfrm>
            <a:off x="3195638" y="31226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4" name="Rectangle 143"/>
          <p:cNvSpPr/>
          <p:nvPr>
            <p:custDataLst>
              <p:tags r:id="rId22"/>
            </p:custDataLst>
          </p:nvPr>
        </p:nvSpPr>
        <p:spPr bwMode="auto">
          <a:xfrm>
            <a:off x="3195638" y="2859088"/>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23"/>
            </p:custDataLst>
          </p:nvPr>
        </p:nvSpPr>
        <p:spPr bwMode="auto">
          <a:xfrm>
            <a:off x="3371850" y="3276600"/>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a:t>Fossil fuels</a:t>
            </a:fld>
            <a:endParaRPr lang="en-GB" sz="700" b="0" dirty="0">
              <a:sym typeface="+mn-lt"/>
            </a:endParaRPr>
          </a:p>
        </p:txBody>
      </p:sp>
      <p:sp>
        <p:nvSpPr>
          <p:cNvPr id="46" name="Rectangle 45"/>
          <p:cNvSpPr>
            <a:spLocks noGrp="1" noChangeArrowheads="1"/>
          </p:cNvSpPr>
          <p:nvPr>
            <p:custDataLst>
              <p:tags r:id="rId24"/>
            </p:custDataLst>
          </p:nvPr>
        </p:nvSpPr>
        <p:spPr bwMode="auto">
          <a:xfrm>
            <a:off x="3371850" y="3119438"/>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a:t>Waste biomass</a:t>
            </a:fld>
            <a:endParaRPr lang="en-GB" sz="700" b="0" dirty="0">
              <a:sym typeface="+mn-lt"/>
            </a:endParaRPr>
          </a:p>
        </p:txBody>
      </p:sp>
      <p:sp>
        <p:nvSpPr>
          <p:cNvPr id="45" name="Rectangle 44"/>
          <p:cNvSpPr>
            <a:spLocks noGrp="1" noChangeArrowheads="1"/>
          </p:cNvSpPr>
          <p:nvPr>
            <p:custDataLst>
              <p:tags r:id="rId25"/>
            </p:custDataLst>
          </p:nvPr>
        </p:nvSpPr>
        <p:spPr bwMode="auto">
          <a:xfrm>
            <a:off x="3371850" y="2855913"/>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a:t>Alternative
fossil fuels</a:t>
            </a:fld>
            <a:endParaRPr lang="en-GB" sz="700" b="0" dirty="0">
              <a:sym typeface="+mn-lt"/>
            </a:endParaRPr>
          </a:p>
        </p:txBody>
      </p:sp>
      <p:pic>
        <p:nvPicPr>
          <p:cNvPr id="35" name="Picture 4" descr="Afbeeldingsresultaat voor portugal flag"/>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Object 36"/>
          <p:cNvGraphicFramePr>
            <a:graphicFrameLocks/>
          </p:cNvGraphicFramePr>
          <p:nvPr>
            <p:custDataLst>
              <p:tags r:id="rId26"/>
            </p:custDataLst>
            <p:extLst/>
          </p:nvPr>
        </p:nvGraphicFramePr>
        <p:xfrm>
          <a:off x="342901" y="5181600"/>
          <a:ext cx="3848025" cy="1104953"/>
        </p:xfrm>
        <a:graphic>
          <a:graphicData uri="http://schemas.openxmlformats.org/presentationml/2006/ole">
            <mc:AlternateContent xmlns:mc="http://schemas.openxmlformats.org/markup-compatibility/2006">
              <mc:Choice xmlns:v="urn:schemas-microsoft-com:vml" Requires="v">
                <p:oleObj spid="_x0000_s147481" name="Chart" r:id="rId42" imgW="3848033" imgH="1104778" progId="MSGraph.Chart.8">
                  <p:embed followColorScheme="full"/>
                </p:oleObj>
              </mc:Choice>
              <mc:Fallback>
                <p:oleObj name="Chart" r:id="rId42" imgW="3848033" imgH="1104778" progId="MSGraph.Chart.8">
                  <p:embed followColorScheme="full"/>
                  <p:pic>
                    <p:nvPicPr>
                      <p:cNvPr id="37" name="Object 36"/>
                      <p:cNvPicPr/>
                      <p:nvPr/>
                    </p:nvPicPr>
                    <p:blipFill>
                      <a:blip r:embed="rId43"/>
                      <a:stretch>
                        <a:fillRect/>
                      </a:stretch>
                    </p:blipFill>
                    <p:spPr>
                      <a:xfrm>
                        <a:off x="342901" y="5181600"/>
                        <a:ext cx="3848025" cy="1104953"/>
                      </a:xfrm>
                      <a:prstGeom prst="rect">
                        <a:avLst/>
                      </a:prstGeom>
                    </p:spPr>
                  </p:pic>
                </p:oleObj>
              </mc:Fallback>
            </mc:AlternateContent>
          </a:graphicData>
        </a:graphic>
      </p:graphicFrame>
      <p:sp>
        <p:nvSpPr>
          <p:cNvPr id="36" name="Rectangle 35"/>
          <p:cNvSpPr>
            <a:spLocks noGrp="1" noChangeArrowheads="1"/>
          </p:cNvSpPr>
          <p:nvPr>
            <p:custDataLst>
              <p:tags r:id="rId27"/>
            </p:custDataLst>
          </p:nvPr>
        </p:nvSpPr>
        <p:spPr bwMode="gray">
          <a:xfrm>
            <a:off x="1058863" y="53832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4720012-3305-4887-97C7-6E357C634302}" type="datetime'''''''5''''1''''''''''''''1'''''''''">
              <a:rPr lang="en-GB" altLang="en-US" sz="700" b="0">
                <a:sym typeface="+mn-lt"/>
              </a:rPr>
              <a:pPr marL="0" indent="0" algn="ctr">
                <a:lnSpc>
                  <a:spcPct val="100000"/>
                </a:lnSpc>
                <a:spcAft>
                  <a:spcPct val="0"/>
                </a:spcAft>
                <a:buNone/>
              </a:pPr>
              <a:t>511</a:t>
            </a:fld>
            <a:endParaRPr lang="en-GB" sz="700" b="0" dirty="0">
              <a:sym typeface="+mn-lt"/>
            </a:endParaRPr>
          </a:p>
        </p:txBody>
      </p:sp>
      <p:sp>
        <p:nvSpPr>
          <p:cNvPr id="39" name="Rectangle 38"/>
          <p:cNvSpPr>
            <a:spLocks noGrp="1" noChangeArrowheads="1"/>
          </p:cNvSpPr>
          <p:nvPr>
            <p:custDataLst>
              <p:tags r:id="rId28"/>
            </p:custDataLst>
          </p:nvPr>
        </p:nvSpPr>
        <p:spPr bwMode="auto">
          <a:xfrm>
            <a:off x="468313" y="5181600"/>
            <a:ext cx="26670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a:t>
            </a:r>
            <a:r>
              <a:rPr lang="en-GB" altLang="en-US" sz="700" dirty="0" err="1">
                <a:sym typeface="+mn-lt"/>
              </a:rPr>
              <a:t>Nr</a:t>
            </a:r>
            <a:r>
              <a:rPr lang="en-GB" altLang="en-US" sz="700" dirty="0">
                <a:sym typeface="+mn-lt"/>
              </a:rPr>
              <a:t>; 2014)</a:t>
            </a:r>
            <a:endParaRPr lang="en-GB" sz="700" dirty="0">
              <a:sym typeface="+mn-lt"/>
            </a:endParaRPr>
          </a:p>
        </p:txBody>
      </p:sp>
      <p:sp>
        <p:nvSpPr>
          <p:cNvPr id="41" name="Rectangle 40"/>
          <p:cNvSpPr>
            <a:spLocks noGrp="1" noChangeArrowheads="1"/>
          </p:cNvSpPr>
          <p:nvPr>
            <p:custDataLst>
              <p:tags r:id="rId29"/>
            </p:custDataLst>
          </p:nvPr>
        </p:nvSpPr>
        <p:spPr bwMode="auto">
          <a:xfrm>
            <a:off x="3533775" y="6097589"/>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D67EB5C-DF20-4D9D-B738-791AE6BB14CB}" type="datetime'''E''''''U''2''''''''''''''''''8'''">
              <a:rPr lang="en-GB" altLang="en-US" sz="700" b="0"/>
              <a:pPr/>
              <a:t>EU28</a:t>
            </a:fld>
            <a:endParaRPr lang="en-GB" sz="700" b="0" dirty="0">
              <a:sym typeface="+mn-lt"/>
            </a:endParaRPr>
          </a:p>
        </p:txBody>
      </p:sp>
      <p:sp>
        <p:nvSpPr>
          <p:cNvPr id="51" name="Rectangle 50"/>
          <p:cNvSpPr>
            <a:spLocks noGrp="1" noChangeArrowheads="1"/>
          </p:cNvSpPr>
          <p:nvPr>
            <p:custDataLst>
              <p:tags r:id="rId30"/>
            </p:custDataLst>
          </p:nvPr>
        </p:nvSpPr>
        <p:spPr bwMode="auto">
          <a:xfrm>
            <a:off x="2716213" y="6097589"/>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8CDC21D-8ADA-44F7-BCA6-CD43325EF8F1}" type="datetime'''''''''I''''''''''''''''ta''l''''''''''''y'''''''''''''''''''">
              <a:rPr lang="en-GB" altLang="en-US" sz="700" b="0"/>
              <a:pPr/>
              <a:t>Italy</a:t>
            </a:fld>
            <a:endParaRPr lang="en-GB" sz="700" b="0" dirty="0">
              <a:sym typeface="+mn-lt"/>
            </a:endParaRPr>
          </a:p>
        </p:txBody>
      </p:sp>
      <p:sp>
        <p:nvSpPr>
          <p:cNvPr id="43" name="Rectangle 42"/>
          <p:cNvSpPr>
            <a:spLocks noGrp="1" noChangeArrowheads="1"/>
          </p:cNvSpPr>
          <p:nvPr>
            <p:custDataLst>
              <p:tags r:id="rId31"/>
            </p:custDataLst>
          </p:nvPr>
        </p:nvSpPr>
        <p:spPr bwMode="gray">
          <a:xfrm>
            <a:off x="3559175" y="56594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686D0BF-B1F3-4F6C-BA1A-A295F27D6889}"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42" name="Rectangle 41"/>
          <p:cNvSpPr>
            <a:spLocks noGrp="1" noChangeArrowheads="1"/>
          </p:cNvSpPr>
          <p:nvPr>
            <p:custDataLst>
              <p:tags r:id="rId32"/>
            </p:custDataLst>
          </p:nvPr>
        </p:nvSpPr>
        <p:spPr bwMode="gray">
          <a:xfrm>
            <a:off x="2725738" y="56689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1F413A8-A496-485C-999B-0A8F0B2BBFBA}" type="datetime'''''''2''''3''''''''''4'''''''''''''">
              <a:rPr lang="en-GB" altLang="en-US" sz="700" b="0">
                <a:sym typeface="+mn-lt"/>
              </a:rPr>
              <a:pPr marL="0" indent="0" algn="ctr">
                <a:lnSpc>
                  <a:spcPct val="100000"/>
                </a:lnSpc>
                <a:spcAft>
                  <a:spcPct val="0"/>
                </a:spcAft>
                <a:buNone/>
              </a:pPr>
              <a:t>234</a:t>
            </a:fld>
            <a:endParaRPr lang="en-GB" sz="700" b="0" dirty="0">
              <a:sym typeface="+mn-lt"/>
            </a:endParaRPr>
          </a:p>
        </p:txBody>
      </p:sp>
      <p:sp>
        <p:nvSpPr>
          <p:cNvPr id="52" name="Rectangle 51"/>
          <p:cNvSpPr>
            <a:spLocks noGrp="1" noChangeArrowheads="1"/>
          </p:cNvSpPr>
          <p:nvPr>
            <p:custDataLst>
              <p:tags r:id="rId33"/>
            </p:custDataLst>
          </p:nvPr>
        </p:nvSpPr>
        <p:spPr bwMode="auto">
          <a:xfrm>
            <a:off x="1860550" y="6097589"/>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996829C-5916-4157-ACB0-E4DAC0D24357}" type="datetime'''''S''''pai''''''''''''''''n'''''">
              <a:rPr lang="en-GB" altLang="en-US" sz="700" b="0"/>
              <a:pPr/>
              <a:t>Spain</a:t>
            </a:fld>
            <a:endParaRPr lang="en-GB" sz="700" b="0" dirty="0">
              <a:sym typeface="+mn-lt"/>
            </a:endParaRPr>
          </a:p>
        </p:txBody>
      </p:sp>
      <p:sp>
        <p:nvSpPr>
          <p:cNvPr id="38" name="Rectangle 37"/>
          <p:cNvSpPr>
            <a:spLocks noGrp="1" noChangeArrowheads="1"/>
          </p:cNvSpPr>
          <p:nvPr>
            <p:custDataLst>
              <p:tags r:id="rId34"/>
            </p:custDataLst>
          </p:nvPr>
        </p:nvSpPr>
        <p:spPr bwMode="gray">
          <a:xfrm>
            <a:off x="1892300" y="55451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EB52BBB-1A59-4531-908C-6D36528759F0}" type="datetime'''''''''''''''''''''''''''35''''''''''3'''''''''''''">
              <a:rPr lang="en-GB" altLang="en-US" sz="700" b="0">
                <a:sym typeface="+mn-lt"/>
              </a:rPr>
              <a:pPr marL="0" indent="0" algn="ctr">
                <a:lnSpc>
                  <a:spcPct val="100000"/>
                </a:lnSpc>
                <a:spcAft>
                  <a:spcPct val="0"/>
                </a:spcAft>
                <a:buNone/>
              </a:pPr>
              <a:t>353</a:t>
            </a:fld>
            <a:endParaRPr lang="en-GB" sz="700" b="0" dirty="0">
              <a:sym typeface="+mn-lt"/>
            </a:endParaRPr>
          </a:p>
        </p:txBody>
      </p:sp>
      <p:sp>
        <p:nvSpPr>
          <p:cNvPr id="50" name="Rectangle 49"/>
          <p:cNvSpPr>
            <a:spLocks noGrp="1" noChangeArrowheads="1"/>
          </p:cNvSpPr>
          <p:nvPr>
            <p:custDataLst>
              <p:tags r:id="rId35"/>
            </p:custDataLst>
          </p:nvPr>
        </p:nvSpPr>
        <p:spPr bwMode="auto">
          <a:xfrm>
            <a:off x="966788" y="6097588"/>
            <a:ext cx="3825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C772C4F-7972-4AE8-BD0A-A1F387810874}" type="datetime'P''or''t''''ug''''a''''''l''''''''''&#10;''''(2''''''013)'''''''''">
              <a:rPr lang="en-GB" altLang="en-US" sz="700" b="0"/>
              <a:pPr/>
              <a:t>Portugal
(2013)</a:t>
            </a:fld>
            <a:endParaRPr lang="en-GB" sz="700" b="0" dirty="0">
              <a:sym typeface="+mn-lt"/>
            </a:endParaRPr>
          </a:p>
        </p:txBody>
      </p:sp>
    </p:spTree>
    <p:extLst>
      <p:ext uri="{BB962C8B-B14F-4D97-AF65-F5344CB8AC3E}">
        <p14:creationId xmlns:p14="http://schemas.microsoft.com/office/powerpoint/2010/main" val="3308817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3" name="think-cell Slide" r:id="rId30" imgW="270" imgH="270" progId="TCLayout.ActiveDocument.1">
                  <p:embed/>
                </p:oleObj>
              </mc:Choice>
              <mc:Fallback>
                <p:oleObj name="think-cell Slide" r:id="rId30" imgW="270" imgH="270" progId="TCLayout.ActiveDocument.1">
                  <p:embed/>
                  <p:pic>
                    <p:nvPicPr>
                      <p:cNvPr id="31" name="Object 30"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Portugal Waste Management</a:t>
            </a:r>
            <a:br>
              <a:rPr lang="en-US" sz="1800" b="1" dirty="0"/>
            </a:br>
            <a:r>
              <a:rPr lang="en-US" sz="1400" dirty="0"/>
              <a:t>Despite national support and public acceptance, the waste uptake in cement sector is slowed by low quality RDF</a:t>
            </a:r>
            <a:endParaRPr lang="en-GB" dirty="0"/>
          </a:p>
        </p:txBody>
      </p:sp>
      <p:sp>
        <p:nvSpPr>
          <p:cNvPr id="3" name="Content Placeholder 2"/>
          <p:cNvSpPr>
            <a:spLocks noGrp="1"/>
          </p:cNvSpPr>
          <p:nvPr>
            <p:ph sz="half" idx="1"/>
          </p:nvPr>
        </p:nvSpPr>
        <p:spPr>
          <a:xfrm>
            <a:off x="466724" y="1916073"/>
            <a:ext cx="4051259" cy="509496"/>
          </a:xfrm>
        </p:spPr>
        <p:txBody>
          <a:bodyPr/>
          <a:lstStyle/>
          <a:p>
            <a:pPr marL="0" indent="0">
              <a:buNone/>
            </a:pPr>
            <a:r>
              <a:rPr lang="en-US" sz="800" b="1" dirty="0"/>
              <a:t>WASTE TREATMENT </a:t>
            </a:r>
            <a:r>
              <a:rPr lang="en-US" sz="800" b="1" i="1" dirty="0"/>
              <a:t>Landfilling and low energy recovery, dominate the Portuguese waste management landscape</a:t>
            </a:r>
            <a:endParaRPr lang="en-GB" sz="700" b="1" dirty="0"/>
          </a:p>
        </p:txBody>
      </p:sp>
      <p:sp>
        <p:nvSpPr>
          <p:cNvPr id="8" name="Content Placeholder 7"/>
          <p:cNvSpPr>
            <a:spLocks noGrp="1"/>
          </p:cNvSpPr>
          <p:nvPr>
            <p:ph sz="half" idx="2"/>
          </p:nvPr>
        </p:nvSpPr>
        <p:spPr>
          <a:xfrm>
            <a:off x="4645023" y="1916073"/>
            <a:ext cx="4027488"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Co-processing is supported at the national level as a viable solution for treatment of industrial and municipal solid waste (MSW). </a:t>
            </a:r>
            <a:r>
              <a:rPr lang="en-US" sz="900" dirty="0">
                <a:solidFill>
                  <a:schemeClr val="bg2"/>
                </a:solidFill>
                <a:latin typeface="Verdana (Body)"/>
              </a:rPr>
              <a:t>[5]</a:t>
            </a:r>
          </a:p>
          <a:p>
            <a:pPr>
              <a:buFont typeface="Verdana" panose="020B0604030504040204" pitchFamily="34" charset="0"/>
              <a:buChar char="–"/>
            </a:pPr>
            <a:r>
              <a:rPr lang="en-US" sz="900" dirty="0">
                <a:latin typeface="Verdana (Body)"/>
              </a:rPr>
              <a:t>Both incineration and co-processing of waste generally face little opposition from the public or local authorities. Similarly, the permitting procedure for co-processing has been streamlined.</a:t>
            </a:r>
          </a:p>
          <a:p>
            <a:pPr>
              <a:buFont typeface="Verdana" panose="020B0604030504040204" pitchFamily="34" charset="0"/>
              <a:buChar char="–"/>
            </a:pPr>
            <a:r>
              <a:rPr lang="en-US" sz="900" dirty="0">
                <a:latin typeface="Verdana (Body)"/>
              </a:rPr>
              <a:t>However, advanced waste treatment methods are not incentivized by a low landfill tax (6 EUR/</a:t>
            </a:r>
            <a:r>
              <a:rPr lang="en-US" sz="900" dirty="0" err="1">
                <a:latin typeface="Verdana (Body)"/>
              </a:rPr>
              <a:t>tonnes</a:t>
            </a:r>
            <a:r>
              <a:rPr lang="en-US" sz="900" dirty="0">
                <a:latin typeface="Verdana (Body)"/>
              </a:rPr>
              <a:t> in 2015) and landfill oversight is a problem resulting into cases of illegal waste dumping. </a:t>
            </a:r>
          </a:p>
          <a:p>
            <a:pPr>
              <a:buFont typeface="Verdana" panose="020B0604030504040204" pitchFamily="34" charset="0"/>
              <a:buChar char="–"/>
            </a:pPr>
            <a:r>
              <a:rPr lang="en-US" sz="900" dirty="0">
                <a:latin typeface="Verdana (Body)"/>
              </a:rPr>
              <a:t>Portugal has a tiered approach to taxes for different waste treatment options; recycling being free of taxes, incineration with energy recovery burdened with 50% of the landfill tax and co-processing with 25%. Nevertheless, the effect of this approach is rather marginal as long as the landfill tax remains one of the lowest in the EU. </a:t>
            </a:r>
            <a:r>
              <a:rPr lang="en-US" sz="900" dirty="0">
                <a:solidFill>
                  <a:schemeClr val="bg2"/>
                </a:solidFill>
                <a:latin typeface="Verdana (Body)"/>
              </a:rPr>
              <a:t>[6]</a:t>
            </a:r>
          </a:p>
          <a:p>
            <a:pPr>
              <a:buFont typeface="Verdana" panose="020B0604030504040204" pitchFamily="34" charset="0"/>
              <a:buChar char="–"/>
            </a:pPr>
            <a:r>
              <a:rPr lang="en-US" sz="900" dirty="0">
                <a:latin typeface="Verdana (Body)"/>
              </a:rPr>
              <a:t>Portugal is planning to further develop its incineration capacity, which could become a stronger competitor for waste to the cement industry.</a:t>
            </a:r>
            <a:r>
              <a:rPr lang="en-US" sz="900" dirty="0">
                <a:solidFill>
                  <a:schemeClr val="bg2"/>
                </a:solidFill>
                <a:latin typeface="Verdana (Body)"/>
              </a:rPr>
              <a:t> [7]</a:t>
            </a:r>
          </a:p>
          <a:p>
            <a:pPr>
              <a:buFont typeface="Verdana" panose="020B0604030504040204" pitchFamily="34" charset="0"/>
              <a:buChar char="–"/>
            </a:pPr>
            <a:r>
              <a:rPr lang="en-US" sz="900" dirty="0">
                <a:latin typeface="Verdana (Body)"/>
              </a:rPr>
              <a:t>Currently, the majority of RDF utilized in the cement sector comes from industrial applications, as a persisting problem (high moisture content) with the quality of RDF produced from MSW hampers use in cement kilns. </a:t>
            </a:r>
          </a:p>
          <a:p>
            <a:pPr marL="0" indent="0">
              <a:buNone/>
            </a:pPr>
            <a:endParaRPr lang="en-US" sz="900" dirty="0">
              <a:latin typeface="Verdana (Body)"/>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89</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Portugal tried to stimulate advanced waste management by tiered tax approach for waste treatment, however, its effectiveness is limited due to low landfill taxes. The country produces adequate quantities of RDF, however, its low quality limits the use in cement kilns. </a:t>
            </a:r>
            <a:endParaRPr lang="en-GB" sz="900" b="0" kern="0" dirty="0"/>
          </a:p>
        </p:txBody>
      </p:sp>
      <p:pic>
        <p:nvPicPr>
          <p:cNvPr id="35" name="Picture 4" descr="Afbeeldingsresultaat voor portugal flag"/>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5" name="Object 54"/>
          <p:cNvGraphicFramePr>
            <a:graphicFrameLocks/>
          </p:cNvGraphicFramePr>
          <p:nvPr>
            <p:custDataLst>
              <p:tags r:id="rId4"/>
            </p:custDataLst>
            <p:extLst/>
          </p:nvPr>
        </p:nvGraphicFramePr>
        <p:xfrm>
          <a:off x="495300" y="2552700"/>
          <a:ext cx="1943167" cy="1952611"/>
        </p:xfrm>
        <a:graphic>
          <a:graphicData uri="http://schemas.openxmlformats.org/presentationml/2006/ole">
            <mc:AlternateContent xmlns:mc="http://schemas.openxmlformats.org/markup-compatibility/2006">
              <mc:Choice xmlns:v="urn:schemas-microsoft-com:vml" Requires="v">
                <p:oleObj spid="_x0000_s148504" name="Chart" r:id="rId33" imgW="1943167" imgH="1952611" progId="MSGraph.Chart.8">
                  <p:embed followColorScheme="full"/>
                </p:oleObj>
              </mc:Choice>
              <mc:Fallback>
                <p:oleObj name="Chart" r:id="rId33" imgW="1943167" imgH="1952611" progId="MSGraph.Chart.8">
                  <p:embed followColorScheme="full"/>
                  <p:pic>
                    <p:nvPicPr>
                      <p:cNvPr id="55" name="Object 54"/>
                      <p:cNvPicPr/>
                      <p:nvPr/>
                    </p:nvPicPr>
                    <p:blipFill>
                      <a:blip r:embed="rId34"/>
                      <a:stretch>
                        <a:fillRect/>
                      </a:stretch>
                    </p:blipFill>
                    <p:spPr>
                      <a:xfrm>
                        <a:off x="495300" y="2552700"/>
                        <a:ext cx="1943167" cy="1952611"/>
                      </a:xfrm>
                      <a:prstGeom prst="rect">
                        <a:avLst/>
                      </a:prstGeom>
                    </p:spPr>
                  </p:pic>
                </p:oleObj>
              </mc:Fallback>
            </mc:AlternateContent>
          </a:graphicData>
        </a:graphic>
      </p:graphicFrame>
      <p:sp>
        <p:nvSpPr>
          <p:cNvPr id="58" name="Rectangle 57"/>
          <p:cNvSpPr>
            <a:spLocks noGrp="1" noChangeArrowheads="1"/>
          </p:cNvSpPr>
          <p:nvPr>
            <p:custDataLst>
              <p:tags r:id="rId5"/>
            </p:custDataLst>
          </p:nvPr>
        </p:nvSpPr>
        <p:spPr bwMode="gray">
          <a:xfrm>
            <a:off x="1401763" y="4240213"/>
            <a:ext cx="230188" cy="122238"/>
          </a:xfrm>
          <a:prstGeom prst="rect">
            <a:avLst/>
          </a:prstGeom>
          <a:solidFill>
            <a:srgbClr val="8A8D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3068FD3-88A2-411E-8DF1-EB5738EBA9BF}" type="datetime'''''''''''''''''''''4''''%'''''''''''''''''''''''''''">
              <a:rPr lang="en-GB" altLang="en-US" sz="800">
                <a:solidFill>
                  <a:schemeClr val="bg1"/>
                </a:solidFill>
              </a:rPr>
              <a:pPr/>
              <a:t>4%</a:t>
            </a:fld>
            <a:endParaRPr lang="en-GB" sz="800" dirty="0">
              <a:solidFill>
                <a:schemeClr val="bg1"/>
              </a:solidFill>
              <a:sym typeface="+mn-lt"/>
            </a:endParaRPr>
          </a:p>
        </p:txBody>
      </p:sp>
      <p:sp>
        <p:nvSpPr>
          <p:cNvPr id="61" name="Rectangle 60"/>
          <p:cNvSpPr>
            <a:spLocks noGrp="1" noChangeArrowheads="1"/>
          </p:cNvSpPr>
          <p:nvPr>
            <p:custDataLst>
              <p:tags r:id="rId6"/>
            </p:custDataLst>
          </p:nvPr>
        </p:nvSpPr>
        <p:spPr bwMode="gray">
          <a:xfrm>
            <a:off x="1695450" y="4078288"/>
            <a:ext cx="303213" cy="122238"/>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24A0C8F-DB4C-43EC-BFF1-FBF732FF14BD}" type="datetime'''''''''''''''''1''2%'''''''''''''''''">
              <a:rPr lang="en-GB" altLang="en-US" sz="800">
                <a:solidFill>
                  <a:schemeClr val="bg1"/>
                </a:solidFill>
              </a:rPr>
              <a:pPr/>
              <a:t>12%</a:t>
            </a:fld>
            <a:endParaRPr lang="en-GB" sz="800" dirty="0">
              <a:solidFill>
                <a:schemeClr val="bg1"/>
              </a:solidFill>
              <a:sym typeface="+mn-lt"/>
            </a:endParaRPr>
          </a:p>
        </p:txBody>
      </p:sp>
      <p:sp>
        <p:nvSpPr>
          <p:cNvPr id="57" name="Rectangle 56"/>
          <p:cNvSpPr>
            <a:spLocks noGrp="1" noChangeArrowheads="1"/>
          </p:cNvSpPr>
          <p:nvPr>
            <p:custDataLst>
              <p:tags r:id="rId7"/>
            </p:custDataLst>
          </p:nvPr>
        </p:nvSpPr>
        <p:spPr bwMode="gray">
          <a:xfrm>
            <a:off x="628650" y="3457575"/>
            <a:ext cx="3032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7907D71-04E1-4731-9EE9-6493B9E96400}" type="datetime'''''''''''''''''''''''''''''49''''''''''''''%'">
              <a:rPr lang="en-GB" altLang="en-US" sz="800">
                <a:solidFill>
                  <a:schemeClr val="bg1"/>
                </a:solidFill>
              </a:rPr>
              <a:pPr/>
              <a:t>49%</a:t>
            </a:fld>
            <a:endParaRPr lang="en-GB" sz="800" dirty="0">
              <a:solidFill>
                <a:schemeClr val="bg1"/>
              </a:solidFill>
              <a:sym typeface="+mn-lt"/>
            </a:endParaRPr>
          </a:p>
        </p:txBody>
      </p:sp>
      <p:sp>
        <p:nvSpPr>
          <p:cNvPr id="56" name="Rectangle 55"/>
          <p:cNvSpPr>
            <a:spLocks noGrp="1" noChangeArrowheads="1"/>
          </p:cNvSpPr>
          <p:nvPr>
            <p:custDataLst>
              <p:tags r:id="rId8"/>
            </p:custDataLst>
          </p:nvPr>
        </p:nvSpPr>
        <p:spPr bwMode="gray">
          <a:xfrm>
            <a:off x="1931988" y="3168650"/>
            <a:ext cx="303213" cy="122238"/>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C1239A8-CB27-41E0-BA66-F8390A6FEF4E}" type="datetime'''''''''''''''''''''''''''''''''3''''''''5''''''''%'''''''">
              <a:rPr lang="en-GB" altLang="en-US" sz="800">
                <a:solidFill>
                  <a:schemeClr val="bg1"/>
                </a:solidFill>
              </a:rPr>
              <a:pPr/>
              <a:t>35%</a:t>
            </a:fld>
            <a:endParaRPr lang="en-GB" sz="800" dirty="0">
              <a:solidFill>
                <a:schemeClr val="bg1"/>
              </a:solidFill>
              <a:sym typeface="+mn-lt"/>
            </a:endParaRPr>
          </a:p>
        </p:txBody>
      </p:sp>
      <p:sp>
        <p:nvSpPr>
          <p:cNvPr id="65" name="Rectangle 64"/>
          <p:cNvSpPr/>
          <p:nvPr>
            <p:custDataLst>
              <p:tags r:id="rId9"/>
            </p:custDataLst>
          </p:nvPr>
        </p:nvSpPr>
        <p:spPr bwMode="auto">
          <a:xfrm>
            <a:off x="2312988" y="3101975"/>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2" name="Rectangle 61"/>
          <p:cNvSpPr/>
          <p:nvPr>
            <p:custDataLst>
              <p:tags r:id="rId10"/>
            </p:custDataLst>
          </p:nvPr>
        </p:nvSpPr>
        <p:spPr bwMode="auto">
          <a:xfrm>
            <a:off x="2312988" y="2630488"/>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3" name="Rectangle 62"/>
          <p:cNvSpPr/>
          <p:nvPr>
            <p:custDataLst>
              <p:tags r:id="rId11"/>
            </p:custDataLst>
          </p:nvPr>
        </p:nvSpPr>
        <p:spPr bwMode="auto">
          <a:xfrm>
            <a:off x="2312988" y="2787650"/>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64" name="Rectangle 63"/>
          <p:cNvSpPr/>
          <p:nvPr>
            <p:custDataLst>
              <p:tags r:id="rId12"/>
            </p:custDataLst>
          </p:nvPr>
        </p:nvSpPr>
        <p:spPr bwMode="auto">
          <a:xfrm>
            <a:off x="2312988" y="2944813"/>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70" name="Rectangle 69"/>
          <p:cNvSpPr>
            <a:spLocks noGrp="1" noChangeArrowheads="1"/>
          </p:cNvSpPr>
          <p:nvPr>
            <p:custDataLst>
              <p:tags r:id="rId13"/>
            </p:custDataLst>
          </p:nvPr>
        </p:nvSpPr>
        <p:spPr bwMode="auto">
          <a:xfrm>
            <a:off x="2489200" y="2941638"/>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32E47E4B-864A-4D1C-96BF-8832421B664A}" type="datetime'''Inc''ine''r''a''t''i''''''on/e''nergy r''ec''overy (''R1)'''">
              <a:rPr lang="en-GB" altLang="en-US" sz="700" b="0"/>
              <a:pPr/>
              <a:t>Incineration/energy recovery (R1)</a:t>
            </a:fld>
            <a:endParaRPr lang="en-GB" sz="700" b="0" dirty="0">
              <a:sym typeface="+mn-lt"/>
            </a:endParaRPr>
          </a:p>
        </p:txBody>
      </p:sp>
      <p:sp>
        <p:nvSpPr>
          <p:cNvPr id="71" name="Rectangle 70"/>
          <p:cNvSpPr>
            <a:spLocks noGrp="1" noChangeArrowheads="1"/>
          </p:cNvSpPr>
          <p:nvPr>
            <p:custDataLst>
              <p:tags r:id="rId14"/>
            </p:custDataLst>
          </p:nvPr>
        </p:nvSpPr>
        <p:spPr bwMode="auto">
          <a:xfrm>
            <a:off x="2489200" y="2784475"/>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E5F11AB-0726-4F11-B092-766ACA587C7E}" type="datetime'''''Inc''ine''''''ra''''t''ion''''/d''i''sposal (D''10)'' '''">
              <a:rPr lang="en-GB" altLang="en-US" sz="700" b="0"/>
              <a:pPr/>
              <a:t>Incineration/disposal (D10) </a:t>
            </a:fld>
            <a:endParaRPr lang="en-GB" sz="700" b="0" dirty="0">
              <a:sym typeface="+mn-lt"/>
            </a:endParaRPr>
          </a:p>
        </p:txBody>
      </p:sp>
      <p:sp>
        <p:nvSpPr>
          <p:cNvPr id="69" name="Rectangle 68"/>
          <p:cNvSpPr>
            <a:spLocks noGrp="1" noChangeArrowheads="1"/>
          </p:cNvSpPr>
          <p:nvPr>
            <p:custDataLst>
              <p:tags r:id="rId15"/>
            </p:custDataLst>
          </p:nvPr>
        </p:nvSpPr>
        <p:spPr bwMode="auto">
          <a:xfrm>
            <a:off x="2489200" y="3098800"/>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E16CBAD-3523-4BDE-BEB7-8469034F0EA4}" type="datetime'Recov''''''ery o''ther than'' e''nergy reco''v''e''r''y '">
              <a:rPr lang="en-GB" altLang="en-US" sz="700" b="0"/>
              <a:pPr/>
              <a:t>Recovery other than energy recovery </a:t>
            </a:fld>
            <a:endParaRPr lang="en-GB" sz="700" b="0" dirty="0">
              <a:sym typeface="+mn-lt"/>
            </a:endParaRPr>
          </a:p>
        </p:txBody>
      </p:sp>
      <p:sp>
        <p:nvSpPr>
          <p:cNvPr id="66" name="Rectangle 65"/>
          <p:cNvSpPr>
            <a:spLocks noGrp="1" noChangeArrowheads="1"/>
          </p:cNvSpPr>
          <p:nvPr>
            <p:custDataLst>
              <p:tags r:id="rId16"/>
            </p:custDataLst>
          </p:nvPr>
        </p:nvSpPr>
        <p:spPr bwMode="auto">
          <a:xfrm>
            <a:off x="2489200" y="2627313"/>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BEED68F-8A15-4044-9CC0-973854EF9D77}" type="datetime'La''ndfil''''''l''/''d''is''''po''sa''l (D1-D7'', D''12'')'">
              <a:rPr lang="en-GB" altLang="en-US" sz="700" b="0"/>
              <a:pPr/>
              <a:t>Landfill/disposal (D1-D7, D12)</a:t>
            </a:fld>
            <a:endParaRPr lang="en-GB" sz="700" b="0" dirty="0">
              <a:sym typeface="+mn-lt"/>
            </a:endParaRPr>
          </a:p>
        </p:txBody>
      </p:sp>
      <p:sp>
        <p:nvSpPr>
          <p:cNvPr id="72" name="Content Placeholder 2"/>
          <p:cNvSpPr txBox="1">
            <a:spLocks/>
          </p:cNvSpPr>
          <p:nvPr/>
        </p:nvSpPr>
        <p:spPr bwMode="auto">
          <a:xfrm>
            <a:off x="469900" y="2377452"/>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sp>
        <p:nvSpPr>
          <p:cNvPr id="36" name="Content Placeholder 2"/>
          <p:cNvSpPr txBox="1">
            <a:spLocks/>
          </p:cNvSpPr>
          <p:nvPr/>
        </p:nvSpPr>
        <p:spPr bwMode="auto">
          <a:xfrm>
            <a:off x="466724" y="4547270"/>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Portugal has a large volume of available combustible waste.</a:t>
            </a:r>
            <a:endParaRPr lang="en-GB" sz="800" i="1" kern="0" dirty="0"/>
          </a:p>
        </p:txBody>
      </p:sp>
      <p:graphicFrame>
        <p:nvGraphicFramePr>
          <p:cNvPr id="37" name="Object 36"/>
          <p:cNvGraphicFramePr>
            <a:graphicFrameLocks/>
          </p:cNvGraphicFramePr>
          <p:nvPr>
            <p:custDataLst>
              <p:tags r:id="rId17"/>
            </p:custDataLst>
            <p:extLst/>
          </p:nvPr>
        </p:nvGraphicFramePr>
        <p:xfrm>
          <a:off x="38100" y="5143500"/>
          <a:ext cx="4219534" cy="1266812"/>
        </p:xfrm>
        <a:graphic>
          <a:graphicData uri="http://schemas.openxmlformats.org/presentationml/2006/ole">
            <mc:AlternateContent xmlns:mc="http://schemas.openxmlformats.org/markup-compatibility/2006">
              <mc:Choice xmlns:v="urn:schemas-microsoft-com:vml" Requires="v">
                <p:oleObj spid="_x0000_s148505" name="Chart" r:id="rId35" imgW="4219457" imgH="1266887" progId="MSGraph.Chart.8">
                  <p:embed followColorScheme="full"/>
                </p:oleObj>
              </mc:Choice>
              <mc:Fallback>
                <p:oleObj name="Chart" r:id="rId35" imgW="4219457" imgH="1266887" progId="MSGraph.Chart.8">
                  <p:embed followColorScheme="full"/>
                  <p:pic>
                    <p:nvPicPr>
                      <p:cNvPr id="37" name="Object 36"/>
                      <p:cNvPicPr/>
                      <p:nvPr/>
                    </p:nvPicPr>
                    <p:blipFill>
                      <a:blip r:embed="rId36"/>
                      <a:stretch>
                        <a:fillRect/>
                      </a:stretch>
                    </p:blipFill>
                    <p:spPr>
                      <a:xfrm>
                        <a:off x="38100" y="5143500"/>
                        <a:ext cx="4219534" cy="1266812"/>
                      </a:xfrm>
                      <a:prstGeom prst="rect">
                        <a:avLst/>
                      </a:prstGeom>
                    </p:spPr>
                  </p:pic>
                </p:oleObj>
              </mc:Fallback>
            </mc:AlternateContent>
          </a:graphicData>
        </a:graphic>
      </p:graphicFrame>
      <p:sp>
        <p:nvSpPr>
          <p:cNvPr id="38" name="Rectangle 37"/>
          <p:cNvSpPr>
            <a:spLocks noGrp="1" noChangeArrowheads="1"/>
          </p:cNvSpPr>
          <p:nvPr>
            <p:custDataLst>
              <p:tags r:id="rId18"/>
            </p:custDataLst>
          </p:nvPr>
        </p:nvSpPr>
        <p:spPr bwMode="auto">
          <a:xfrm>
            <a:off x="482600" y="5016500"/>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39" name="Rectangle 38"/>
          <p:cNvSpPr>
            <a:spLocks noGrp="1" noChangeArrowheads="1"/>
          </p:cNvSpPr>
          <p:nvPr>
            <p:custDataLst>
              <p:tags r:id="rId19"/>
            </p:custDataLst>
          </p:nvPr>
        </p:nvSpPr>
        <p:spPr bwMode="auto">
          <a:xfrm>
            <a:off x="3046413" y="6240464"/>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542AA9A-8550-4206-9930-2BAF4A5A621C}" type="datetime'''''''''''''''EU ''''''a''''v''''era''''''g''''''''e'' '''">
              <a:rPr lang="en-GB" altLang="en-US" sz="700" b="0"/>
              <a:pPr/>
              <a:t>EU average </a:t>
            </a:fld>
            <a:endParaRPr lang="en-GB" sz="700" b="0" dirty="0">
              <a:sym typeface="+mn-lt"/>
            </a:endParaRPr>
          </a:p>
        </p:txBody>
      </p:sp>
      <p:sp>
        <p:nvSpPr>
          <p:cNvPr id="48" name="Rectangle 47"/>
          <p:cNvSpPr>
            <a:spLocks noGrp="1" noChangeArrowheads="1"/>
          </p:cNvSpPr>
          <p:nvPr>
            <p:custDataLst>
              <p:tags r:id="rId20"/>
            </p:custDataLst>
          </p:nvPr>
        </p:nvSpPr>
        <p:spPr bwMode="gray">
          <a:xfrm>
            <a:off x="3192463" y="55197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49CA8C0-E8F1-4AC9-9BF2-41F804290817}"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46" name="Rectangle 45"/>
          <p:cNvSpPr>
            <a:spLocks noGrp="1" noChangeArrowheads="1"/>
          </p:cNvSpPr>
          <p:nvPr>
            <p:custDataLst>
              <p:tags r:id="rId21"/>
            </p:custDataLst>
          </p:nvPr>
        </p:nvSpPr>
        <p:spPr bwMode="gray">
          <a:xfrm>
            <a:off x="1554163" y="55673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01A2C196-6D2C-4D87-92D9-E14A657907CE}" type="datetime'''''''''''''''''''5''''''''''''8''''''''''''''%'">
              <a:rPr lang="en-GB" altLang="en-US" sz="700">
                <a:solidFill>
                  <a:schemeClr val="bg1"/>
                </a:solidFill>
                <a:sym typeface="+mn-lt"/>
              </a:rPr>
              <a:pPr marL="0" indent="0" algn="ctr">
                <a:lnSpc>
                  <a:spcPct val="100000"/>
                </a:lnSpc>
                <a:spcAft>
                  <a:spcPct val="0"/>
                </a:spcAft>
                <a:buNone/>
              </a:pPr>
              <a:t>58%</a:t>
            </a:fld>
            <a:endParaRPr lang="en-GB" sz="700" dirty="0">
              <a:solidFill>
                <a:schemeClr val="bg1"/>
              </a:solidFill>
              <a:sym typeface="+mn-lt"/>
            </a:endParaRPr>
          </a:p>
        </p:txBody>
      </p:sp>
      <p:sp>
        <p:nvSpPr>
          <p:cNvPr id="47" name="Rectangle 46"/>
          <p:cNvSpPr>
            <a:spLocks noGrp="1" noChangeArrowheads="1"/>
          </p:cNvSpPr>
          <p:nvPr>
            <p:custDataLst>
              <p:tags r:id="rId22"/>
            </p:custDataLst>
          </p:nvPr>
        </p:nvSpPr>
        <p:spPr bwMode="gray">
          <a:xfrm>
            <a:off x="3192463" y="59150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E84885D-CF62-46C0-BA00-BD213B1610C0}"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0" name="Rectangle 39"/>
          <p:cNvSpPr>
            <a:spLocks noGrp="1" noChangeArrowheads="1"/>
          </p:cNvSpPr>
          <p:nvPr>
            <p:custDataLst>
              <p:tags r:id="rId23"/>
            </p:custDataLst>
          </p:nvPr>
        </p:nvSpPr>
        <p:spPr bwMode="auto">
          <a:xfrm>
            <a:off x="1495425" y="6240464"/>
            <a:ext cx="382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89D21D2-38B6-4FFC-9C0A-E561E2ADCE66}" type="datetime'''''''''''Po''''''''''r''''''''''''''''''''t''u''ga''''''l'">
              <a:rPr lang="en-GB" altLang="en-US" sz="700" b="0"/>
              <a:pPr/>
              <a:t>Portugal</a:t>
            </a:fld>
            <a:endParaRPr lang="en-GB" sz="700" b="0" dirty="0">
              <a:sym typeface="+mn-lt"/>
            </a:endParaRPr>
          </a:p>
        </p:txBody>
      </p:sp>
      <p:sp>
        <p:nvSpPr>
          <p:cNvPr id="45" name="Rectangle 44"/>
          <p:cNvSpPr>
            <a:spLocks noGrp="1" noChangeArrowheads="1"/>
          </p:cNvSpPr>
          <p:nvPr>
            <p:custDataLst>
              <p:tags r:id="rId24"/>
            </p:custDataLst>
          </p:nvPr>
        </p:nvSpPr>
        <p:spPr bwMode="gray">
          <a:xfrm>
            <a:off x="1554163" y="59626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C4D7E37-C33F-496D-8743-E8F7FBC0AB55}" type="datetime'''''42''''''''''''''''''''''''''''''''''''''''''''%'">
              <a:rPr lang="en-GB" altLang="en-US" sz="700">
                <a:solidFill>
                  <a:schemeClr val="bg1"/>
                </a:solidFill>
                <a:sym typeface="+mn-lt"/>
              </a:rPr>
              <a:pPr marL="0" indent="0" algn="ctr">
                <a:lnSpc>
                  <a:spcPct val="100000"/>
                </a:lnSpc>
                <a:spcAft>
                  <a:spcPct val="0"/>
                </a:spcAft>
                <a:buNone/>
              </a:pPr>
              <a:t>42%</a:t>
            </a:fld>
            <a:endParaRPr lang="en-GB" sz="700" dirty="0">
              <a:solidFill>
                <a:schemeClr val="bg1"/>
              </a:solidFill>
              <a:sym typeface="+mn-lt"/>
            </a:endParaRPr>
          </a:p>
        </p:txBody>
      </p:sp>
      <p:sp>
        <p:nvSpPr>
          <p:cNvPr id="41" name="Rectangle 40"/>
          <p:cNvSpPr/>
          <p:nvPr>
            <p:custDataLst>
              <p:tags r:id="rId25"/>
            </p:custDataLst>
          </p:nvPr>
        </p:nvSpPr>
        <p:spPr bwMode="auto">
          <a:xfrm>
            <a:off x="2838450" y="51768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2" name="Rectangle 41"/>
          <p:cNvSpPr/>
          <p:nvPr>
            <p:custDataLst>
              <p:tags r:id="rId26"/>
            </p:custDataLst>
          </p:nvPr>
        </p:nvSpPr>
        <p:spPr bwMode="auto">
          <a:xfrm>
            <a:off x="2838450" y="50196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3" name="Rectangle 42"/>
          <p:cNvSpPr>
            <a:spLocks noGrp="1" noChangeArrowheads="1"/>
          </p:cNvSpPr>
          <p:nvPr>
            <p:custDataLst>
              <p:tags r:id="rId27"/>
            </p:custDataLst>
          </p:nvPr>
        </p:nvSpPr>
        <p:spPr bwMode="auto">
          <a:xfrm>
            <a:off x="3014663" y="5173663"/>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C659FF0-FF90-4E3A-B154-AC250AB2A23D}" type="datetime'''''Non''-c''''''o''m''''bustibl''e'''' ''w''a''''st''''e'">
              <a:rPr lang="en-GB" altLang="en-US" sz="700" b="0"/>
              <a:pPr/>
              <a:t>Non-combustible waste</a:t>
            </a:fld>
            <a:endParaRPr lang="en-GB" sz="700" b="0" dirty="0">
              <a:sym typeface="+mn-lt"/>
            </a:endParaRPr>
          </a:p>
        </p:txBody>
      </p:sp>
      <p:sp>
        <p:nvSpPr>
          <p:cNvPr id="44" name="Rectangle 43"/>
          <p:cNvSpPr>
            <a:spLocks noGrp="1" noChangeArrowheads="1"/>
          </p:cNvSpPr>
          <p:nvPr>
            <p:custDataLst>
              <p:tags r:id="rId28"/>
            </p:custDataLst>
          </p:nvPr>
        </p:nvSpPr>
        <p:spPr bwMode="auto">
          <a:xfrm>
            <a:off x="3014663" y="5016500"/>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C967C517-AAF6-4DAA-BA58-5DC4E2FAFEBB}" type="datetime'''''''C''o''''''''m''''''b''u''''''''s''t''''''ible waste'''">
              <a:rPr lang="en-GB" altLang="en-US" sz="700" b="0"/>
              <a:pPr/>
              <a:t>Combustible waste</a:t>
            </a:fld>
            <a:endParaRPr lang="en-GB" sz="700" b="0" dirty="0">
              <a:sym typeface="+mn-lt"/>
            </a:endParaRPr>
          </a:p>
        </p:txBody>
      </p:sp>
    </p:spTree>
    <p:extLst>
      <p:ext uri="{BB962C8B-B14F-4D97-AF65-F5344CB8AC3E}">
        <p14:creationId xmlns:p14="http://schemas.microsoft.com/office/powerpoint/2010/main" val="178960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9" name="Picture 94" descr="Belgien Flag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298" y="69851"/>
            <a:ext cx="1067867"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627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13" name="think-cell Slide" r:id="rId5" imgW="270" imgH="270" progId="TCLayout.ActiveDocument.1">
                  <p:embed/>
                </p:oleObj>
              </mc:Choice>
              <mc:Fallback>
                <p:oleObj name="think-cell Slide" r:id="rId5" imgW="270" imgH="270" progId="TCLayout.ActiveDocument.1">
                  <p:embed/>
                  <p:pic>
                    <p:nvPicPr>
                      <p:cNvPr id="31" name="Object 3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Portugal Barriers and Opportunities</a:t>
            </a:r>
            <a:br>
              <a:rPr lang="en-US" sz="1800" b="1" dirty="0"/>
            </a:br>
            <a:r>
              <a:rPr lang="en-US" sz="1400" dirty="0"/>
              <a:t>If remaining barriers in waste management are addressed, the cement industry is set for a fast increase of waste uptake</a:t>
            </a:r>
            <a:endParaRPr lang="en-GB" b="1" dirty="0"/>
          </a:p>
        </p:txBody>
      </p:sp>
      <p:sp>
        <p:nvSpPr>
          <p:cNvPr id="40" name="Content Placeholder 2"/>
          <p:cNvSpPr>
            <a:spLocks noGrp="1"/>
          </p:cNvSpPr>
          <p:nvPr>
            <p:ph sz="half" idx="1"/>
          </p:nvPr>
        </p:nvSpPr>
        <p:spPr>
          <a:xfrm>
            <a:off x="466724" y="1916074"/>
            <a:ext cx="4025900" cy="534766"/>
          </a:xfrm>
        </p:spPr>
        <p:txBody>
          <a:bodyPr/>
          <a:lstStyle/>
          <a:p>
            <a:pPr marL="0" indent="0">
              <a:buNone/>
            </a:pPr>
            <a:r>
              <a:rPr lang="en-US" sz="800" b="1" dirty="0"/>
              <a:t>BARRIERS </a:t>
            </a:r>
            <a:r>
              <a:rPr lang="en-US" sz="800" b="1" i="1" dirty="0"/>
              <a:t>Poor quality of domestically produced RDF along with extremely low landfill taxes are the main barriers. However, the industry managed to gain public acceptance and faces no permitting issues.</a:t>
            </a:r>
          </a:p>
        </p:txBody>
      </p:sp>
      <p:sp>
        <p:nvSpPr>
          <p:cNvPr id="10" name="Content Placeholder 2"/>
          <p:cNvSpPr>
            <a:spLocks noGrp="1"/>
          </p:cNvSpPr>
          <p:nvPr>
            <p:ph sz="half" idx="2"/>
          </p:nvPr>
        </p:nvSpPr>
        <p:spPr>
          <a:xfrm>
            <a:off x="4660106" y="1916074"/>
            <a:ext cx="4025900" cy="673984"/>
          </a:xfrm>
        </p:spPr>
        <p:txBody>
          <a:bodyPr/>
          <a:lstStyle/>
          <a:p>
            <a:pPr marL="0" indent="0">
              <a:buNone/>
            </a:pPr>
            <a:r>
              <a:rPr lang="en-US" sz="800" b="1" dirty="0"/>
              <a:t>DRIVERS AND OPPORTUNITY</a:t>
            </a:r>
            <a:r>
              <a:rPr lang="en-US" sz="800" b="1" i="1" dirty="0"/>
              <a:t> Better control of waste management in general and development of pre-processing facilities could lead to fast increase in uptake of AF as the industry is ready and the business case is strong. </a:t>
            </a:r>
            <a:endParaRPr lang="en-GB" sz="7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90</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cement sector in Portugal has actively acted to lift most of the barriers to further waste uptake in the industry. If the quality of domestic pre-processed waste can be improved and landfill taxes increased, the road to fast increase in co-processing is open. </a:t>
            </a:r>
            <a:endParaRPr lang="en-GB" sz="900" b="0" kern="0" dirty="0"/>
          </a:p>
        </p:txBody>
      </p:sp>
      <p:graphicFrame>
        <p:nvGraphicFramePr>
          <p:cNvPr id="45" name="Table 44"/>
          <p:cNvGraphicFramePr>
            <a:graphicFrameLocks noGrp="1"/>
          </p:cNvGraphicFramePr>
          <p:nvPr>
            <p:extLst/>
          </p:nvPr>
        </p:nvGraphicFramePr>
        <p:xfrm>
          <a:off x="4673600" y="2593909"/>
          <a:ext cx="3998912" cy="3746565"/>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331424">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Most plants have permits to operate</a:t>
                      </a:r>
                      <a:r>
                        <a:rPr lang="en-US" sz="800" baseline="0" dirty="0"/>
                        <a:t> with higher co-processing rates (up to 70%) </a:t>
                      </a:r>
                      <a:r>
                        <a:rPr lang="en-US" sz="800" dirty="0">
                          <a:solidFill>
                            <a:schemeClr val="bg2"/>
                          </a:solidFill>
                          <a:latin typeface="Verdana (Body)"/>
                        </a:rPr>
                        <a:t>[8]</a:t>
                      </a:r>
                      <a:endParaRPr lang="en-US" sz="800" baseline="0" dirty="0"/>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High exposure to international fossil fuels prices further </a:t>
                      </a:r>
                      <a:r>
                        <a:rPr lang="en-US" sz="800" baseline="0" dirty="0"/>
                        <a:t>incentivizes AF uptake in the sector </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Plants are technically ready for increased waste uptake (already over 50% average substitution is plausible)</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Openness and transparency of the cement sector secured public acceptance of energetic waste valorization in cement kilns</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455277">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the control over waste management, enforce prohibition of illegal deposits of hazardous wastes in landfill sites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Balance the development of WtE and co-processing to avoid local overcapacities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Increase landfill taxes closer to EU average level to incentivize advanced waste treatment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Provide a guaranteed uptake of high quality RDF produced domestically, including premiums </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the quality of domestically produced RDF to suit the needs of the cement industry</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959864">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Decreased share of landfilling as energy recovery options are further exploited</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Reduced dependency of the cement industry on expensive fossil fuels, and increased competitiveness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Limited import of foreign waste and domestic waste valorization instead</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4" name="Picture 4" descr="Afbeeldingsresultaat voor portugal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nvPr>
        </p:nvGraphicFramePr>
        <p:xfrm>
          <a:off x="466725" y="2593915"/>
          <a:ext cx="4041775" cy="3746559"/>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1120998">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dirty="0"/>
                        <a:t>High quality waste not available to the cemen</a:t>
                      </a:r>
                      <a:r>
                        <a:rPr lang="en-US" sz="800" b="1" baseline="0" dirty="0"/>
                        <a:t>t sector in sufficient quantity, </a:t>
                      </a:r>
                      <a:r>
                        <a:rPr lang="en-US" sz="800" b="0" baseline="0" dirty="0"/>
                        <a:t>p</a:t>
                      </a:r>
                      <a:r>
                        <a:rPr lang="en-US" sz="800" baseline="0" dirty="0"/>
                        <a:t>roduced RDF mostly unsuitable to be used in the cement sector</a:t>
                      </a:r>
                    </a:p>
                    <a:p>
                      <a:pPr marL="54000" indent="-54000">
                        <a:buFont typeface="Arial" panose="020B0604020202020204" pitchFamily="34" charset="0"/>
                        <a:buChar char="•"/>
                      </a:pPr>
                      <a:r>
                        <a:rPr lang="en-US" sz="800" b="1" baseline="0" dirty="0"/>
                        <a:t>Lack of control over waste management</a:t>
                      </a:r>
                      <a:r>
                        <a:rPr lang="en-US" sz="800" b="1" baseline="0" dirty="0">
                          <a:solidFill>
                            <a:schemeClr val="tx1"/>
                          </a:solidFill>
                        </a:rPr>
                        <a:t>, </a:t>
                      </a:r>
                      <a:r>
                        <a:rPr lang="en-US" sz="800" baseline="0" dirty="0">
                          <a:solidFill>
                            <a:schemeClr val="tx1"/>
                          </a:solidFill>
                        </a:rPr>
                        <a:t>illegal deposition of hazardous waste may occur</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120998">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baseline="0" dirty="0"/>
                        <a:t>Landfill taxes too low</a:t>
                      </a:r>
                    </a:p>
                    <a:p>
                      <a:pPr marL="54000" indent="-54000">
                        <a:buFont typeface="Arial" panose="020B0604020202020204" pitchFamily="34" charset="0"/>
                        <a:buChar char="•"/>
                      </a:pPr>
                      <a:r>
                        <a:rPr lang="en-US" sz="800" b="1" baseline="0" dirty="0"/>
                        <a:t>Demand for high quality RDF too low to incentivize production of it</a:t>
                      </a:r>
                      <a:r>
                        <a:rPr lang="en-US" sz="800" baseline="0" dirty="0"/>
                        <a:t>, low quality RDF used for export</a:t>
                      </a:r>
                    </a:p>
                    <a:p>
                      <a:pPr marL="54000" indent="-54000">
                        <a:buFont typeface="Arial" panose="020B0604020202020204" pitchFamily="34" charset="0"/>
                        <a:buChar char="•"/>
                      </a:pPr>
                      <a:r>
                        <a:rPr lang="en-US" sz="800" b="1" kern="1200" baseline="0" dirty="0">
                          <a:solidFill>
                            <a:schemeClr val="tx1"/>
                          </a:solidFill>
                          <a:latin typeface="+mn-lt"/>
                          <a:ea typeface="+mn-ea"/>
                          <a:cs typeface="+mn-cs"/>
                        </a:rPr>
                        <a:t>Competition for available waste, </a:t>
                      </a:r>
                      <a:r>
                        <a:rPr lang="en-US" sz="800" kern="1200" baseline="0" dirty="0">
                          <a:solidFill>
                            <a:schemeClr val="tx1"/>
                          </a:solidFill>
                          <a:latin typeface="+mn-lt"/>
                          <a:ea typeface="+mn-ea"/>
                          <a:cs typeface="+mn-cs"/>
                        </a:rPr>
                        <a:t>in particular locally with incinerators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501521">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Low</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501521">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501521">
                <a:tc>
                  <a:txBody>
                    <a:bodyPr/>
                    <a:lstStyle/>
                    <a:p>
                      <a:r>
                        <a:rPr lang="en-US" sz="800" b="0" i="1" dirty="0"/>
                        <a:t>Cement industry</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16873140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(1/2)</a:t>
            </a:r>
          </a:p>
        </p:txBody>
      </p:sp>
      <p:sp>
        <p:nvSpPr>
          <p:cNvPr id="3" name="Content Placeholder 2"/>
          <p:cNvSpPr>
            <a:spLocks noGrp="1"/>
          </p:cNvSpPr>
          <p:nvPr>
            <p:ph idx="1"/>
          </p:nvPr>
        </p:nvSpPr>
        <p:spPr>
          <a:xfrm>
            <a:off x="468313" y="1192213"/>
            <a:ext cx="8205788" cy="5148262"/>
          </a:xfrm>
        </p:spPr>
        <p:txBody>
          <a:bodyPr/>
          <a:lstStyle/>
          <a:p>
            <a:pPr marL="0" indent="0">
              <a:buNone/>
            </a:pPr>
            <a:r>
              <a:rPr lang="en-GB" sz="900" b="1" dirty="0">
                <a:solidFill>
                  <a:schemeClr val="accent1"/>
                </a:solidFill>
              </a:rPr>
              <a:t>Case study: </a:t>
            </a:r>
          </a:p>
          <a:p>
            <a:pPr>
              <a:buFontTx/>
              <a:buChar char="-"/>
            </a:pPr>
            <a:r>
              <a:rPr lang="en-GB" sz="900" dirty="0"/>
              <a:t>This case study is based on a review of available literature and an interview with a regional expert. </a:t>
            </a:r>
          </a:p>
          <a:p>
            <a:pPr>
              <a:buFontTx/>
              <a:buChar char="-"/>
            </a:pPr>
            <a:r>
              <a:rPr lang="en-GB" sz="900" dirty="0"/>
              <a:t>The figures used in the case study come from the sources specified in the reference page.</a:t>
            </a:r>
          </a:p>
          <a:p>
            <a:pPr>
              <a:buFontTx/>
              <a:buChar char="-"/>
            </a:pPr>
            <a:r>
              <a:rPr lang="en-GB" sz="900" dirty="0"/>
              <a:t>The barriers, drivers and recommendations to stakeholders are based on the consultants’ expertise and have been discussed with the regional expert as well. The scoring of the barriers (low, medium, high) is qualitative and based on the relative severity of the issue in regards to further uptake of Alternative Fuels in the country. </a:t>
            </a:r>
          </a:p>
          <a:p>
            <a:pPr marL="0" indent="0">
              <a:buNone/>
            </a:pPr>
            <a:endParaRPr lang="en-GB" sz="900" b="1" dirty="0">
              <a:solidFill>
                <a:schemeClr val="accent1"/>
              </a:solidFill>
            </a:endParaRPr>
          </a:p>
          <a:p>
            <a:pPr marL="0" indent="0">
              <a:buNone/>
            </a:pPr>
            <a:r>
              <a:rPr lang="en-GB" sz="900" b="1" dirty="0">
                <a:solidFill>
                  <a:schemeClr val="accent1"/>
                </a:solidFill>
              </a:rPr>
              <a:t>On charts used in the case study:</a:t>
            </a:r>
          </a:p>
          <a:p>
            <a:pPr marL="0" indent="0">
              <a:buClrTx/>
              <a:buNone/>
            </a:pPr>
            <a:r>
              <a:rPr lang="en-GB" sz="900" b="1" dirty="0"/>
              <a:t>Potential (slide 1)</a:t>
            </a:r>
          </a:p>
          <a:p>
            <a:pPr marL="592138" lvl="1" indent="-228600"/>
            <a:r>
              <a:rPr lang="en-GB" sz="900" dirty="0"/>
              <a:t>The current rate shows the estimated impact in the four categories in the baseline year (2014). </a:t>
            </a:r>
          </a:p>
          <a:p>
            <a:pPr marL="592138" lvl="1" indent="-228600"/>
            <a:r>
              <a:rPr lang="en-GB" sz="900" dirty="0"/>
              <a:t>The bars in the chart display expected mid-term outlook in terms of co-processing rates in the country. The impact in the four categories is calculated by extrapolation of the baseline data to higher co-processing rate. The long-term outlook (higher end – green dash) is calculated in the same way. </a:t>
            </a:r>
          </a:p>
          <a:p>
            <a:pPr marL="592138" lvl="1" indent="-228600"/>
            <a:r>
              <a:rPr lang="en-GB" sz="900" dirty="0">
                <a:solidFill>
                  <a:schemeClr val="accent1"/>
                </a:solidFill>
              </a:rPr>
              <a:t>CO2 emissions avoided </a:t>
            </a:r>
            <a:r>
              <a:rPr lang="en-GB" sz="900" dirty="0"/>
              <a:t>is calculated as a sum of thermal energy consumption (excluding drying of fuels) coming from Alternative Fossil Fuels and Biomass, using the average calorific value for fossil-based fuels used in cement kilns (</a:t>
            </a:r>
            <a:r>
              <a:rPr lang="en-US" sz="900" dirty="0"/>
              <a:t>93.5 kgCO2/GJ) from the Cement Sustainability Initiative Protocol. We are using the term “avoided emissions,” please note this is a difference to the term “emission reductions” used in the EU ETS.</a:t>
            </a:r>
          </a:p>
          <a:p>
            <a:pPr marL="592138" lvl="1" indent="-228600"/>
            <a:r>
              <a:rPr lang="en-US" sz="900" dirty="0">
                <a:solidFill>
                  <a:schemeClr val="accent1"/>
                </a:solidFill>
              </a:rPr>
              <a:t>Waste processed </a:t>
            </a:r>
            <a:r>
              <a:rPr lang="en-US" sz="900" dirty="0"/>
              <a:t>potential is calculated by extrapolation of current amount of waste processed by fixing both the average calorific value of Alternative Fuels and production levels while increasing the share of Alternative Fuels on the total thermal energy consumption. </a:t>
            </a:r>
          </a:p>
          <a:p>
            <a:pPr marL="592138" lvl="1" indent="-228600"/>
            <a:r>
              <a:rPr lang="en-US" sz="900" dirty="0">
                <a:solidFill>
                  <a:schemeClr val="accent1"/>
                </a:solidFill>
              </a:rPr>
              <a:t>Fossil fuels saved </a:t>
            </a:r>
            <a:r>
              <a:rPr lang="en-US" sz="900" dirty="0"/>
              <a:t>is calculated as coal equivalent avoided due to use of Alternative Fuels using the average calorific value for coal as a primary fuel (25.1 MJ/kg) from IPCCC. Potentials are based on extrapolation of the baseline data.</a:t>
            </a:r>
          </a:p>
          <a:p>
            <a:pPr marL="592138" lvl="1" indent="-228600"/>
            <a:r>
              <a:rPr lang="en-US" sz="900" dirty="0">
                <a:solidFill>
                  <a:schemeClr val="accent1"/>
                </a:solidFill>
              </a:rPr>
              <a:t>WtE investment avoided </a:t>
            </a:r>
            <a:r>
              <a:rPr lang="en-US" sz="900" dirty="0"/>
              <a:t>is calculated using the current volume of waste co-processed (in tonnes) as baseline, utilizing the average WtE investment cost (0.78 MEUR/</a:t>
            </a:r>
            <a:r>
              <a:rPr lang="en-US" sz="900" dirty="0" err="1"/>
              <a:t>ktonne</a:t>
            </a:r>
            <a:r>
              <a:rPr lang="en-US" sz="900" dirty="0"/>
              <a:t> of waste incineration capacity- figure based on consultants’ expertise). Potential are based on extrapolation of the baseline data. Please note we do not make a difference whether the WtE investment would come from public or private sources.</a:t>
            </a:r>
          </a:p>
          <a:p>
            <a:pPr marL="592138" lvl="1" indent="-228600"/>
            <a:endParaRPr lang="en-US" sz="900" dirty="0"/>
          </a:p>
          <a:p>
            <a:pPr marL="592138" lvl="1" indent="-228600"/>
            <a:endParaRPr lang="en-US" sz="900" dirty="0"/>
          </a:p>
          <a:p>
            <a:pPr marL="592138" lvl="1" indent="-228600"/>
            <a:endParaRPr lang="en-US" sz="900" dirty="0"/>
          </a:p>
          <a:p>
            <a:pPr marL="592138" lvl="1" indent="-228600"/>
            <a:endParaRPr lang="en-US" sz="900" dirty="0">
              <a:solidFill>
                <a:schemeClr val="accent1"/>
              </a:solidFill>
            </a:endParaRPr>
          </a:p>
          <a:p>
            <a:pPr marL="592138" lvl="1" indent="-228600"/>
            <a:endParaRPr lang="en-GB" sz="900" dirty="0">
              <a:solidFill>
                <a:schemeClr val="accent1"/>
              </a:solidFill>
            </a:endParaRPr>
          </a:p>
          <a:p>
            <a:pPr marL="592138" lvl="1" indent="-228600">
              <a:buAutoNum type="arabicPeriod"/>
            </a:pPr>
            <a:endParaRPr lang="en-GB" sz="900" b="1" dirty="0">
              <a:solidFill>
                <a:schemeClr val="accent1"/>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91</a:t>
            </a:fld>
            <a:endParaRPr lang="en-GB" noProof="0" dirty="0"/>
          </a:p>
        </p:txBody>
      </p:sp>
      <p:pic>
        <p:nvPicPr>
          <p:cNvPr id="9" name="Picture 4" descr="Afbeeldingsresultaat voor portugal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811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36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Remarks and explanations (2/2)</a:t>
            </a:r>
          </a:p>
        </p:txBody>
      </p:sp>
      <p:sp>
        <p:nvSpPr>
          <p:cNvPr id="3" name="Content Placeholder 2"/>
          <p:cNvSpPr>
            <a:spLocks noGrp="1"/>
          </p:cNvSpPr>
          <p:nvPr>
            <p:ph idx="1"/>
          </p:nvPr>
        </p:nvSpPr>
        <p:spPr>
          <a:xfrm>
            <a:off x="466725" y="1192213"/>
            <a:ext cx="8205788" cy="5148262"/>
          </a:xfrm>
        </p:spPr>
        <p:txBody>
          <a:bodyPr/>
          <a:lstStyle/>
          <a:p>
            <a:pPr marL="0" indent="0">
              <a:buClrTx/>
              <a:buNone/>
            </a:pPr>
            <a:r>
              <a:rPr lang="en-US" sz="900" b="1" dirty="0"/>
              <a:t>Country at a glance spider chart (slide 1)</a:t>
            </a:r>
          </a:p>
          <a:p>
            <a:pPr marL="592138" lvl="1" indent="-228600">
              <a:buClrTx/>
            </a:pPr>
            <a:r>
              <a:rPr lang="en-US" sz="900" dirty="0"/>
              <a:t>The scoring is done with a following set of criteria:</a:t>
            </a:r>
          </a:p>
          <a:p>
            <a:pPr marL="592138" lvl="1" indent="-228600">
              <a:buClrTx/>
            </a:pPr>
            <a:endParaRPr lang="en-US" sz="1000" dirty="0"/>
          </a:p>
          <a:p>
            <a:pPr marL="592138" lvl="1" indent="-228600">
              <a:buClrTx/>
            </a:pPr>
            <a:endParaRPr lang="en-US" sz="1000" dirty="0"/>
          </a:p>
          <a:p>
            <a:pPr marL="592138" lvl="1" indent="-228600">
              <a:buClrTx/>
            </a:pPr>
            <a:endParaRPr lang="en-US" sz="1000" dirty="0"/>
          </a:p>
          <a:p>
            <a:pPr marL="592138" lvl="1" indent="-228600">
              <a:buClrTx/>
            </a:pPr>
            <a:endParaRPr lang="en-US"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900" b="1" dirty="0"/>
              <a:t>Average thermal energy consumption in cement kilns (slide 2)</a:t>
            </a:r>
          </a:p>
          <a:p>
            <a:pPr marL="465138" lvl="1" indent="-171450"/>
            <a:r>
              <a:rPr lang="en-GB" sz="900" dirty="0"/>
              <a:t>Shown as a relative share between thermal energy consumption coming from Alternative Fossil Fuels, Biomass and Fossil Fuels.</a:t>
            </a:r>
          </a:p>
          <a:p>
            <a:pPr marL="293688" lvl="1" indent="0">
              <a:buNone/>
            </a:pPr>
            <a:endParaRPr lang="en-GB" sz="900" dirty="0"/>
          </a:p>
          <a:p>
            <a:pPr marL="0" indent="-69850">
              <a:buNone/>
            </a:pPr>
            <a:r>
              <a:rPr lang="en-GB" sz="900" b="1" dirty="0"/>
              <a:t>Waste treatment composition (slide 3)</a:t>
            </a:r>
          </a:p>
          <a:p>
            <a:pPr marL="465138" lvl="1" indent="-171450"/>
            <a:r>
              <a:rPr lang="en-GB" sz="900" dirty="0"/>
              <a:t>Shows treatment of all waste streams in the country as a relative share. Please note that this is not limited to Municipal Solid Waste only. Major mineral wastes are excluded from the calculations because these waste streams are not relevant for Waste to Energy applications.</a:t>
            </a:r>
          </a:p>
          <a:p>
            <a:pPr marL="293688" lvl="1" indent="0">
              <a:buNone/>
            </a:pPr>
            <a:endParaRPr lang="en-GB" sz="900" dirty="0"/>
          </a:p>
          <a:p>
            <a:pPr marL="0" indent="-69850">
              <a:buNone/>
            </a:pPr>
            <a:r>
              <a:rPr lang="en-GB" sz="900" b="1" dirty="0"/>
              <a:t>Waste availability (slide 3)</a:t>
            </a:r>
          </a:p>
          <a:p>
            <a:pPr marL="465138" lvl="1" indent="-171450"/>
            <a:r>
              <a:rPr lang="en-GB" sz="900" dirty="0"/>
              <a:t>Calculated by comparing total waste production in the country and waste generated in “combustible categories” as defined by the consultants. For the cement industry the combustible waste streams include: (a) spent solvents, (b) used oils, (c) rubber wastes, (d) plastic wastes, (e) wood wastes, (f) textile wastes, (g) animal and mixed food waste, (h) vegetal wastes, (i) household and similar wastes, (j) mixed and undifferentiated materials (k) common sludges – following the classification at EUROSTAT database.</a:t>
            </a:r>
          </a:p>
          <a:p>
            <a:pPr marL="465138" lvl="1" indent="-171450"/>
            <a:endParaRPr lang="en-GB" sz="1000" dirty="0"/>
          </a:p>
          <a:p>
            <a:endParaRPr lang="en-GB" sz="10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92</a:t>
            </a:fld>
            <a:endParaRPr lang="en-GB" noProof="0" dirty="0"/>
          </a:p>
        </p:txBody>
      </p:sp>
      <p:graphicFrame>
        <p:nvGraphicFramePr>
          <p:cNvPr id="7" name="Table 6"/>
          <p:cNvGraphicFramePr>
            <a:graphicFrameLocks noGrp="1"/>
          </p:cNvGraphicFramePr>
          <p:nvPr>
            <p:extLst/>
          </p:nvPr>
        </p:nvGraphicFramePr>
        <p:xfrm>
          <a:off x="466725" y="1674907"/>
          <a:ext cx="8205785" cy="1823104"/>
        </p:xfrm>
        <a:graphic>
          <a:graphicData uri="http://schemas.openxmlformats.org/drawingml/2006/table">
            <a:tbl>
              <a:tblPr firstRow="1" bandRow="1">
                <a:tableStyleId>{69012ECD-51FC-41F1-AA8D-1B2483CD663E}</a:tableStyleId>
              </a:tblPr>
              <a:tblGrid>
                <a:gridCol w="1641157">
                  <a:extLst>
                    <a:ext uri="{9D8B030D-6E8A-4147-A177-3AD203B41FA5}">
                      <a16:colId xmlns:a16="http://schemas.microsoft.com/office/drawing/2014/main" val="2726428418"/>
                    </a:ext>
                  </a:extLst>
                </a:gridCol>
                <a:gridCol w="1641157">
                  <a:extLst>
                    <a:ext uri="{9D8B030D-6E8A-4147-A177-3AD203B41FA5}">
                      <a16:colId xmlns:a16="http://schemas.microsoft.com/office/drawing/2014/main" val="3433465858"/>
                    </a:ext>
                  </a:extLst>
                </a:gridCol>
                <a:gridCol w="1641157">
                  <a:extLst>
                    <a:ext uri="{9D8B030D-6E8A-4147-A177-3AD203B41FA5}">
                      <a16:colId xmlns:a16="http://schemas.microsoft.com/office/drawing/2014/main" val="2413855589"/>
                    </a:ext>
                  </a:extLst>
                </a:gridCol>
                <a:gridCol w="1641157">
                  <a:extLst>
                    <a:ext uri="{9D8B030D-6E8A-4147-A177-3AD203B41FA5}">
                      <a16:colId xmlns:a16="http://schemas.microsoft.com/office/drawing/2014/main" val="3366946243"/>
                    </a:ext>
                  </a:extLst>
                </a:gridCol>
                <a:gridCol w="1641157">
                  <a:extLst>
                    <a:ext uri="{9D8B030D-6E8A-4147-A177-3AD203B41FA5}">
                      <a16:colId xmlns:a16="http://schemas.microsoft.com/office/drawing/2014/main" val="3756900936"/>
                    </a:ext>
                  </a:extLst>
                </a:gridCol>
              </a:tblGrid>
              <a:tr h="222904">
                <a:tc>
                  <a:txBody>
                    <a:bodyPr/>
                    <a:lstStyle/>
                    <a:p>
                      <a:pPr algn="l" fontAlgn="b"/>
                      <a:r>
                        <a:rPr lang="en-GB" sz="900" u="none" strike="noStrike" dirty="0">
                          <a:effectLst/>
                        </a:rPr>
                        <a:t>Score</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1/4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2/4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3/4</a:t>
                      </a:r>
                      <a:endParaRPr lang="en-GB" sz="900" b="1" i="0" u="none" strike="noStrike" dirty="0">
                        <a:solidFill>
                          <a:srgbClr val="FFFFFF"/>
                        </a:solidFill>
                        <a:effectLst/>
                        <a:latin typeface="Arial" panose="020B0604020202020204" pitchFamily="34" charset="0"/>
                      </a:endParaRPr>
                    </a:p>
                  </a:txBody>
                  <a:tcPr marL="0" marR="0" marT="0" marB="0"/>
                </a:tc>
                <a:tc>
                  <a:txBody>
                    <a:bodyPr/>
                    <a:lstStyle/>
                    <a:p>
                      <a:pPr algn="l" fontAlgn="b"/>
                      <a:r>
                        <a:rPr lang="en-GB" sz="900" u="none" strike="noStrike" dirty="0">
                          <a:effectLst/>
                        </a:rPr>
                        <a:t>4/4</a:t>
                      </a:r>
                      <a:endParaRPr lang="en-GB" sz="9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170895673"/>
                  </a:ext>
                </a:extLst>
              </a:tr>
              <a:tr h="370840">
                <a:tc>
                  <a:txBody>
                    <a:bodyPr/>
                    <a:lstStyle/>
                    <a:p>
                      <a:pPr algn="l" fontAlgn="b"/>
                      <a:r>
                        <a:rPr lang="en-GB" sz="800" u="none" strike="noStrike" dirty="0">
                          <a:effectLst/>
                        </a:rPr>
                        <a:t>Waste Management </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Poor. </a:t>
                      </a:r>
                    </a:p>
                    <a:p>
                      <a:pPr algn="l" fontAlgn="b"/>
                      <a:r>
                        <a:rPr lang="en-US" sz="800" u="none" strike="noStrike" dirty="0">
                          <a:effectLst/>
                        </a:rPr>
                        <a:t>High landfilling share (~80%), low incineration rate (~1%).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a:t>
                      </a:r>
                    </a:p>
                    <a:p>
                      <a:pPr algn="l" fontAlgn="b"/>
                      <a:r>
                        <a:rPr lang="en-US" sz="800" u="none" strike="noStrike" dirty="0">
                          <a:effectLst/>
                        </a:rPr>
                        <a:t>Above average landfilling share (~50%), medium-low incineration rate (~5%).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Average landfilling share (~30%), higher incineration rate (~15%).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Below average landfilling share (~10%), very high incineration rate (~25%).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39593890"/>
                  </a:ext>
                </a:extLst>
              </a:tr>
              <a:tr h="370840">
                <a:tc>
                  <a:txBody>
                    <a:bodyPr/>
                    <a:lstStyle/>
                    <a:p>
                      <a:pPr algn="l" fontAlgn="b"/>
                      <a:r>
                        <a:rPr lang="en-GB" sz="800" u="none" strike="noStrike" dirty="0">
                          <a:effectLst/>
                        </a:rPr>
                        <a:t>Current waste uptake</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co-processing rate (&lt;10%).</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co-processing rate (&gt;10, &lt;25%).</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Average co-processing rate (&gt;25%, &lt;45% ).</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co-processing rate (&gt;45%).</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23628096"/>
                  </a:ext>
                </a:extLst>
              </a:tr>
              <a:tr h="370840">
                <a:tc>
                  <a:txBody>
                    <a:bodyPr/>
                    <a:lstStyle/>
                    <a:p>
                      <a:pPr algn="l" fontAlgn="b"/>
                      <a:r>
                        <a:rPr lang="en-GB" sz="800" u="none" strike="noStrike" dirty="0">
                          <a:effectLst/>
                        </a:rPr>
                        <a:t>Economy</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 </a:t>
                      </a:r>
                    </a:p>
                    <a:p>
                      <a:pPr algn="l" fontAlgn="b"/>
                      <a:r>
                        <a:rPr lang="en-US" sz="800" u="none" strike="noStrike" dirty="0">
                          <a:effectLst/>
                        </a:rPr>
                        <a:t>GDP per capita &lt;15,000 EUR.</a:t>
                      </a:r>
                      <a:endParaRPr lang="en-US"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Low. </a:t>
                      </a:r>
                    </a:p>
                    <a:p>
                      <a:pPr algn="l" fontAlgn="b"/>
                      <a:r>
                        <a:rPr lang="it-IT" sz="800" u="none" strike="noStrike" dirty="0">
                          <a:effectLst/>
                        </a:rPr>
                        <a:t>GDP per capita &gt;15,000 EUR; &lt;20,000 EUR.</a:t>
                      </a:r>
                      <a:endParaRPr lang="it-IT" sz="800" b="0" i="1" u="none" strike="noStrike" dirty="0">
                        <a:effectLst/>
                        <a:latin typeface="Arial" panose="020B0604020202020204" pitchFamily="34" charset="0"/>
                      </a:endParaRPr>
                    </a:p>
                  </a:txBody>
                  <a:tcPr marL="0" marR="0" marT="0" marB="0"/>
                </a:tc>
                <a:tc>
                  <a:txBody>
                    <a:bodyPr/>
                    <a:lstStyle/>
                    <a:p>
                      <a:pPr algn="l" fontAlgn="b"/>
                      <a:r>
                        <a:rPr lang="it-IT" sz="800" u="none" strike="noStrike" dirty="0">
                          <a:effectLst/>
                        </a:rPr>
                        <a:t>High. </a:t>
                      </a:r>
                    </a:p>
                    <a:p>
                      <a:pPr algn="l" fontAlgn="b"/>
                      <a:r>
                        <a:rPr lang="it-IT" sz="800" u="none" strike="noStrike" dirty="0">
                          <a:effectLst/>
                        </a:rPr>
                        <a:t>GDP per capita &gt;20,000 EUR; &lt;28,000 EUR.</a:t>
                      </a:r>
                      <a:endParaRPr lang="it-IT"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high. </a:t>
                      </a:r>
                    </a:p>
                    <a:p>
                      <a:pPr algn="l" fontAlgn="b"/>
                      <a:r>
                        <a:rPr lang="en-US" sz="800" u="none" strike="noStrike" dirty="0">
                          <a:effectLst/>
                        </a:rPr>
                        <a:t>GDP per capita &gt;28,000 EUR.</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88863799"/>
                  </a:ext>
                </a:extLst>
              </a:tr>
              <a:tr h="370840">
                <a:tc>
                  <a:txBody>
                    <a:bodyPr/>
                    <a:lstStyle/>
                    <a:p>
                      <a:pPr algn="l" fontAlgn="b"/>
                      <a:r>
                        <a:rPr lang="en-GB" sz="800" u="none" strike="noStrike" dirty="0">
                          <a:effectLst/>
                        </a:rPr>
                        <a:t>Co-processing potential</a:t>
                      </a:r>
                      <a:endParaRPr lang="en-GB" sz="800" b="1" i="0"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Very low.</a:t>
                      </a:r>
                    </a:p>
                    <a:p>
                      <a:pPr algn="l" fontAlgn="b"/>
                      <a:r>
                        <a:rPr lang="en-US" sz="800" u="none" strike="noStrike" dirty="0">
                          <a:effectLst/>
                        </a:rPr>
                        <a:t>Annual growth expected 0 - 1%.</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Low. </a:t>
                      </a:r>
                    </a:p>
                    <a:p>
                      <a:pPr algn="l" fontAlgn="b"/>
                      <a:r>
                        <a:rPr lang="en-US" sz="800" u="none" strike="noStrike" dirty="0">
                          <a:effectLst/>
                        </a:rPr>
                        <a:t>Annual growth expected 1 - 2%.</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Medium. </a:t>
                      </a:r>
                    </a:p>
                    <a:p>
                      <a:pPr algn="l" fontAlgn="b"/>
                      <a:r>
                        <a:rPr lang="en-US" sz="800" u="none" strike="noStrike" dirty="0">
                          <a:effectLst/>
                        </a:rPr>
                        <a:t>Annual growth expected 2-3%.</a:t>
                      </a:r>
                      <a:endParaRPr lang="en-US" sz="800" b="0" i="1" u="none" strike="noStrike" dirty="0">
                        <a:effectLst/>
                        <a:latin typeface="Arial" panose="020B0604020202020204" pitchFamily="34" charset="0"/>
                      </a:endParaRPr>
                    </a:p>
                  </a:txBody>
                  <a:tcPr marL="0" marR="0" marT="0" marB="0"/>
                </a:tc>
                <a:tc>
                  <a:txBody>
                    <a:bodyPr/>
                    <a:lstStyle/>
                    <a:p>
                      <a:pPr algn="l" fontAlgn="b"/>
                      <a:r>
                        <a:rPr lang="en-US" sz="800" u="none" strike="noStrike" dirty="0">
                          <a:effectLst/>
                        </a:rPr>
                        <a:t>High. </a:t>
                      </a:r>
                    </a:p>
                    <a:p>
                      <a:pPr algn="l" fontAlgn="b"/>
                      <a:r>
                        <a:rPr lang="en-US" sz="800" u="none" strike="noStrike" dirty="0">
                          <a:effectLst/>
                        </a:rPr>
                        <a:t>Annual growth expected &gt;3%.</a:t>
                      </a:r>
                      <a:endParaRPr lang="en-US" sz="800" b="0" i="1"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32666066"/>
                  </a:ext>
                </a:extLst>
              </a:tr>
            </a:tbl>
          </a:graphicData>
        </a:graphic>
      </p:graphicFrame>
      <p:pic>
        <p:nvPicPr>
          <p:cNvPr id="10" name="Picture 4" descr="Afbeeldingsresultaat voor portugal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254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200" b="1" dirty="0">
                <a:solidFill>
                  <a:schemeClr val="accent1"/>
                </a:solidFill>
              </a:rPr>
              <a:t>Data references: </a:t>
            </a:r>
          </a:p>
          <a:p>
            <a:pPr marL="0" indent="-180000">
              <a:lnSpc>
                <a:spcPct val="100000"/>
              </a:lnSpc>
              <a:buNone/>
            </a:pPr>
            <a:endParaRPr lang="en-US" sz="1200" dirty="0"/>
          </a:p>
          <a:p>
            <a:r>
              <a:rPr lang="en-US" sz="1200" dirty="0"/>
              <a:t>Data for the cement sector were obtained from ATIC’s members (</a:t>
            </a:r>
            <a:r>
              <a:rPr lang="en-US" sz="1200" dirty="0" err="1"/>
              <a:t>Associação</a:t>
            </a:r>
            <a:r>
              <a:rPr lang="en-US" sz="1200" dirty="0"/>
              <a:t> </a:t>
            </a:r>
            <a:r>
              <a:rPr lang="en-US" sz="1200" dirty="0" err="1"/>
              <a:t>Técnica</a:t>
            </a:r>
            <a:r>
              <a:rPr lang="en-US" sz="1200" dirty="0"/>
              <a:t> da </a:t>
            </a:r>
            <a:r>
              <a:rPr lang="en-US" sz="1200" dirty="0" err="1"/>
              <a:t>Indústria</a:t>
            </a:r>
            <a:r>
              <a:rPr lang="en-US" sz="1200" dirty="0"/>
              <a:t> de </a:t>
            </a:r>
            <a:r>
              <a:rPr lang="en-US" sz="1200" dirty="0" err="1"/>
              <a:t>Cimento</a:t>
            </a:r>
            <a:r>
              <a:rPr lang="en-US" sz="1200" dirty="0"/>
              <a:t>) at http://www.atic.pt/content/qf_cemb_grupos.asp </a:t>
            </a:r>
          </a:p>
          <a:p>
            <a:r>
              <a:rPr lang="en-US" sz="1200" dirty="0"/>
              <a:t>Data for the waste management were obtained from Eurostat at </a:t>
            </a:r>
            <a:r>
              <a:rPr lang="en-US" sz="1200" dirty="0">
                <a:hlinkClick r:id="rId2"/>
              </a:rPr>
              <a:t>http://ec.europa.eu/eurostat/data/database</a:t>
            </a:r>
            <a:endParaRPr lang="en-US" sz="1200" dirty="0"/>
          </a:p>
          <a:p>
            <a:endParaRPr lang="en-US" sz="1200" dirty="0"/>
          </a:p>
          <a:p>
            <a:pPr marL="0" indent="-180000">
              <a:lnSpc>
                <a:spcPct val="100000"/>
              </a:lnSpc>
              <a:buNone/>
            </a:pPr>
            <a:r>
              <a:rPr lang="en-US" sz="1200" dirty="0"/>
              <a:t>[1] </a:t>
            </a:r>
            <a:r>
              <a:rPr lang="en-US" sz="1200" dirty="0" err="1"/>
              <a:t>Cimpor</a:t>
            </a:r>
            <a:r>
              <a:rPr lang="en-US" sz="1200" dirty="0"/>
              <a:t> Portugal, available: http://www.cimpor.pt/artigo.aspx?lang=pt&amp;id_object=91&amp;name=PORTUGAL. </a:t>
            </a:r>
          </a:p>
          <a:p>
            <a:pPr marL="0" indent="-180000">
              <a:lnSpc>
                <a:spcPct val="100000"/>
              </a:lnSpc>
              <a:buNone/>
            </a:pPr>
            <a:r>
              <a:rPr lang="en-US" sz="1200" dirty="0"/>
              <a:t>[2] World Cement, available: https://www.worldcement.com/europecis/05022013/cement_consumption_construction_portugal_2012_853/ and </a:t>
            </a:r>
            <a:r>
              <a:rPr lang="en-US" sz="1200" dirty="0" err="1"/>
              <a:t>Ine</a:t>
            </a:r>
            <a:r>
              <a:rPr lang="en-US" sz="1200" dirty="0"/>
              <a:t>, available: </a:t>
            </a:r>
            <a:r>
              <a:rPr lang="en-US" sz="1200" dirty="0" err="1"/>
              <a:t>Exportações</a:t>
            </a:r>
            <a:r>
              <a:rPr lang="en-US" sz="1200" dirty="0"/>
              <a:t> (€) de bens </a:t>
            </a:r>
            <a:r>
              <a:rPr lang="en-US" sz="1200" dirty="0" err="1"/>
              <a:t>por</a:t>
            </a:r>
            <a:r>
              <a:rPr lang="en-US" sz="1200" dirty="0"/>
              <a:t> Local de </a:t>
            </a:r>
            <a:r>
              <a:rPr lang="en-US" sz="1200" dirty="0" err="1"/>
              <a:t>destino</a:t>
            </a:r>
            <a:r>
              <a:rPr lang="en-US" sz="1200" dirty="0"/>
              <a:t> e </a:t>
            </a:r>
            <a:r>
              <a:rPr lang="en-US" sz="1200" dirty="0" err="1"/>
              <a:t>Tipo</a:t>
            </a:r>
            <a:r>
              <a:rPr lang="en-US" sz="1200" dirty="0"/>
              <a:t> de bens (</a:t>
            </a:r>
            <a:r>
              <a:rPr lang="en-US" sz="1200" dirty="0" err="1"/>
              <a:t>Nomenclatura</a:t>
            </a:r>
            <a:r>
              <a:rPr lang="en-US" sz="1200" dirty="0"/>
              <a:t> </a:t>
            </a:r>
            <a:r>
              <a:rPr lang="en-US" sz="1200" dirty="0" err="1"/>
              <a:t>combinada</a:t>
            </a:r>
            <a:r>
              <a:rPr lang="en-US" sz="1200" dirty="0"/>
              <a:t> - NC8); </a:t>
            </a:r>
            <a:r>
              <a:rPr lang="en-US" sz="1200" dirty="0" err="1"/>
              <a:t>Anual</a:t>
            </a:r>
            <a:r>
              <a:rPr lang="en-US" sz="1200" dirty="0"/>
              <a:t> - INE, </a:t>
            </a:r>
            <a:r>
              <a:rPr lang="en-US" sz="1200" dirty="0" err="1"/>
              <a:t>Estatísticas</a:t>
            </a:r>
            <a:r>
              <a:rPr lang="en-US" sz="1200" dirty="0"/>
              <a:t> do </a:t>
            </a:r>
            <a:r>
              <a:rPr lang="en-US" sz="1200" dirty="0" err="1"/>
              <a:t>Comércio</a:t>
            </a:r>
            <a:r>
              <a:rPr lang="en-US" sz="1200" dirty="0"/>
              <a:t> </a:t>
            </a:r>
            <a:r>
              <a:rPr lang="en-US" sz="1200" dirty="0" err="1"/>
              <a:t>Internacional</a:t>
            </a:r>
            <a:r>
              <a:rPr lang="en-US" sz="1200" dirty="0"/>
              <a:t> de bens; www.ine.pt.</a:t>
            </a:r>
          </a:p>
          <a:p>
            <a:pPr marL="0" indent="-180000">
              <a:lnSpc>
                <a:spcPct val="100000"/>
              </a:lnSpc>
              <a:buNone/>
            </a:pPr>
            <a:r>
              <a:rPr lang="en-US" sz="1200" dirty="0"/>
              <a:t>[3] Interview with Joao Pereira, </a:t>
            </a:r>
            <a:r>
              <a:rPr lang="en-US" sz="1200" dirty="0" err="1"/>
              <a:t>Secil</a:t>
            </a:r>
            <a:r>
              <a:rPr lang="en-US" sz="1200" dirty="0"/>
              <a:t>  Director, 18/Nov/2016</a:t>
            </a:r>
          </a:p>
          <a:p>
            <a:pPr marL="0" indent="-180000">
              <a:lnSpc>
                <a:spcPct val="100000"/>
              </a:lnSpc>
              <a:buNone/>
            </a:pPr>
            <a:r>
              <a:rPr lang="en-US" sz="1200" dirty="0"/>
              <a:t>[4] Interview with Joao Pereira, </a:t>
            </a:r>
            <a:r>
              <a:rPr lang="en-US" sz="1200" dirty="0" err="1"/>
              <a:t>Secil</a:t>
            </a:r>
            <a:r>
              <a:rPr lang="en-US" sz="1200" dirty="0"/>
              <a:t>  Director, 18/Nov/2016</a:t>
            </a:r>
          </a:p>
          <a:p>
            <a:pPr marL="0" indent="-180000">
              <a:lnSpc>
                <a:spcPct val="100000"/>
              </a:lnSpc>
              <a:buNone/>
            </a:pPr>
            <a:r>
              <a:rPr lang="en-US" sz="1200" dirty="0"/>
              <a:t>[5] </a:t>
            </a:r>
            <a:r>
              <a:rPr lang="en-US" sz="1200" dirty="0" err="1"/>
              <a:t>Ministério</a:t>
            </a:r>
            <a:r>
              <a:rPr lang="en-US" sz="1200" dirty="0"/>
              <a:t> do </a:t>
            </a:r>
            <a:r>
              <a:rPr lang="en-US" sz="1200" dirty="0" err="1"/>
              <a:t>ambiente</a:t>
            </a:r>
            <a:r>
              <a:rPr lang="en-US" sz="1200" dirty="0"/>
              <a:t>, do </a:t>
            </a:r>
            <a:r>
              <a:rPr lang="en-US" sz="1200" dirty="0" err="1"/>
              <a:t>ordenamento</a:t>
            </a:r>
            <a:r>
              <a:rPr lang="en-US" sz="1200" dirty="0"/>
              <a:t>, do </a:t>
            </a:r>
            <a:r>
              <a:rPr lang="en-US" sz="1200" dirty="0" err="1"/>
              <a:t>território</a:t>
            </a:r>
            <a:r>
              <a:rPr lang="en-US" sz="1200" dirty="0"/>
              <a:t> e do </a:t>
            </a:r>
            <a:r>
              <a:rPr lang="en-US" sz="1200" dirty="0" err="1"/>
              <a:t>desenvolvimento</a:t>
            </a:r>
            <a:r>
              <a:rPr lang="en-US" sz="1200" dirty="0"/>
              <a:t> regional, available: https://apambiente.pt/_zdata/Politicas/Residuos/Planeamento/PERSU_II/Despacho21295_2009_CDR.pdf.</a:t>
            </a:r>
          </a:p>
          <a:p>
            <a:pPr marL="0" indent="-180000">
              <a:lnSpc>
                <a:spcPct val="100000"/>
              </a:lnSpc>
              <a:buNone/>
            </a:pPr>
            <a:r>
              <a:rPr lang="en-US" sz="1200" dirty="0"/>
              <a:t>[6] Assembleia da </a:t>
            </a:r>
            <a:r>
              <a:rPr lang="en-US" sz="1200" dirty="0" err="1"/>
              <a:t>República</a:t>
            </a:r>
            <a:r>
              <a:rPr lang="en-US" sz="1200" dirty="0"/>
              <a:t>, </a:t>
            </a:r>
            <a:r>
              <a:rPr lang="en-US" sz="1200" dirty="0" err="1"/>
              <a:t>availble</a:t>
            </a:r>
            <a:r>
              <a:rPr lang="en-US" sz="1200" dirty="0"/>
              <a:t>: https://info.portaldasfinancas.gov.pt/NR/rdonlyres/06E2525B-1E76-454C-AB73-75539519258F/0/Lei_82D_2014.pdf.</a:t>
            </a:r>
          </a:p>
          <a:p>
            <a:pPr marL="0" indent="-180000">
              <a:lnSpc>
                <a:spcPct val="100000"/>
              </a:lnSpc>
              <a:buNone/>
            </a:pPr>
            <a:r>
              <a:rPr lang="en-US" sz="1200" dirty="0"/>
              <a:t>[7] </a:t>
            </a:r>
            <a:r>
              <a:rPr lang="en-US" sz="1200" dirty="0" err="1"/>
              <a:t>Água</a:t>
            </a:r>
            <a:r>
              <a:rPr lang="en-US" sz="1200" dirty="0"/>
              <a:t> e </a:t>
            </a:r>
            <a:r>
              <a:rPr lang="en-US" sz="1200" dirty="0" err="1"/>
              <a:t>Ambiente</a:t>
            </a:r>
            <a:r>
              <a:rPr lang="en-US" sz="1200" dirty="0"/>
              <a:t>, July/August 2016 (printed version), contents available at http://www.ambienteonline.pt/canal/jornal/edicao/edicao-julhoagosto-2016. </a:t>
            </a:r>
          </a:p>
          <a:p>
            <a:pPr marL="0" indent="-180000">
              <a:lnSpc>
                <a:spcPct val="100000"/>
              </a:lnSpc>
              <a:buNone/>
            </a:pPr>
            <a:r>
              <a:rPr lang="en-US" sz="1200" dirty="0"/>
              <a:t>[8] Portuguese Environment Agency, Permits for co-processing, available:  https://www.apambiente.pt/index.php?ref=16&amp;subref=84&amp;sub2ref=943&amp;sub3ref=944.</a:t>
            </a:r>
          </a:p>
          <a:p>
            <a:pPr>
              <a:lnSpc>
                <a:spcPct val="100000"/>
              </a:lnSpc>
            </a:pPr>
            <a:endParaRPr lang="en-US" sz="1200" dirty="0"/>
          </a:p>
          <a:p>
            <a:pPr marL="0" indent="-180000">
              <a:lnSpc>
                <a:spcPct val="100000"/>
              </a:lnSpc>
              <a:buNone/>
            </a:pPr>
            <a:endParaRPr lang="en-US" sz="1200" b="1" dirty="0">
              <a:solidFill>
                <a:schemeClr val="accent1"/>
              </a:solidFill>
            </a:endParaRPr>
          </a:p>
          <a:p>
            <a:pPr marL="0" indent="0">
              <a:buNone/>
            </a:pPr>
            <a:endParaRPr lang="en-US" sz="1200" dirty="0"/>
          </a:p>
          <a:p>
            <a:endParaRPr lang="en-GB" sz="12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93</a:t>
            </a:fld>
            <a:endParaRPr lang="en-GB" noProof="0" dirty="0"/>
          </a:p>
        </p:txBody>
      </p:sp>
      <p:pic>
        <p:nvPicPr>
          <p:cNvPr id="9" name="Picture 4" descr="Afbeeldingsresultaat voor portugal fla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491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endParaRPr lang="en-GB" dirty="0"/>
          </a:p>
        </p:txBody>
      </p:sp>
      <p:sp>
        <p:nvSpPr>
          <p:cNvPr id="8" name="Content Placeholder 7"/>
          <p:cNvSpPr>
            <a:spLocks noGrp="1"/>
          </p:cNvSpPr>
          <p:nvPr>
            <p:ph idx="1"/>
          </p:nvPr>
        </p:nvSpPr>
        <p:spPr>
          <a:xfrm>
            <a:off x="466725" y="1192213"/>
            <a:ext cx="8205788" cy="5148262"/>
          </a:xfrm>
        </p:spPr>
        <p:txBody>
          <a:bodyPr/>
          <a:lstStyle/>
          <a:p>
            <a:pPr marL="0" indent="-180000">
              <a:lnSpc>
                <a:spcPct val="100000"/>
              </a:lnSpc>
              <a:buNone/>
            </a:pPr>
            <a:r>
              <a:rPr lang="en-US" sz="1100" b="1" dirty="0">
                <a:solidFill>
                  <a:schemeClr val="accent1"/>
                </a:solidFill>
              </a:rPr>
              <a:t>Disclaimer:</a:t>
            </a:r>
          </a:p>
          <a:p>
            <a:pPr marL="0" indent="-180000">
              <a:lnSpc>
                <a:spcPct val="100000"/>
              </a:lnSpc>
              <a:buNone/>
            </a:pPr>
            <a:endParaRPr lang="en-US" sz="1100" dirty="0"/>
          </a:p>
          <a:p>
            <a:r>
              <a:rPr lang="en-US" sz="1100" dirty="0"/>
              <a:t>We use 2013 as baseline for figures in Portugal as data for 2014 have not yet been officially published (will be available in 2017). </a:t>
            </a:r>
          </a:p>
          <a:p>
            <a:r>
              <a:rPr lang="en-US" sz="1100" dirty="0"/>
              <a:t>Our interviewee for this case study Joao Paulo Pereira from SECIL emphasized that there is a wide consensus in the Portuguese waste sector that the waste statistics (published by the national statistics office and reported to the Eurostat) do not reflect the reality. First, the total amount of waste generated, particularly non urban waste, is lower than is expected. If this value is compared to other countries (normalized by economic output or population), Portugal has one of the lowest generation rates. Also, the current time series has typical annual values ranging from 10 to 12 million tons per year. The previous time series, built from 2007 to 2010 and replaced by the current one in 2014, had value ranging from 20 to 30 million tons. There are significant methodological changes between the two series, but it is hard to argue that the current is better than the former.</a:t>
            </a:r>
          </a:p>
          <a:p>
            <a:r>
              <a:rPr lang="en-US" sz="1100" dirty="0"/>
              <a:t>Since the total amounts are under estimated, it is expected that the recycling share of non urban waste is overestimated. There is an obvious bias in these numbers: waste producers that send to recycling or recovery operations will more easily report the correct amount of waste. If the producer sends to a landfill or even to illegal dumps, then there is no reason to report these values since he will be paying more or even be risking heavy fines for illegal discharges. </a:t>
            </a:r>
          </a:p>
          <a:p>
            <a:r>
              <a:rPr lang="en-US" sz="1100" dirty="0"/>
              <a:t>It is also important to note that the Portuguese waste statistics is built on the digital platform that requires waste operators (licensed companies) to report received waste. However, many companies, particularly those in mineral extraction, do not send their waste to other companies, instead treating it ‘indoors’. In these cases, the waste generated is left outside the scope of the digital platform and therefore does not appear in the Portuguese waste statistics. This is the reason why in Portugal the mineral waste and agricultural waste is so low when compared with other comparable countries. </a:t>
            </a:r>
          </a:p>
          <a:p>
            <a:endParaRPr lang="en-US" sz="1100" dirty="0"/>
          </a:p>
          <a:p>
            <a:pPr>
              <a:lnSpc>
                <a:spcPct val="100000"/>
              </a:lnSpc>
            </a:pPr>
            <a:endParaRPr lang="en-US" sz="1100" dirty="0"/>
          </a:p>
          <a:p>
            <a:pPr marL="0" indent="-180000">
              <a:lnSpc>
                <a:spcPct val="100000"/>
              </a:lnSpc>
              <a:buNone/>
            </a:pPr>
            <a:endParaRPr lang="en-US" sz="1100" b="1" dirty="0">
              <a:solidFill>
                <a:schemeClr val="accent1"/>
              </a:solidFill>
            </a:endParaRPr>
          </a:p>
          <a:p>
            <a:pPr marL="0" indent="0">
              <a:buNone/>
            </a:pPr>
            <a:endParaRPr lang="en-US" sz="1100" dirty="0"/>
          </a:p>
          <a:p>
            <a:endParaRPr lang="en-GB" sz="1100" dirty="0"/>
          </a:p>
        </p:txBody>
      </p:sp>
      <p:sp>
        <p:nvSpPr>
          <p:cNvPr id="5" name="Date Placeholder 4"/>
          <p:cNvSpPr>
            <a:spLocks noGrp="1"/>
          </p:cNvSpPr>
          <p:nvPr>
            <p:ph type="dt" sz="half" idx="10"/>
          </p:nvPr>
        </p:nvSpPr>
        <p:spPr/>
        <p:txBody>
          <a:bodyPr/>
          <a:lstStyle/>
          <a:p>
            <a:r>
              <a:rPr lang="en-US" noProof="0"/>
              <a:t>May 2017</a:t>
            </a:r>
            <a:endParaRPr lang="en-GB" noProof="0" dirty="0"/>
          </a:p>
        </p:txBody>
      </p:sp>
      <p:sp>
        <p:nvSpPr>
          <p:cNvPr id="6" name="Footer Placeholder 5"/>
          <p:cNvSpPr>
            <a:spLocks noGrp="1"/>
          </p:cNvSpPr>
          <p:nvPr>
            <p:ph type="ftr" sz="quarter" idx="11"/>
          </p:nvPr>
        </p:nvSpPr>
        <p:spPr/>
        <p:txBody>
          <a:bodyPr/>
          <a:lstStyle/>
          <a:p>
            <a:r>
              <a:rPr lang="nl-NL" noProof="0"/>
              <a:t>Jeroen de Beer, Jan Cihlar and Igor Hensing</a:t>
            </a:r>
            <a:endParaRPr lang="en-GB" noProof="0" dirty="0"/>
          </a:p>
        </p:txBody>
      </p:sp>
      <p:sp>
        <p:nvSpPr>
          <p:cNvPr id="7" name="Slide Number Placeholder 6"/>
          <p:cNvSpPr>
            <a:spLocks noGrp="1"/>
          </p:cNvSpPr>
          <p:nvPr>
            <p:ph type="sldNum" sz="quarter" idx="12"/>
          </p:nvPr>
        </p:nvSpPr>
        <p:spPr/>
        <p:txBody>
          <a:bodyPr/>
          <a:lstStyle/>
          <a:p>
            <a:fld id="{F8C92D98-CF1D-41BE-ACCF-242B5082D7FB}" type="slidenum">
              <a:rPr lang="en-GB" noProof="0" smtClean="0"/>
              <a:pPr/>
              <a:t>94</a:t>
            </a:fld>
            <a:endParaRPr lang="en-GB" noProof="0" dirty="0"/>
          </a:p>
        </p:txBody>
      </p:sp>
      <p:pic>
        <p:nvPicPr>
          <p:cNvPr id="9" name="Picture 4" descr="Afbeeldingsresultaat voor portugal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093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87666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9" name="think-cell Slide" r:id="rId19" imgW="270" imgH="270" progId="TCLayout.ActiveDocument.1">
                  <p:embed/>
                </p:oleObj>
              </mc:Choice>
              <mc:Fallback>
                <p:oleObj name="think-cell Slide" r:id="rId19" imgW="270" imgH="270" progId="TCLayout.ActiveDocument.1">
                  <p:embed/>
                  <p:pic>
                    <p:nvPicPr>
                      <p:cNvPr id="6" name="Object 5"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1400" b="0" dirty="0" err="1">
              <a:cs typeface="Arial" panose="020B0604020202020204" pitchFamily="34" charset="0"/>
              <a:sym typeface="Verdana" panose="020B0604030504040204" pitchFamily="34" charset="0"/>
            </a:endParaRPr>
          </a:p>
        </p:txBody>
      </p:sp>
      <p:sp>
        <p:nvSpPr>
          <p:cNvPr id="31" name="Rectangle 30">
            <a:hlinkClick r:id="rId21" action="ppaction://hlinksldjump"/>
          </p:cNvPr>
          <p:cNvSpPr>
            <a:spLocks noGrp="1" noChangeArrowheads="1"/>
          </p:cNvSpPr>
          <p:nvPr>
            <p:custDataLst>
              <p:tags r:id="rId4"/>
            </p:custDataLst>
          </p:nvPr>
        </p:nvSpPr>
        <p:spPr bwMode="gray">
          <a:xfrm>
            <a:off x="469900" y="94456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Belgium</a:t>
            </a:r>
            <a:endParaRPr lang="en-GB" sz="1400" b="0" dirty="0"/>
          </a:p>
        </p:txBody>
      </p:sp>
      <p:sp>
        <p:nvSpPr>
          <p:cNvPr id="32" name="Rectangle 31">
            <a:hlinkClick r:id="rId22" action="ppaction://hlinksldjump"/>
          </p:cNvPr>
          <p:cNvSpPr>
            <a:spLocks noGrp="1" noChangeArrowheads="1"/>
          </p:cNvSpPr>
          <p:nvPr>
            <p:custDataLst>
              <p:tags r:id="rId5"/>
            </p:custDataLst>
          </p:nvPr>
        </p:nvSpPr>
        <p:spPr bwMode="gray">
          <a:xfrm>
            <a:off x="469900" y="12985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Bulgaria</a:t>
            </a:r>
            <a:endParaRPr lang="en-GB" sz="1400" b="0" dirty="0"/>
          </a:p>
        </p:txBody>
      </p:sp>
      <p:sp>
        <p:nvSpPr>
          <p:cNvPr id="33" name="Rectangle 32">
            <a:hlinkClick r:id="rId23" action="ppaction://hlinksldjump"/>
          </p:cNvPr>
          <p:cNvSpPr>
            <a:spLocks noGrp="1" noChangeArrowheads="1"/>
          </p:cNvSpPr>
          <p:nvPr>
            <p:custDataLst>
              <p:tags r:id="rId6"/>
            </p:custDataLst>
          </p:nvPr>
        </p:nvSpPr>
        <p:spPr bwMode="gray">
          <a:xfrm>
            <a:off x="469900" y="165417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Czech Republic</a:t>
            </a:r>
            <a:endParaRPr lang="en-GB" sz="1400" b="0" dirty="0"/>
          </a:p>
        </p:txBody>
      </p:sp>
      <p:sp>
        <p:nvSpPr>
          <p:cNvPr id="34" name="Rectangle 33">
            <a:hlinkClick r:id="rId24" action="ppaction://hlinksldjump"/>
          </p:cNvPr>
          <p:cNvSpPr>
            <a:spLocks noGrp="1" noChangeArrowheads="1"/>
          </p:cNvSpPr>
          <p:nvPr>
            <p:custDataLst>
              <p:tags r:id="rId7"/>
            </p:custDataLst>
          </p:nvPr>
        </p:nvSpPr>
        <p:spPr bwMode="gray">
          <a:xfrm>
            <a:off x="469900" y="200977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France</a:t>
            </a:r>
            <a:endParaRPr lang="en-GB" sz="1400" b="0" dirty="0"/>
          </a:p>
        </p:txBody>
      </p:sp>
      <p:sp>
        <p:nvSpPr>
          <p:cNvPr id="35" name="Rectangle 34">
            <a:hlinkClick r:id="rId25" action="ppaction://hlinksldjump"/>
          </p:cNvPr>
          <p:cNvSpPr>
            <a:spLocks noGrp="1" noChangeArrowheads="1"/>
          </p:cNvSpPr>
          <p:nvPr>
            <p:custDataLst>
              <p:tags r:id="rId8"/>
            </p:custDataLst>
          </p:nvPr>
        </p:nvSpPr>
        <p:spPr bwMode="gray">
          <a:xfrm>
            <a:off x="469900" y="2363788"/>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Germany</a:t>
            </a:r>
            <a:endParaRPr lang="en-GB" sz="1400" b="0" dirty="0"/>
          </a:p>
        </p:txBody>
      </p:sp>
      <p:sp>
        <p:nvSpPr>
          <p:cNvPr id="36" name="Rectangle 35">
            <a:hlinkClick r:id="rId26" action="ppaction://hlinksldjump"/>
          </p:cNvPr>
          <p:cNvSpPr>
            <a:spLocks noGrp="1" noChangeArrowheads="1"/>
          </p:cNvSpPr>
          <p:nvPr>
            <p:custDataLst>
              <p:tags r:id="rId9"/>
            </p:custDataLst>
          </p:nvPr>
        </p:nvSpPr>
        <p:spPr bwMode="gray">
          <a:xfrm>
            <a:off x="469900" y="2719388"/>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Greece</a:t>
            </a:r>
            <a:endParaRPr lang="en-GB" sz="1400" b="0" dirty="0"/>
          </a:p>
        </p:txBody>
      </p:sp>
      <p:sp>
        <p:nvSpPr>
          <p:cNvPr id="37" name="Rectangle 36">
            <a:hlinkClick r:id="rId27" action="ppaction://hlinksldjump"/>
          </p:cNvPr>
          <p:cNvSpPr>
            <a:spLocks noGrp="1" noChangeArrowheads="1"/>
          </p:cNvSpPr>
          <p:nvPr>
            <p:custDataLst>
              <p:tags r:id="rId10"/>
            </p:custDataLst>
          </p:nvPr>
        </p:nvSpPr>
        <p:spPr bwMode="gray">
          <a:xfrm>
            <a:off x="469900" y="30734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Hungary</a:t>
            </a:r>
            <a:endParaRPr lang="en-GB" sz="1400" b="0" dirty="0"/>
          </a:p>
        </p:txBody>
      </p:sp>
      <p:sp>
        <p:nvSpPr>
          <p:cNvPr id="38" name="Rectangle 37">
            <a:hlinkClick r:id="rId28" action="ppaction://hlinksldjump"/>
          </p:cNvPr>
          <p:cNvSpPr>
            <a:spLocks noGrp="1" noChangeArrowheads="1"/>
          </p:cNvSpPr>
          <p:nvPr>
            <p:custDataLst>
              <p:tags r:id="rId11"/>
            </p:custDataLst>
          </p:nvPr>
        </p:nvSpPr>
        <p:spPr bwMode="gray">
          <a:xfrm>
            <a:off x="469900" y="3429000"/>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Ireland</a:t>
            </a:r>
            <a:endParaRPr lang="en-GB" sz="1400" b="0" dirty="0"/>
          </a:p>
        </p:txBody>
      </p:sp>
      <p:sp>
        <p:nvSpPr>
          <p:cNvPr id="39" name="Rectangle 38">
            <a:hlinkClick r:id="rId29" action="ppaction://hlinksldjump"/>
          </p:cNvPr>
          <p:cNvSpPr>
            <a:spLocks noGrp="1" noChangeArrowheads="1"/>
          </p:cNvSpPr>
          <p:nvPr>
            <p:custDataLst>
              <p:tags r:id="rId12"/>
            </p:custDataLst>
          </p:nvPr>
        </p:nvSpPr>
        <p:spPr bwMode="gray">
          <a:xfrm>
            <a:off x="469900" y="3784600"/>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Italy</a:t>
            </a:r>
            <a:endParaRPr lang="en-GB" sz="1400" b="0" dirty="0"/>
          </a:p>
        </p:txBody>
      </p:sp>
      <p:sp>
        <p:nvSpPr>
          <p:cNvPr id="40" name="Rectangle 39">
            <a:hlinkClick r:id="rId30" action="ppaction://hlinksldjump"/>
          </p:cNvPr>
          <p:cNvSpPr>
            <a:spLocks noGrp="1" noChangeArrowheads="1"/>
          </p:cNvSpPr>
          <p:nvPr>
            <p:custDataLst>
              <p:tags r:id="rId13"/>
            </p:custDataLst>
          </p:nvPr>
        </p:nvSpPr>
        <p:spPr bwMode="gray">
          <a:xfrm>
            <a:off x="469900" y="4138613"/>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Poland</a:t>
            </a:r>
            <a:endParaRPr lang="en-GB" sz="1400" b="0" dirty="0"/>
          </a:p>
        </p:txBody>
      </p:sp>
      <p:sp>
        <p:nvSpPr>
          <p:cNvPr id="41" name="Rectangle 40">
            <a:hlinkClick r:id="rId31" action="ppaction://hlinksldjump"/>
          </p:cNvPr>
          <p:cNvSpPr>
            <a:spLocks noGrp="1" noChangeArrowheads="1"/>
          </p:cNvSpPr>
          <p:nvPr>
            <p:custDataLst>
              <p:tags r:id="rId14"/>
            </p:custDataLst>
          </p:nvPr>
        </p:nvSpPr>
        <p:spPr bwMode="gray">
          <a:xfrm>
            <a:off x="469900" y="4494213"/>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6985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Portugal</a:t>
            </a:r>
            <a:endParaRPr lang="en-GB" sz="1400" b="0" dirty="0"/>
          </a:p>
        </p:txBody>
      </p:sp>
      <p:sp>
        <p:nvSpPr>
          <p:cNvPr id="42" name="Rectangle 41"/>
          <p:cNvSpPr>
            <a:spLocks noGrp="1" noChangeArrowheads="1"/>
          </p:cNvSpPr>
          <p:nvPr>
            <p:custDataLst>
              <p:tags r:id="rId15"/>
            </p:custDataLst>
          </p:nvPr>
        </p:nvSpPr>
        <p:spPr bwMode="gray">
          <a:xfrm>
            <a:off x="469900" y="4848225"/>
            <a:ext cx="8221663" cy="35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dirty="0"/>
              <a:t>Spain</a:t>
            </a:r>
            <a:endParaRPr lang="en-GB" sz="1400" dirty="0"/>
          </a:p>
        </p:txBody>
      </p:sp>
      <p:sp>
        <p:nvSpPr>
          <p:cNvPr id="43" name="Rectangle 42">
            <a:hlinkClick r:id="rId32" action="ppaction://hlinksldjump"/>
          </p:cNvPr>
          <p:cNvSpPr>
            <a:spLocks noGrp="1" noChangeArrowheads="1"/>
          </p:cNvSpPr>
          <p:nvPr>
            <p:custDataLst>
              <p:tags r:id="rId16"/>
            </p:custDataLst>
          </p:nvPr>
        </p:nvSpPr>
        <p:spPr bwMode="gray">
          <a:xfrm>
            <a:off x="469900" y="5203825"/>
            <a:ext cx="8221663" cy="35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71438"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altLang="en-US" sz="1400" b="0" dirty="0"/>
              <a:t>Sweden</a:t>
            </a:r>
            <a:endParaRPr lang="en-GB" sz="1400" b="0" dirty="0"/>
          </a:p>
        </p:txBody>
      </p:sp>
      <p:sp>
        <p:nvSpPr>
          <p:cNvPr id="44" name="Rectangle 43">
            <a:hlinkClick r:id="rId33" action="ppaction://hlinksldjump"/>
          </p:cNvPr>
          <p:cNvSpPr>
            <a:spLocks noGrp="1" noChangeArrowheads="1"/>
          </p:cNvSpPr>
          <p:nvPr>
            <p:custDataLst>
              <p:tags r:id="rId17"/>
            </p:custDataLst>
          </p:nvPr>
        </p:nvSpPr>
        <p:spPr bwMode="gray">
          <a:xfrm>
            <a:off x="469900" y="5559425"/>
            <a:ext cx="8221663" cy="354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38" tIns="69850" rIns="0" bIns="71438"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a:lnSpc>
                <a:spcPct val="100000"/>
              </a:lnSpc>
              <a:spcAft>
                <a:spcPct val="0"/>
              </a:spcAft>
            </a:pPr>
            <a:r>
              <a:rPr lang="en-GB" sz="1400" b="0" dirty="0"/>
              <a:t>United Kingdom</a:t>
            </a:r>
          </a:p>
        </p:txBody>
      </p:sp>
      <p:sp>
        <p:nvSpPr>
          <p:cNvPr id="2" name="Title 1"/>
          <p:cNvSpPr>
            <a:spLocks noGrp="1"/>
          </p:cNvSpPr>
          <p:nvPr>
            <p:ph type="title"/>
          </p:nvPr>
        </p:nvSpPr>
        <p:spPr/>
        <p:txBody>
          <a:bodyPr/>
          <a:lstStyle/>
          <a:p>
            <a:r>
              <a:rPr lang="en-GB" altLang="en-US" dirty="0"/>
              <a:t>Case study</a:t>
            </a:r>
            <a:endParaRPr lang="en-GB" dirty="0"/>
          </a:p>
        </p:txBody>
      </p:sp>
      <p:sp>
        <p:nvSpPr>
          <p:cNvPr id="3" name="Date Placeholder 2"/>
          <p:cNvSpPr>
            <a:spLocks noGrp="1"/>
          </p:cNvSpPr>
          <p:nvPr>
            <p:ph type="dt" sz="half" idx="10"/>
          </p:nvPr>
        </p:nvSpPr>
        <p:spPr/>
        <p:txBody>
          <a:bodyPr/>
          <a:lstStyle/>
          <a:p>
            <a:r>
              <a:rPr lang="en-US" noProof="0"/>
              <a:t>May 2017</a:t>
            </a:r>
            <a:endParaRPr lang="en-GB" noProof="0" dirty="0"/>
          </a:p>
        </p:txBody>
      </p:sp>
      <p:sp>
        <p:nvSpPr>
          <p:cNvPr id="4" name="Footer Placeholder 3"/>
          <p:cNvSpPr>
            <a:spLocks noGrp="1"/>
          </p:cNvSpPr>
          <p:nvPr>
            <p:ph type="ftr" sz="quarter" idx="11"/>
          </p:nvPr>
        </p:nvSpPr>
        <p:spPr/>
        <p:txBody>
          <a:bodyPr/>
          <a:lstStyle/>
          <a:p>
            <a:r>
              <a:rPr lang="nl-NL" noProof="0"/>
              <a:t>Jeroen de Beer, Jan Cihlar and Igor Hensing</a:t>
            </a:r>
            <a:endParaRPr lang="en-GB" noProof="0" dirty="0"/>
          </a:p>
        </p:txBody>
      </p:sp>
      <p:sp>
        <p:nvSpPr>
          <p:cNvPr id="5" name="Slide Number Placeholder 4"/>
          <p:cNvSpPr>
            <a:spLocks noGrp="1"/>
          </p:cNvSpPr>
          <p:nvPr>
            <p:ph type="sldNum" sz="quarter" idx="12"/>
          </p:nvPr>
        </p:nvSpPr>
        <p:spPr/>
        <p:txBody>
          <a:bodyPr/>
          <a:lstStyle/>
          <a:p>
            <a:fld id="{08E42D2B-375E-4F2B-A7F5-7FE8BE77FF84}" type="slidenum">
              <a:rPr lang="en-GB" noProof="0" smtClean="0"/>
              <a:pPr/>
              <a:t>95</a:t>
            </a:fld>
            <a:endParaRPr lang="en-GB" noProof="0" dirty="0"/>
          </a:p>
        </p:txBody>
      </p:sp>
    </p:spTree>
    <p:extLst>
      <p:ext uri="{BB962C8B-B14F-4D97-AF65-F5344CB8AC3E}">
        <p14:creationId xmlns:p14="http://schemas.microsoft.com/office/powerpoint/2010/main" val="41300794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4" name="think-cell Slide" r:id="rId30" imgW="270" imgH="270" progId="TCLayout.ActiveDocument.1">
                  <p:embed/>
                </p:oleObj>
              </mc:Choice>
              <mc:Fallback>
                <p:oleObj name="think-cell Slide" r:id="rId30" imgW="270" imgH="270" progId="TCLayout.ActiveDocument.1">
                  <p:embed/>
                  <p:pic>
                    <p:nvPicPr>
                      <p:cNvPr id="31" name="Object 30"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latin typeface="+mn-lt"/>
              <a:cs typeface="+mn-cs"/>
              <a:sym typeface="+mn-lt"/>
            </a:endParaRPr>
          </a:p>
        </p:txBody>
      </p:sp>
      <p:sp>
        <p:nvSpPr>
          <p:cNvPr id="2" name="Title 1"/>
          <p:cNvSpPr>
            <a:spLocks noGrp="1"/>
          </p:cNvSpPr>
          <p:nvPr>
            <p:ph type="title"/>
          </p:nvPr>
        </p:nvSpPr>
        <p:spPr>
          <a:xfrm>
            <a:off x="466725" y="0"/>
            <a:ext cx="7240361" cy="846138"/>
          </a:xfrm>
        </p:spPr>
        <p:txBody>
          <a:bodyPr/>
          <a:lstStyle/>
          <a:p>
            <a:r>
              <a:rPr lang="en-US" sz="1800" b="1" dirty="0"/>
              <a:t>Spain Summary</a:t>
            </a:r>
            <a:br>
              <a:rPr lang="en-US" sz="1800" b="1" dirty="0"/>
            </a:br>
            <a:r>
              <a:rPr lang="en-US" sz="1400" dirty="0"/>
              <a:t>A large cement sector faced with immature waste management industry </a:t>
            </a:r>
            <a:endParaRPr lang="en-GB" dirty="0"/>
          </a:p>
        </p:txBody>
      </p:sp>
      <p:sp>
        <p:nvSpPr>
          <p:cNvPr id="3" name="Content Placeholder 2"/>
          <p:cNvSpPr>
            <a:spLocks noGrp="1"/>
          </p:cNvSpPr>
          <p:nvPr>
            <p:ph sz="half" idx="1"/>
          </p:nvPr>
        </p:nvSpPr>
        <p:spPr>
          <a:xfrm>
            <a:off x="466724" y="1773461"/>
            <a:ext cx="4025900" cy="347168"/>
          </a:xfrm>
        </p:spPr>
        <p:txBody>
          <a:bodyPr/>
          <a:lstStyle/>
          <a:p>
            <a:pPr marL="0" indent="0">
              <a:buNone/>
            </a:pPr>
            <a:r>
              <a:rPr lang="en-US" sz="900" b="1" dirty="0"/>
              <a:t>BARRIERS </a:t>
            </a:r>
            <a:r>
              <a:rPr lang="en-US" sz="900" b="1" i="1" dirty="0"/>
              <a:t>Before further increasing co-processing shares, a number of barriers have to be addressed.</a:t>
            </a:r>
            <a:endParaRPr lang="en-GB" sz="900" b="1" i="1" dirty="0"/>
          </a:p>
        </p:txBody>
      </p:sp>
      <p:sp>
        <p:nvSpPr>
          <p:cNvPr id="8" name="Content Placeholder 7"/>
          <p:cNvSpPr>
            <a:spLocks noGrp="1"/>
          </p:cNvSpPr>
          <p:nvPr>
            <p:ph sz="half" idx="2"/>
          </p:nvPr>
        </p:nvSpPr>
        <p:spPr>
          <a:xfrm>
            <a:off x="4645023" y="1773461"/>
            <a:ext cx="4027488" cy="2160626"/>
          </a:xfrm>
        </p:spPr>
        <p:txBody>
          <a:bodyPr/>
          <a:lstStyle/>
          <a:p>
            <a:pPr marL="0" indent="0">
              <a:buNone/>
            </a:pPr>
            <a:r>
              <a:rPr lang="en-US" sz="900" b="1" dirty="0"/>
              <a:t>ACTIONS FOR STAKEHOLDERS</a:t>
            </a:r>
          </a:p>
          <a:p>
            <a:pPr marL="0" indent="0">
              <a:buNone/>
            </a:pPr>
            <a:r>
              <a:rPr lang="en-US" sz="900" i="1" dirty="0">
                <a:latin typeface="Verdana (Body)"/>
              </a:rPr>
              <a:t>Policy makers</a:t>
            </a:r>
            <a:endParaRPr lang="en-US" sz="900" dirty="0">
              <a:latin typeface="Verdana (Body)"/>
            </a:endParaRPr>
          </a:p>
          <a:p>
            <a:pPr>
              <a:buFont typeface="Verdana" panose="020B0604030504040204" pitchFamily="34" charset="0"/>
              <a:buChar char="–"/>
            </a:pPr>
            <a:r>
              <a:rPr lang="en-US" sz="900" dirty="0">
                <a:latin typeface="Verdana (Body)"/>
              </a:rPr>
              <a:t>Improve waste management law enforcement on regional level</a:t>
            </a:r>
          </a:p>
          <a:p>
            <a:pPr>
              <a:buFont typeface="Verdana" panose="020B0604030504040204" pitchFamily="34" charset="0"/>
              <a:buChar char="–"/>
            </a:pPr>
            <a:r>
              <a:rPr lang="en-US" sz="900" dirty="0">
                <a:latin typeface="Verdana (Body)"/>
              </a:rPr>
              <a:t>Coordinate the permit issuance between regions, ensure compatibility between regions</a:t>
            </a:r>
          </a:p>
          <a:p>
            <a:pPr marL="0" indent="0">
              <a:buNone/>
            </a:pPr>
            <a:r>
              <a:rPr lang="en-US" sz="900" i="1" dirty="0">
                <a:latin typeface="Verdana (Body)"/>
              </a:rPr>
              <a:t>The cement industry</a:t>
            </a:r>
          </a:p>
          <a:p>
            <a:pPr>
              <a:buFont typeface="Verdana" panose="020B0604030504040204" pitchFamily="34" charset="0"/>
              <a:buChar char="–"/>
            </a:pPr>
            <a:r>
              <a:rPr lang="en-US" sz="900" dirty="0">
                <a:latin typeface="Verdana (Body)"/>
              </a:rPr>
              <a:t>Stimulate an open debate and transparency between the opposition groups, public and the cement industry</a:t>
            </a:r>
          </a:p>
          <a:p>
            <a:pPr marL="0" indent="0">
              <a:buNone/>
            </a:pPr>
            <a:r>
              <a:rPr lang="en-US" sz="900" i="1" dirty="0">
                <a:latin typeface="Verdana (Body)"/>
              </a:rPr>
              <a:t>The waste management industry </a:t>
            </a:r>
          </a:p>
          <a:p>
            <a:pPr>
              <a:buFont typeface="Verdana" panose="020B0604030504040204" pitchFamily="34" charset="0"/>
              <a:buChar char="–"/>
            </a:pPr>
            <a:r>
              <a:rPr lang="en-US" sz="900" dirty="0">
                <a:latin typeface="Verdana (Body)"/>
              </a:rPr>
              <a:t>Increase cooperation between regions on waste management issues</a:t>
            </a:r>
          </a:p>
          <a:p>
            <a:pPr>
              <a:buFont typeface="Verdana" panose="020B0604030504040204" pitchFamily="34" charset="0"/>
              <a:buChar char="–"/>
            </a:pPr>
            <a:r>
              <a:rPr lang="en-US" sz="900" dirty="0">
                <a:latin typeface="Verdana (Body)"/>
              </a:rPr>
              <a:t>Ensure development of pre-processing facilities</a:t>
            </a:r>
            <a:endParaRPr lang="en-US" sz="900" i="1" dirty="0">
              <a:latin typeface="Verdana (Body)"/>
            </a:endParaRPr>
          </a:p>
          <a:p>
            <a:endParaRPr lang="en-US" sz="900" i="1" dirty="0">
              <a:latin typeface="Verdana (Body)"/>
            </a:endParaRPr>
          </a:p>
          <a:p>
            <a:pPr marL="0" indent="0">
              <a:buNone/>
            </a:pPr>
            <a:endParaRPr lang="en-GB" sz="900"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96</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b="0" kern="0" dirty="0"/>
              <a:t>Uncoordinated waste management, poor enforcement of national legislation on municipal level and strong public opposition towards both incineration and co-processing significantly limit the opportunities for the Spanish cement industry, which shrunk significantly in the last decade. </a:t>
            </a:r>
            <a:endParaRPr lang="en-GB" sz="900" b="0" kern="0" dirty="0"/>
          </a:p>
        </p:txBody>
      </p:sp>
      <p:sp>
        <p:nvSpPr>
          <p:cNvPr id="12" name="Content Placeholder 2"/>
          <p:cNvSpPr txBox="1">
            <a:spLocks/>
          </p:cNvSpPr>
          <p:nvPr/>
        </p:nvSpPr>
        <p:spPr bwMode="auto">
          <a:xfrm>
            <a:off x="466724" y="4559508"/>
            <a:ext cx="4025900"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kern="0" dirty="0"/>
              <a:t>POTENTIAL </a:t>
            </a:r>
            <a:r>
              <a:rPr lang="en-US" sz="900" i="1" kern="0" dirty="0"/>
              <a:t>At 35% co-processing rate, the sector could mitigate some 2.1 Mtonnes of CO</a:t>
            </a:r>
            <a:r>
              <a:rPr lang="en-US" sz="900" i="1" kern="0" baseline="-25000" dirty="0"/>
              <a:t>2</a:t>
            </a:r>
            <a:r>
              <a:rPr lang="en-US" sz="900" i="1" kern="0" dirty="0"/>
              <a:t> annually, while processing about 0.5 Mtonnes of waste.</a:t>
            </a:r>
            <a:endParaRPr lang="en-GB" sz="900" i="1" kern="0" dirty="0"/>
          </a:p>
        </p:txBody>
      </p:sp>
      <p:sp>
        <p:nvSpPr>
          <p:cNvPr id="44" name="Content Placeholder 7"/>
          <p:cNvSpPr txBox="1">
            <a:spLocks/>
          </p:cNvSpPr>
          <p:nvPr/>
        </p:nvSpPr>
        <p:spPr bwMode="auto">
          <a:xfrm>
            <a:off x="4645023" y="4559508"/>
            <a:ext cx="4027488" cy="3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Font typeface="Verdana" pitchFamily="34" charset="0"/>
              <a:buNone/>
            </a:pPr>
            <a:r>
              <a:rPr lang="en-US" sz="900" kern="0" dirty="0"/>
              <a:t>SPAIN AT A GLANCE</a:t>
            </a:r>
          </a:p>
          <a:p>
            <a:endParaRPr lang="en-US" sz="900" b="0" i="1" kern="0" dirty="0">
              <a:latin typeface="Verdana (Body)"/>
            </a:endParaRPr>
          </a:p>
          <a:p>
            <a:endParaRPr lang="en-US" sz="900" b="0" i="1" kern="0" dirty="0">
              <a:latin typeface="Verdana (Body)"/>
            </a:endParaRPr>
          </a:p>
          <a:p>
            <a:endParaRPr lang="en-US" sz="900" b="0" i="1" kern="0" dirty="0">
              <a:latin typeface="Verdana (Body)"/>
            </a:endParaRPr>
          </a:p>
          <a:p>
            <a:pPr marL="0" indent="0">
              <a:buFont typeface="Verdana" pitchFamily="34" charset="0"/>
              <a:buNone/>
            </a:pPr>
            <a:endParaRPr lang="en-GB" sz="900" b="0" kern="0" dirty="0"/>
          </a:p>
        </p:txBody>
      </p:sp>
      <p:graphicFrame>
        <p:nvGraphicFramePr>
          <p:cNvPr id="17" name="Object 16"/>
          <p:cNvGraphicFramePr>
            <a:graphicFrameLocks/>
          </p:cNvGraphicFramePr>
          <p:nvPr>
            <p:custDataLst>
              <p:tags r:id="rId4"/>
            </p:custDataLst>
            <p:extLst/>
          </p:nvPr>
        </p:nvGraphicFramePr>
        <p:xfrm>
          <a:off x="457200" y="5067301"/>
          <a:ext cx="3647899" cy="1009637"/>
        </p:xfrm>
        <a:graphic>
          <a:graphicData uri="http://schemas.openxmlformats.org/presentationml/2006/ole">
            <mc:AlternateContent xmlns:mc="http://schemas.openxmlformats.org/markup-compatibility/2006">
              <mc:Choice xmlns:v="urn:schemas-microsoft-com:vml" Requires="v">
                <p:oleObj spid="_x0000_s150545" name="Chart" r:id="rId32" imgW="3648159" imgH="1009673" progId="MSGraph.Chart.8">
                  <p:embed followColorScheme="full"/>
                </p:oleObj>
              </mc:Choice>
              <mc:Fallback>
                <p:oleObj name="Chart" r:id="rId32" imgW="3648159" imgH="1009673" progId="MSGraph.Chart.8">
                  <p:embed followColorScheme="full"/>
                  <p:pic>
                    <p:nvPicPr>
                      <p:cNvPr id="17" name="Object 16"/>
                      <p:cNvPicPr>
                        <a:picLocks noChangeArrowheads="1"/>
                      </p:cNvPicPr>
                      <p:nvPr/>
                    </p:nvPicPr>
                    <p:blipFill>
                      <a:blip r:embed="rId33"/>
                      <a:srcRect/>
                      <a:stretch>
                        <a:fillRect/>
                      </a:stretch>
                    </p:blipFill>
                    <p:spPr bwMode="auto">
                      <a:xfrm>
                        <a:off x="457200" y="5067301"/>
                        <a:ext cx="3647899" cy="10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Rectangle 42"/>
          <p:cNvSpPr>
            <a:spLocks noGrp="1" noChangeArrowheads="1"/>
          </p:cNvSpPr>
          <p:nvPr>
            <p:custDataLst>
              <p:tags r:id="rId5"/>
            </p:custDataLst>
          </p:nvPr>
        </p:nvSpPr>
        <p:spPr bwMode="gray">
          <a:xfrm>
            <a:off x="465138" y="513080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5906A893-80A9-465A-8241-DFE8F50343C2}" type="datetime'3'''">
              <a:rPr lang="en-GB" altLang="en-US" sz="800" b="0">
                <a:sym typeface="+mn-lt"/>
              </a:rPr>
              <a:pPr marL="0" indent="0" algn="r">
                <a:lnSpc>
                  <a:spcPct val="100000"/>
                </a:lnSpc>
                <a:spcAft>
                  <a:spcPct val="0"/>
                </a:spcAft>
                <a:buNone/>
              </a:pPr>
              <a:t>3</a:t>
            </a:fld>
            <a:endParaRPr lang="en-GB" sz="800" b="0" dirty="0">
              <a:sym typeface="+mn-lt"/>
            </a:endParaRPr>
          </a:p>
        </p:txBody>
      </p:sp>
      <p:sp>
        <p:nvSpPr>
          <p:cNvPr id="69" name="Rectangle 68"/>
          <p:cNvSpPr>
            <a:spLocks noGrp="1" noChangeArrowheads="1"/>
          </p:cNvSpPr>
          <p:nvPr>
            <p:custDataLst>
              <p:tags r:id="rId6"/>
            </p:custDataLst>
          </p:nvPr>
        </p:nvSpPr>
        <p:spPr bwMode="gray">
          <a:xfrm>
            <a:off x="465138" y="53879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181E97E7-1AAE-470C-AC93-F5FE94FF7F94}" type="datetime'''2'''''''''''''''''''''''''''''''''''''''''''">
              <a:rPr lang="en-GB" altLang="en-US" sz="800" b="0"/>
              <a:pPr marL="0" indent="0" algn="r">
                <a:lnSpc>
                  <a:spcPct val="100000"/>
                </a:lnSpc>
                <a:spcAft>
                  <a:spcPct val="0"/>
                </a:spcAft>
                <a:buNone/>
              </a:pPr>
              <a:t>2</a:t>
            </a:fld>
            <a:endParaRPr lang="en-GB" sz="800" b="0" dirty="0">
              <a:sym typeface="+mn-lt"/>
            </a:endParaRPr>
          </a:p>
        </p:txBody>
      </p:sp>
      <p:sp>
        <p:nvSpPr>
          <p:cNvPr id="65" name="Rectangle 64"/>
          <p:cNvSpPr>
            <a:spLocks noGrp="1" noChangeArrowheads="1"/>
          </p:cNvSpPr>
          <p:nvPr>
            <p:custDataLst>
              <p:tags r:id="rId7"/>
            </p:custDataLst>
          </p:nvPr>
        </p:nvSpPr>
        <p:spPr bwMode="gray">
          <a:xfrm>
            <a:off x="465138" y="5911850"/>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C246C893-F42E-4D4D-B84E-88BA7E6A451F}" type="datetime'''''''''''''''''''''''''0'''''''''''''''''''">
              <a:rPr lang="en-GB" altLang="en-US" sz="800" b="0"/>
              <a:pPr marL="0" indent="0" algn="r">
                <a:lnSpc>
                  <a:spcPct val="100000"/>
                </a:lnSpc>
                <a:spcAft>
                  <a:spcPct val="0"/>
                </a:spcAft>
                <a:buNone/>
              </a:pPr>
              <a:t>0</a:t>
            </a:fld>
            <a:endParaRPr lang="en-GB" sz="800" b="0" dirty="0">
              <a:sym typeface="+mn-lt"/>
            </a:endParaRPr>
          </a:p>
        </p:txBody>
      </p:sp>
      <p:sp>
        <p:nvSpPr>
          <p:cNvPr id="67" name="Rectangle 66"/>
          <p:cNvSpPr>
            <a:spLocks noGrp="1" noChangeArrowheads="1"/>
          </p:cNvSpPr>
          <p:nvPr>
            <p:custDataLst>
              <p:tags r:id="rId8"/>
            </p:custDataLst>
          </p:nvPr>
        </p:nvSpPr>
        <p:spPr bwMode="gray">
          <a:xfrm>
            <a:off x="465138" y="5654675"/>
            <a:ext cx="6508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452D45D8-326A-4ED5-822A-77D33D4F27F6}" type="datetime'''''''''''''''''''''''''''''1'''''">
              <a:rPr lang="en-GB" altLang="en-US" sz="800" b="0"/>
              <a:pPr marL="0" indent="0" algn="r">
                <a:lnSpc>
                  <a:spcPct val="100000"/>
                </a:lnSpc>
                <a:spcAft>
                  <a:spcPct val="0"/>
                </a:spcAft>
                <a:buNone/>
              </a:pPr>
              <a:t>1</a:t>
            </a:fld>
            <a:endParaRPr lang="en-GB" sz="800" b="0" dirty="0">
              <a:sym typeface="+mn-lt"/>
            </a:endParaRPr>
          </a:p>
        </p:txBody>
      </p:sp>
      <p:cxnSp>
        <p:nvCxnSpPr>
          <p:cNvPr id="21" name="Straight Connector 20"/>
          <p:cNvCxnSpPr>
            <a:cxnSpLocks/>
          </p:cNvCxnSpPr>
          <p:nvPr>
            <p:custDataLst>
              <p:tags r:id="rId9"/>
            </p:custDataLst>
          </p:nvPr>
        </p:nvCxnSpPr>
        <p:spPr bwMode="auto">
          <a:xfrm flipV="1">
            <a:off x="2724150" y="5648325"/>
            <a:ext cx="0" cy="1714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cxnSpLocks/>
          </p:cNvCxnSpPr>
          <p:nvPr>
            <p:custDataLst>
              <p:tags r:id="rId10"/>
            </p:custDataLst>
          </p:nvPr>
        </p:nvCxnSpPr>
        <p:spPr bwMode="auto">
          <a:xfrm flipV="1">
            <a:off x="3562350" y="5838825"/>
            <a:ext cx="0" cy="666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cxnSpLocks/>
          </p:cNvCxnSpPr>
          <p:nvPr>
            <p:custDataLst>
              <p:tags r:id="rId11"/>
            </p:custDataLst>
          </p:nvPr>
        </p:nvCxnSpPr>
        <p:spPr bwMode="auto">
          <a:xfrm flipV="1">
            <a:off x="1028700" y="5210175"/>
            <a:ext cx="0" cy="409575"/>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cxnSpLocks/>
          </p:cNvCxnSpPr>
          <p:nvPr>
            <p:custDataLst>
              <p:tags r:id="rId12"/>
            </p:custDataLst>
          </p:nvPr>
        </p:nvCxnSpPr>
        <p:spPr bwMode="auto">
          <a:xfrm flipV="1">
            <a:off x="1876425" y="5800725"/>
            <a:ext cx="0" cy="95250"/>
          </a:xfrm>
          <a:prstGeom prst="line">
            <a:avLst/>
          </a:prstGeom>
          <a:solidFill>
            <a:schemeClr val="tx2"/>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useBgFill="1">
        <p:nvSpPr>
          <p:cNvPr id="45" name="Rectangle 44"/>
          <p:cNvSpPr>
            <a:spLocks noGrp="1" noChangeArrowheads="1"/>
          </p:cNvSpPr>
          <p:nvPr>
            <p:custDataLst>
              <p:tags r:id="rId13"/>
            </p:custDataLst>
          </p:nvPr>
        </p:nvSpPr>
        <p:spPr bwMode="gray">
          <a:xfrm>
            <a:off x="936625" y="5307013"/>
            <a:ext cx="184150" cy="1063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EB3698FF-CAEE-4D89-A67E-2314560598D3}" type="datetime'''''''2''''''''''''''''''''''''''''''''.''''''1'''''''''">
              <a:rPr lang="en-GB" altLang="en-US" sz="700"/>
              <a:pPr marL="0" indent="0" algn="ctr">
                <a:lnSpc>
                  <a:spcPct val="100000"/>
                </a:lnSpc>
                <a:spcAft>
                  <a:spcPct val="0"/>
                </a:spcAft>
                <a:buNone/>
              </a:pPr>
              <a:t>2.1</a:t>
            </a:fld>
            <a:endParaRPr lang="en-GB" sz="700" dirty="0">
              <a:sym typeface="+mn-lt"/>
            </a:endParaRPr>
          </a:p>
        </p:txBody>
      </p:sp>
      <p:sp>
        <p:nvSpPr>
          <p:cNvPr id="51" name="Rectangle 50"/>
          <p:cNvSpPr>
            <a:spLocks noGrp="1" noChangeArrowheads="1"/>
          </p:cNvSpPr>
          <p:nvPr>
            <p:custDataLst>
              <p:tags r:id="rId14"/>
            </p:custDataLst>
          </p:nvPr>
        </p:nvSpPr>
        <p:spPr bwMode="auto">
          <a:xfrm>
            <a:off x="3163888" y="60309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4B6768-4CD3-4AE3-896C-BF766FB1A753}" type="datetime'''Wt''E ''''i''nve''stmen''t'' av''oided (EU''R ''''b''n)'''">
              <a:rPr lang="en-GB" altLang="en-US" sz="700" b="0"/>
              <a:pPr marL="0" indent="0" algn="ctr">
                <a:lnSpc>
                  <a:spcPct val="100000"/>
                </a:lnSpc>
                <a:spcAft>
                  <a:spcPct val="0"/>
                </a:spcAft>
                <a:buNone/>
              </a:pPr>
              <a:t>WtE investment avoided (EUR bn)</a:t>
            </a:fld>
            <a:endParaRPr lang="en-GB" sz="700" b="0" dirty="0">
              <a:sym typeface="+mn-lt"/>
            </a:endParaRPr>
          </a:p>
        </p:txBody>
      </p:sp>
      <p:sp>
        <p:nvSpPr>
          <p:cNvPr id="70" name="Rectangle 69"/>
          <p:cNvSpPr>
            <a:spLocks noGrp="1" noChangeArrowheads="1"/>
          </p:cNvSpPr>
          <p:nvPr>
            <p:custDataLst>
              <p:tags r:id="rId15"/>
            </p:custDataLst>
          </p:nvPr>
        </p:nvSpPr>
        <p:spPr bwMode="gray">
          <a:xfrm>
            <a:off x="1784350" y="56784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9D331AA2-405A-4251-95B2-C86761CEE9B3}" type="datetime'''''''0''.''''5'''''''''''''''''''''''''''''''''''''''">
              <a:rPr lang="en-GB" altLang="en-US" sz="700"/>
              <a:pPr marL="0" indent="0" algn="ctr">
                <a:lnSpc>
                  <a:spcPct val="100000"/>
                </a:lnSpc>
                <a:spcAft>
                  <a:spcPct val="0"/>
                </a:spcAft>
                <a:buNone/>
              </a:pPr>
              <a:t>0.5</a:t>
            </a:fld>
            <a:endParaRPr lang="en-GB" sz="700" dirty="0">
              <a:sym typeface="+mn-lt"/>
            </a:endParaRPr>
          </a:p>
        </p:txBody>
      </p:sp>
      <p:sp>
        <p:nvSpPr>
          <p:cNvPr id="53" name="Rectangle 52"/>
          <p:cNvSpPr>
            <a:spLocks noGrp="1" noChangeArrowheads="1"/>
          </p:cNvSpPr>
          <p:nvPr>
            <p:custDataLst>
              <p:tags r:id="rId16"/>
            </p:custDataLst>
          </p:nvPr>
        </p:nvSpPr>
        <p:spPr bwMode="auto">
          <a:xfrm>
            <a:off x="606425" y="6030913"/>
            <a:ext cx="844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3AF0ABD-2705-4255-8E4E-EAD33AAB1779}" type="datetime'CO''''2'' ''e''mi''''ssions'' avoided (''''M''''tonne''''''s)'">
              <a:rPr lang="en-GB" altLang="en-US" sz="700" b="0"/>
              <a:pPr marL="0" indent="0" algn="ctr">
                <a:lnSpc>
                  <a:spcPct val="100000"/>
                </a:lnSpc>
                <a:spcAft>
                  <a:spcPct val="0"/>
                </a:spcAft>
                <a:buNone/>
              </a:pPr>
              <a:t>CO2 emissions avoided (Mtonnes)</a:t>
            </a:fld>
            <a:endParaRPr lang="en-GB" sz="700" b="0" dirty="0">
              <a:sym typeface="+mn-lt"/>
            </a:endParaRPr>
          </a:p>
        </p:txBody>
      </p:sp>
      <p:sp>
        <p:nvSpPr>
          <p:cNvPr id="52" name="Rectangle 51"/>
          <p:cNvSpPr>
            <a:spLocks noGrp="1" noChangeArrowheads="1"/>
          </p:cNvSpPr>
          <p:nvPr>
            <p:custDataLst>
              <p:tags r:id="rId17"/>
            </p:custDataLst>
          </p:nvPr>
        </p:nvSpPr>
        <p:spPr bwMode="auto">
          <a:xfrm>
            <a:off x="2360613" y="6030913"/>
            <a:ext cx="7175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A875224-C593-43AD-8A04-308BBFA5706D}" type="datetime'''Fossil fue''ls'' saved (''M''tonnes'' of ''coal e''''qv''.)'">
              <a:rPr lang="en-GB" altLang="en-US" sz="700" b="0"/>
              <a:pPr marL="0" indent="0" algn="ctr">
                <a:lnSpc>
                  <a:spcPct val="100000"/>
                </a:lnSpc>
                <a:spcAft>
                  <a:spcPct val="0"/>
                </a:spcAft>
                <a:buNone/>
              </a:pPr>
              <a:t>Fossil fuels saved (Mtonnes of coal eqv.)</a:t>
            </a:fld>
            <a:endParaRPr lang="en-GB" sz="700" b="0" dirty="0">
              <a:sym typeface="+mn-lt"/>
            </a:endParaRPr>
          </a:p>
        </p:txBody>
      </p:sp>
      <p:sp>
        <p:nvSpPr>
          <p:cNvPr id="54" name="Rectangle 53"/>
          <p:cNvSpPr>
            <a:spLocks noGrp="1" noChangeArrowheads="1"/>
          </p:cNvSpPr>
          <p:nvPr>
            <p:custDataLst>
              <p:tags r:id="rId18"/>
            </p:custDataLst>
          </p:nvPr>
        </p:nvSpPr>
        <p:spPr bwMode="auto">
          <a:xfrm>
            <a:off x="1493838" y="6030913"/>
            <a:ext cx="7651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AC14B72-2D81-48F1-9866-CEB687268E19}" type="datetime'Wa''s''''te'' pr''o''''''ces''''s''ed'''' (M''''t''on''nes)'">
              <a:rPr lang="en-GB" altLang="en-US" sz="700" b="0"/>
              <a:pPr marL="0" indent="0" algn="ctr">
                <a:lnSpc>
                  <a:spcPct val="100000"/>
                </a:lnSpc>
                <a:spcAft>
                  <a:spcPct val="0"/>
                </a:spcAft>
                <a:buNone/>
              </a:pPr>
              <a:t>Waste processed (Mtonnes)</a:t>
            </a:fld>
            <a:endParaRPr lang="en-GB" sz="700" b="0" dirty="0">
              <a:sym typeface="+mn-lt"/>
            </a:endParaRPr>
          </a:p>
        </p:txBody>
      </p:sp>
      <p:sp>
        <p:nvSpPr>
          <p:cNvPr id="72" name="Rectangle 71"/>
          <p:cNvSpPr>
            <a:spLocks noGrp="1" noChangeArrowheads="1"/>
          </p:cNvSpPr>
          <p:nvPr>
            <p:custDataLst>
              <p:tags r:id="rId19"/>
            </p:custDataLst>
          </p:nvPr>
        </p:nvSpPr>
        <p:spPr bwMode="gray">
          <a:xfrm>
            <a:off x="3470275" y="57165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C38D74C-3403-4A41-83D8-494A9E27E710}" type="datetime'''''''0''''''''''''''''''''''''''.''''''''''''''4'''''''''''''">
              <a:rPr lang="en-GB" altLang="en-US" sz="700"/>
              <a:pPr marL="0" indent="0" algn="ctr">
                <a:lnSpc>
                  <a:spcPct val="100000"/>
                </a:lnSpc>
                <a:spcAft>
                  <a:spcPct val="0"/>
                </a:spcAft>
                <a:buNone/>
              </a:pPr>
              <a:t>0.4</a:t>
            </a:fld>
            <a:endParaRPr lang="en-GB" sz="700" dirty="0">
              <a:sym typeface="+mn-lt"/>
            </a:endParaRPr>
          </a:p>
        </p:txBody>
      </p:sp>
      <p:sp>
        <p:nvSpPr>
          <p:cNvPr id="71" name="Rectangle 70"/>
          <p:cNvSpPr>
            <a:spLocks noGrp="1" noChangeArrowheads="1"/>
          </p:cNvSpPr>
          <p:nvPr>
            <p:custDataLst>
              <p:tags r:id="rId20"/>
            </p:custDataLst>
          </p:nvPr>
        </p:nvSpPr>
        <p:spPr bwMode="gray">
          <a:xfrm>
            <a:off x="2627313" y="5526088"/>
            <a:ext cx="1841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50AD49D-AF48-4095-B130-FC608329F1E0}" type="datetime'''''''0''''''''''''''''''''''''''''''.''''''''''''''''''''9'''">
              <a:rPr lang="en-GB" altLang="en-US" sz="700"/>
              <a:pPr marL="0" indent="0" algn="ctr">
                <a:lnSpc>
                  <a:spcPct val="100000"/>
                </a:lnSpc>
                <a:spcAft>
                  <a:spcPct val="0"/>
                </a:spcAft>
                <a:buNone/>
              </a:pPr>
              <a:t>0.9</a:t>
            </a:fld>
            <a:endParaRPr lang="en-GB" sz="700" dirty="0">
              <a:sym typeface="+mn-lt"/>
            </a:endParaRPr>
          </a:p>
        </p:txBody>
      </p:sp>
      <p:cxnSp>
        <p:nvCxnSpPr>
          <p:cNvPr id="55" name="Straight Connector 54"/>
          <p:cNvCxnSpPr/>
          <p:nvPr>
            <p:custDataLst>
              <p:tags r:id="rId21"/>
            </p:custDataLst>
          </p:nvPr>
        </p:nvCxnSpPr>
        <p:spPr bwMode="auto">
          <a:xfrm>
            <a:off x="3043238" y="5094288"/>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custDataLst>
              <p:tags r:id="rId22"/>
            </p:custDataLst>
          </p:nvPr>
        </p:nvCxnSpPr>
        <p:spPr bwMode="auto">
          <a:xfrm>
            <a:off x="3043238" y="5408613"/>
            <a:ext cx="125413" cy="0"/>
          </a:xfrm>
          <a:prstGeom prst="line">
            <a:avLst/>
          </a:prstGeom>
          <a:solidFill>
            <a:schemeClr val="tx2"/>
          </a:solidFill>
          <a:ln w="12700" cap="flat" cmpd="sng" algn="ctr">
            <a:noFill/>
            <a:prstDash val="solid"/>
            <a:round/>
            <a:headEnd type="none" w="med" len="med"/>
            <a:tailEnd type="none"/>
          </a:ln>
          <a:effectLst/>
          <a:extLst>
            <a:ext uri="{91240B29-F687-4F45-9708-019B960494DF}">
              <a14:hiddenLine xmlns:a14="http://schemas.microsoft.com/office/drawing/2010/main" w="12700" cap="flat" cmpd="sng" algn="ctr">
                <a:solidFill>
                  <a:schemeClr val="accent1"/>
                </a:solidFill>
                <a:prstDash val="solid"/>
                <a:round/>
                <a:headEnd type="none" w="med" len="med"/>
                <a:tailEnd type="none"/>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custDataLst>
              <p:tags r:id="rId23"/>
            </p:custDataLst>
          </p:nvPr>
        </p:nvSpPr>
        <p:spPr bwMode="auto">
          <a:xfrm>
            <a:off x="3043238" y="5205413"/>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cxnSp>
        <p:nvCxnSpPr>
          <p:cNvPr id="59" name="Straight Connector 58"/>
          <p:cNvCxnSpPr/>
          <p:nvPr>
            <p:custDataLst>
              <p:tags r:id="rId24"/>
            </p:custDataLst>
          </p:nvPr>
        </p:nvCxnSpPr>
        <p:spPr bwMode="auto">
          <a:xfrm>
            <a:off x="3071813" y="5094288"/>
            <a:ext cx="66675" cy="0"/>
          </a:xfrm>
          <a:prstGeom prst="line">
            <a:avLst/>
          </a:prstGeom>
          <a:solidFill>
            <a:schemeClr val="tx2"/>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custDataLst>
              <p:tags r:id="rId25"/>
            </p:custDataLst>
          </p:nvPr>
        </p:nvCxnSpPr>
        <p:spPr bwMode="gray">
          <a:xfrm>
            <a:off x="3071813" y="5408613"/>
            <a:ext cx="66675" cy="0"/>
          </a:xfrm>
          <a:prstGeom prst="line">
            <a:avLst/>
          </a:prstGeom>
          <a:solidFill>
            <a:schemeClr val="tx2"/>
          </a:solidFill>
          <a:ln w="19050" cap="flat" cmpd="sng" algn="ctr">
            <a:solidFill>
              <a:srgbClr val="7AB8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a:spLocks noGrp="1" noChangeArrowheads="1"/>
          </p:cNvSpPr>
          <p:nvPr>
            <p:custDataLst>
              <p:tags r:id="rId26"/>
            </p:custDataLst>
          </p:nvPr>
        </p:nvSpPr>
        <p:spPr bwMode="auto">
          <a:xfrm>
            <a:off x="3219450" y="5045075"/>
            <a:ext cx="12573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9DCCE06F-0B2B-40CF-BA00-523D1A1AA5FD}" type="datetime'Cur''''''''r''e''nt ''ra''''te (23''.1%;'' ''''2014'''')'''''">
              <a:rPr lang="en-GB" altLang="en-US" sz="700" b="0"/>
              <a:pPr marL="0" indent="0">
                <a:lnSpc>
                  <a:spcPct val="100000"/>
                </a:lnSpc>
                <a:spcAft>
                  <a:spcPct val="0"/>
                </a:spcAft>
                <a:buNone/>
              </a:pPr>
              <a:t>Current rate (23.1%; 2014)</a:t>
            </a:fld>
            <a:endParaRPr lang="en-GB" sz="700" b="0" dirty="0">
              <a:sym typeface="+mn-lt"/>
            </a:endParaRPr>
          </a:p>
        </p:txBody>
      </p:sp>
      <p:sp>
        <p:nvSpPr>
          <p:cNvPr id="61" name="Rectangle 60"/>
          <p:cNvSpPr>
            <a:spLocks noGrp="1" noChangeArrowheads="1"/>
          </p:cNvSpPr>
          <p:nvPr>
            <p:custDataLst>
              <p:tags r:id="rId27"/>
            </p:custDataLst>
          </p:nvPr>
        </p:nvSpPr>
        <p:spPr bwMode="auto">
          <a:xfrm>
            <a:off x="3219450" y="5202238"/>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15276B7-1669-4E2B-9CB9-1228C8FE2E71}" type="datetime'''''3''5%'''' ''''''''''''''r''a''t''''''''''''''e'">
              <a:rPr lang="en-GB" altLang="en-US" sz="700" b="0"/>
              <a:pPr marL="0" indent="0">
                <a:lnSpc>
                  <a:spcPct val="100000"/>
                </a:lnSpc>
                <a:spcAft>
                  <a:spcPct val="0"/>
                </a:spcAft>
                <a:buNone/>
              </a:pPr>
              <a:t>35% rate</a:t>
            </a:fld>
            <a:endParaRPr lang="en-GB" sz="700" b="0" dirty="0">
              <a:sym typeface="+mn-lt"/>
            </a:endParaRPr>
          </a:p>
        </p:txBody>
      </p:sp>
      <p:sp>
        <p:nvSpPr>
          <p:cNvPr id="62" name="Rectangle 61"/>
          <p:cNvSpPr>
            <a:spLocks noGrp="1" noChangeArrowheads="1"/>
          </p:cNvSpPr>
          <p:nvPr>
            <p:custDataLst>
              <p:tags r:id="rId28"/>
            </p:custDataLst>
          </p:nvPr>
        </p:nvSpPr>
        <p:spPr bwMode="auto">
          <a:xfrm>
            <a:off x="3219450" y="5359400"/>
            <a:ext cx="4206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48FCF8EB-C305-44D8-88F4-58D4A1FEEACE}" type="datetime'''5''''''0''''''% ''''''''''''r''''''''''''''at''''e'''''''">
              <a:rPr lang="en-GB" altLang="en-US" sz="700" b="0"/>
              <a:pPr marL="0" indent="0">
                <a:lnSpc>
                  <a:spcPct val="100000"/>
                </a:lnSpc>
                <a:spcAft>
                  <a:spcPct val="0"/>
                </a:spcAft>
                <a:buNone/>
              </a:pPr>
              <a:t>50% rate</a:t>
            </a:fld>
            <a:endParaRPr lang="en-GB" sz="700" b="0" dirty="0">
              <a:sym typeface="+mn-lt"/>
            </a:endParaRPr>
          </a:p>
        </p:txBody>
      </p:sp>
      <p:sp>
        <p:nvSpPr>
          <p:cNvPr id="10" name="AutoShape 4" descr="Afbeeldingsresultaat voor italy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Afbeeldingsresultaat voor italy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6" name="Picture 2" descr="Afbeeldingsresultaat voor spain fla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Chart 46"/>
          <p:cNvGraphicFramePr>
            <a:graphicFrameLocks/>
          </p:cNvGraphicFramePr>
          <p:nvPr>
            <p:extLst/>
          </p:nvPr>
        </p:nvGraphicFramePr>
        <p:xfrm>
          <a:off x="4869569" y="4727534"/>
          <a:ext cx="3578224" cy="1843636"/>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48" name="Table 47"/>
          <p:cNvGraphicFramePr>
            <a:graphicFrameLocks noGrp="1"/>
          </p:cNvGraphicFramePr>
          <p:nvPr>
            <p:extLst/>
          </p:nvPr>
        </p:nvGraphicFramePr>
        <p:xfrm>
          <a:off x="482641" y="2180840"/>
          <a:ext cx="3889417" cy="2164080"/>
        </p:xfrm>
        <a:graphic>
          <a:graphicData uri="http://schemas.openxmlformats.org/drawingml/2006/table">
            <a:tbl>
              <a:tblPr firstRow="1" bandRow="1">
                <a:tableStyleId>{2D5ABB26-0587-4C30-8999-92F81FD0307C}</a:tableStyleId>
              </a:tblPr>
              <a:tblGrid>
                <a:gridCol w="1081681">
                  <a:extLst>
                    <a:ext uri="{9D8B030D-6E8A-4147-A177-3AD203B41FA5}">
                      <a16:colId xmlns:a16="http://schemas.microsoft.com/office/drawing/2014/main" val="4241883226"/>
                    </a:ext>
                  </a:extLst>
                </a:gridCol>
                <a:gridCol w="691760">
                  <a:extLst>
                    <a:ext uri="{9D8B030D-6E8A-4147-A177-3AD203B41FA5}">
                      <a16:colId xmlns:a16="http://schemas.microsoft.com/office/drawing/2014/main" val="1094806953"/>
                    </a:ext>
                  </a:extLst>
                </a:gridCol>
                <a:gridCol w="2115976">
                  <a:extLst>
                    <a:ext uri="{9D8B030D-6E8A-4147-A177-3AD203B41FA5}">
                      <a16:colId xmlns:a16="http://schemas.microsoft.com/office/drawing/2014/main" val="899821140"/>
                    </a:ext>
                  </a:extLst>
                </a:gridCol>
              </a:tblGrid>
              <a:tr h="0">
                <a:tc>
                  <a:txBody>
                    <a:bodyPr/>
                    <a:lstStyle/>
                    <a:p>
                      <a:r>
                        <a:rPr lang="en-US" sz="800" b="0" i="1" dirty="0"/>
                        <a:t>Waste</a:t>
                      </a:r>
                      <a:r>
                        <a:rPr lang="en-US" sz="800" b="0" i="1" baseline="0" dirty="0"/>
                        <a:t> market organization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Waste processing industry is not well-developed</a:t>
                      </a:r>
                      <a:endParaRPr lang="en-US" sz="8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239708">
                <a:tc>
                  <a:txBody>
                    <a:bodyPr/>
                    <a:lstStyle/>
                    <a:p>
                      <a:r>
                        <a:rPr lang="en-US" sz="800" b="0" i="1" dirty="0"/>
                        <a:t>Waste market</a:t>
                      </a:r>
                      <a:r>
                        <a:rPr lang="en-US" sz="800" b="0" i="1" baseline="0" dirty="0"/>
                        <a:t> situation</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baseline="0" dirty="0"/>
                        <a:t>National economic situation doesn’t allow investments in waste industry, </a:t>
                      </a:r>
                      <a:endParaRPr lang="en-US" sz="800" baseline="0" dirty="0"/>
                    </a:p>
                    <a:p>
                      <a:pPr marL="54000" indent="-54000">
                        <a:buFont typeface="Arial" panose="020B0604020202020204" pitchFamily="34" charset="0"/>
                        <a:buChar char="•"/>
                      </a:pPr>
                      <a:r>
                        <a:rPr lang="en-US" sz="800" b="1" baseline="0" dirty="0"/>
                        <a:t>Landfill taxes too low</a:t>
                      </a:r>
                    </a:p>
                    <a:p>
                      <a:pPr marL="54000" indent="-54000">
                        <a:buFont typeface="Arial" panose="020B0604020202020204" pitchFamily="34" charset="0"/>
                        <a:buChar char="•"/>
                      </a:pPr>
                      <a:r>
                        <a:rPr lang="en-US" sz="800" b="1" baseline="0" dirty="0"/>
                        <a:t>Market distortions</a:t>
                      </a:r>
                      <a:endParaRPr lang="en-US" sz="800" baseline="0"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198020">
                <a:tc>
                  <a:txBody>
                    <a:bodyPr/>
                    <a:lstStyle/>
                    <a:p>
                      <a:r>
                        <a:rPr lang="en-US" sz="800" b="0" i="1" dirty="0"/>
                        <a:t>Political environment</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a:t>
                      </a:r>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Lack of cooperation between regions in the country</a:t>
                      </a:r>
                      <a:endParaRPr lang="en-US" sz="800" b="1" dirty="0"/>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0">
                <a:tc>
                  <a:txBody>
                    <a:bodyPr/>
                    <a:lstStyle/>
                    <a:p>
                      <a:r>
                        <a:rPr lang="en-US" sz="800" b="0" i="1" dirty="0"/>
                        <a:t>Societal perspective</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Public acceptance of co-processing of waste is low</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0">
                <a:tc>
                  <a:txBody>
                    <a:bodyPr/>
                    <a:lstStyle/>
                    <a:p>
                      <a:r>
                        <a:rPr lang="en-US" sz="800" b="0" i="1" dirty="0"/>
                        <a:t>Cement industry</a:t>
                      </a:r>
                      <a:endParaRPr lang="en-GB" sz="800" b="0" i="1" dirty="0"/>
                    </a:p>
                  </a:txBody>
                  <a:tcPr>
                    <a:lnL w="31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533311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75" name="think-cell Slide" r:id="rId37" imgW="270" imgH="270" progId="TCLayout.ActiveDocument.1">
                  <p:embed/>
                </p:oleObj>
              </mc:Choice>
              <mc:Fallback>
                <p:oleObj name="think-cell Slide" r:id="rId37" imgW="270" imgH="270" progId="TCLayout.ActiveDocument.1">
                  <p:embed/>
                  <p:pic>
                    <p:nvPicPr>
                      <p:cNvPr id="31" name="Object 30"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p:txBody>
          <a:bodyPr/>
          <a:lstStyle/>
          <a:p>
            <a:r>
              <a:rPr lang="en-US" sz="1800" b="1" dirty="0"/>
              <a:t>Spain Cement Sector</a:t>
            </a:r>
            <a:br>
              <a:rPr lang="en-US" sz="1800" b="1" dirty="0"/>
            </a:br>
            <a:r>
              <a:rPr lang="en-US" sz="1400" dirty="0"/>
              <a:t>The Spanish cement sector is fighting a crisis</a:t>
            </a:r>
            <a:endParaRPr lang="en-GB" sz="1400" dirty="0"/>
          </a:p>
        </p:txBody>
      </p:sp>
      <p:sp>
        <p:nvSpPr>
          <p:cNvPr id="3" name="Content Placeholder 2"/>
          <p:cNvSpPr>
            <a:spLocks noGrp="1"/>
          </p:cNvSpPr>
          <p:nvPr>
            <p:ph sz="half" idx="1"/>
          </p:nvPr>
        </p:nvSpPr>
        <p:spPr>
          <a:xfrm>
            <a:off x="466724" y="1916074"/>
            <a:ext cx="4025900" cy="347168"/>
          </a:xfrm>
        </p:spPr>
        <p:txBody>
          <a:bodyPr/>
          <a:lstStyle/>
          <a:p>
            <a:pPr marL="0" indent="0">
              <a:buNone/>
            </a:pPr>
            <a:r>
              <a:rPr lang="en-US" sz="800" b="1" dirty="0"/>
              <a:t>CO-PROCESSING </a:t>
            </a:r>
            <a:r>
              <a:rPr lang="en-US" sz="800" b="1" i="1" dirty="0"/>
              <a:t>Spanish co-processing rate is well below EU average; 23.1% of thermal energy is from alternative fuels. </a:t>
            </a:r>
            <a:endParaRPr lang="en-GB" sz="800" b="1" i="1" dirty="0"/>
          </a:p>
        </p:txBody>
      </p:sp>
      <p:sp>
        <p:nvSpPr>
          <p:cNvPr id="8" name="Content Placeholder 7"/>
          <p:cNvSpPr>
            <a:spLocks noGrp="1"/>
          </p:cNvSpPr>
          <p:nvPr>
            <p:ph sz="half" idx="2"/>
          </p:nvPr>
        </p:nvSpPr>
        <p:spPr>
          <a:xfrm>
            <a:off x="4645023" y="1916073"/>
            <a:ext cx="4027488" cy="4424401"/>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Spain had 33 plants producing clinker and cement in 2014. The market consists of a mix of large international players, medium sized operators and smaller domestic ones. </a:t>
            </a:r>
          </a:p>
          <a:p>
            <a:pPr>
              <a:buFont typeface="Verdana" panose="020B0604030504040204" pitchFamily="34" charset="0"/>
              <a:buChar char="–"/>
            </a:pPr>
            <a:r>
              <a:rPr lang="en-US" sz="900" dirty="0">
                <a:latin typeface="Verdana (Body)"/>
              </a:rPr>
              <a:t>The Spanish cement industry is currently in midst of a crisis, the clinker production has been declining since 2007 from 31 Mtonnes to 16.4 Mtonnes in 2014. </a:t>
            </a:r>
            <a:r>
              <a:rPr lang="en-US" sz="900" dirty="0">
                <a:solidFill>
                  <a:schemeClr val="bg2"/>
                </a:solidFill>
                <a:latin typeface="Verdana (Body)"/>
              </a:rPr>
              <a:t>[1]</a:t>
            </a:r>
            <a:endParaRPr lang="en-US" sz="900" dirty="0">
              <a:latin typeface="Verdana (Body)"/>
            </a:endParaRPr>
          </a:p>
          <a:p>
            <a:pPr>
              <a:buFont typeface="Verdana" panose="020B0604030504040204" pitchFamily="34" charset="0"/>
              <a:buChar char="–"/>
            </a:pPr>
            <a:r>
              <a:rPr lang="en-US" sz="900" dirty="0">
                <a:latin typeface="Verdana (Body)"/>
              </a:rPr>
              <a:t>In 2014, about 34% of the grey clinker produced has been exported. </a:t>
            </a:r>
            <a:r>
              <a:rPr lang="en-US" sz="900" dirty="0">
                <a:solidFill>
                  <a:schemeClr val="bg2"/>
                </a:solidFill>
                <a:latin typeface="Verdana (Body)"/>
              </a:rPr>
              <a:t>[1]</a:t>
            </a:r>
            <a:endParaRPr lang="en-US" sz="900" dirty="0">
              <a:latin typeface="Verdana (Body)"/>
            </a:endParaRPr>
          </a:p>
          <a:p>
            <a:pPr>
              <a:buFont typeface="Verdana" panose="020B0604030504040204" pitchFamily="34" charset="0"/>
              <a:buChar char="–"/>
            </a:pPr>
            <a:r>
              <a:rPr lang="en-US" sz="900" dirty="0">
                <a:latin typeface="Verdana (Body)"/>
              </a:rPr>
              <a:t>The current co-processing rate of 23.1% was well below the EU average of 40.2% in 2014.</a:t>
            </a:r>
          </a:p>
          <a:p>
            <a:pPr>
              <a:buFont typeface="Verdana" panose="020B0604030504040204" pitchFamily="34" charset="0"/>
              <a:buChar char="–"/>
            </a:pPr>
            <a:r>
              <a:rPr lang="en-US" sz="900" dirty="0">
                <a:latin typeface="Verdana (Body)"/>
              </a:rPr>
              <a:t>Subsidies for power and heat generation for biomass make biomass co-processing costly.</a:t>
            </a:r>
          </a:p>
          <a:p>
            <a:pPr>
              <a:buFont typeface="Verdana" panose="020B0604030504040204" pitchFamily="34" charset="0"/>
              <a:buChar char="–"/>
            </a:pPr>
            <a:r>
              <a:rPr lang="en-US" sz="900" dirty="0">
                <a:latin typeface="Verdana (Body)"/>
              </a:rPr>
              <a:t>In order to obtain permits for waste co-processing, cement plans have to deliver an urban compatibility report; pressure from the local political and activist groups in order not to renew these permits is quite common. </a:t>
            </a:r>
          </a:p>
          <a:p>
            <a:pPr>
              <a:buFont typeface="Verdana" panose="020B0604030504040204" pitchFamily="34" charset="0"/>
              <a:buChar char="–"/>
            </a:pPr>
            <a:r>
              <a:rPr lang="en-US" sz="900" dirty="0">
                <a:latin typeface="Verdana (Body)"/>
              </a:rPr>
              <a:t>It is expected that despite the barriers to fuel switching, co-processing rate could be in the 35-50% range in 5-10 years, bringing the Spanish industry close to EU averages. </a:t>
            </a:r>
            <a:r>
              <a:rPr lang="en-US" sz="900" dirty="0">
                <a:solidFill>
                  <a:schemeClr val="bg2"/>
                </a:solidFill>
                <a:latin typeface="Verdana (Body)"/>
              </a:rPr>
              <a:t>[2]</a:t>
            </a:r>
            <a:endParaRPr lang="en-GB" sz="900" dirty="0">
              <a:solidFill>
                <a:schemeClr val="bg2"/>
              </a:solidFill>
            </a:endParaRP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97</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The domestic production is expected to pick up again from a period of downturn. In 2014, 16.4 Mtonnes of clinker were produced out of which 5.6 Mtonnes were exported. Co-processing rate was well below EU average at 23.1% in 2014. </a:t>
            </a:r>
            <a:endParaRPr lang="en-GB" sz="900" b="0" kern="0" dirty="0"/>
          </a:p>
        </p:txBody>
      </p:sp>
      <p:sp>
        <p:nvSpPr>
          <p:cNvPr id="12" name="Content Placeholder 2"/>
          <p:cNvSpPr txBox="1">
            <a:spLocks/>
          </p:cNvSpPr>
          <p:nvPr/>
        </p:nvSpPr>
        <p:spPr bwMode="auto">
          <a:xfrm>
            <a:off x="466724" y="4633336"/>
            <a:ext cx="4025900" cy="48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PRODUCTION </a:t>
            </a:r>
            <a:r>
              <a:rPr lang="en-US" sz="800" i="1" kern="0" dirty="0"/>
              <a:t>Despite a significant dropdown in domestic demand, Spanish production per capita was still well above the EU average in 2014 as 34% of the clinker was exported.</a:t>
            </a:r>
            <a:endParaRPr lang="en-GB" sz="800" i="1" kern="0" dirty="0"/>
          </a:p>
        </p:txBody>
      </p:sp>
      <p:graphicFrame>
        <p:nvGraphicFramePr>
          <p:cNvPr id="7" name="Object 6"/>
          <p:cNvGraphicFramePr>
            <a:graphicFrameLocks/>
          </p:cNvGraphicFramePr>
          <p:nvPr>
            <p:custDataLst>
              <p:tags r:id="rId4"/>
            </p:custDataLst>
            <p:extLst/>
          </p:nvPr>
        </p:nvGraphicFramePr>
        <p:xfrm>
          <a:off x="723899" y="2705100"/>
          <a:ext cx="2771792" cy="1752676"/>
        </p:xfrm>
        <a:graphic>
          <a:graphicData uri="http://schemas.openxmlformats.org/presentationml/2006/ole">
            <mc:AlternateContent xmlns:mc="http://schemas.openxmlformats.org/markup-compatibility/2006">
              <mc:Choice xmlns:v="urn:schemas-microsoft-com:vml" Requires="v">
                <p:oleObj spid="_x0000_s151576" name="Chart" r:id="rId39" imgW="2771792" imgH="1752676" progId="MSGraph.Chart.8">
                  <p:embed followColorScheme="full"/>
                </p:oleObj>
              </mc:Choice>
              <mc:Fallback>
                <p:oleObj name="Chart" r:id="rId39" imgW="2771792" imgH="1752676" progId="MSGraph.Chart.8">
                  <p:embed followColorScheme="full"/>
                  <p:pic>
                    <p:nvPicPr>
                      <p:cNvPr id="7" name="Object 6"/>
                      <p:cNvPicPr>
                        <a:picLocks noChangeArrowheads="1"/>
                      </p:cNvPicPr>
                      <p:nvPr/>
                    </p:nvPicPr>
                    <p:blipFill>
                      <a:blip r:embed="rId40"/>
                      <a:srcRect/>
                      <a:stretch>
                        <a:fillRect/>
                      </a:stretch>
                    </p:blipFill>
                    <p:spPr bwMode="auto">
                      <a:xfrm>
                        <a:off x="723899" y="2705100"/>
                        <a:ext cx="2771792" cy="1752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Rectangle 63"/>
          <p:cNvSpPr>
            <a:spLocks noGrp="1" noChangeArrowheads="1"/>
          </p:cNvSpPr>
          <p:nvPr>
            <p:custDataLst>
              <p:tags r:id="rId5"/>
            </p:custDataLst>
          </p:nvPr>
        </p:nvSpPr>
        <p:spPr bwMode="gray">
          <a:xfrm>
            <a:off x="538163" y="33782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1FA79A0-D7F8-451F-B5C4-6E88AB0FE459}" type="datetime'''''''''''''''''6''''''''''''''''''''''''0%'''''">
              <a:rPr lang="en-GB" altLang="en-US" sz="800" b="0">
                <a:sym typeface="+mn-lt"/>
              </a:rPr>
              <a:pPr marL="0" indent="0" algn="r">
                <a:lnSpc>
                  <a:spcPct val="100000"/>
                </a:lnSpc>
                <a:spcAft>
                  <a:spcPct val="0"/>
                </a:spcAft>
                <a:buNone/>
              </a:pPr>
              <a:t>60%</a:t>
            </a:fld>
            <a:endParaRPr lang="en-GB" sz="800" b="0" dirty="0">
              <a:sym typeface="+mn-lt"/>
            </a:endParaRPr>
          </a:p>
        </p:txBody>
      </p:sp>
      <p:sp>
        <p:nvSpPr>
          <p:cNvPr id="63" name="Rectangle 62"/>
          <p:cNvSpPr>
            <a:spLocks noGrp="1" noChangeArrowheads="1"/>
          </p:cNvSpPr>
          <p:nvPr>
            <p:custDataLst>
              <p:tags r:id="rId6"/>
            </p:custDataLst>
          </p:nvPr>
        </p:nvSpPr>
        <p:spPr bwMode="gray">
          <a:xfrm>
            <a:off x="538163" y="36830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E8E7B27C-7C52-4458-B30B-35BA531703FB}" type="datetime'4''''''''''''''''''''0''''%'''''''''''''''''''''''">
              <a:rPr lang="en-GB" altLang="en-US" sz="800" b="0">
                <a:sym typeface="+mn-lt"/>
              </a:rPr>
              <a:pPr marL="0" indent="0" algn="r">
                <a:lnSpc>
                  <a:spcPct val="100000"/>
                </a:lnSpc>
                <a:spcAft>
                  <a:spcPct val="0"/>
                </a:spcAft>
                <a:buNone/>
              </a:pPr>
              <a:t>40%</a:t>
            </a:fld>
            <a:endParaRPr lang="en-GB" sz="800" b="0" dirty="0">
              <a:sym typeface="+mn-lt"/>
            </a:endParaRPr>
          </a:p>
        </p:txBody>
      </p:sp>
      <p:sp>
        <p:nvSpPr>
          <p:cNvPr id="62" name="Rectangle 61"/>
          <p:cNvSpPr>
            <a:spLocks noGrp="1" noChangeArrowheads="1"/>
          </p:cNvSpPr>
          <p:nvPr>
            <p:custDataLst>
              <p:tags r:id="rId7"/>
            </p:custDataLst>
          </p:nvPr>
        </p:nvSpPr>
        <p:spPr bwMode="gray">
          <a:xfrm>
            <a:off x="538163" y="39878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D6B20369-D2BD-4AA6-8E35-8FB6E00C788F}" type="datetime'''''''''''''''''''''''''''''''2''''''''0''''%'''''''''''''">
              <a:rPr lang="en-GB" altLang="en-US" sz="800" b="0">
                <a:sym typeface="+mn-lt"/>
              </a:rPr>
              <a:pPr marL="0" indent="0" algn="r">
                <a:lnSpc>
                  <a:spcPct val="100000"/>
                </a:lnSpc>
                <a:spcAft>
                  <a:spcPct val="0"/>
                </a:spcAft>
                <a:buNone/>
              </a:pPr>
              <a:t>20%</a:t>
            </a:fld>
            <a:endParaRPr lang="en-GB" sz="800" b="0" dirty="0">
              <a:sym typeface="+mn-lt"/>
            </a:endParaRPr>
          </a:p>
        </p:txBody>
      </p:sp>
      <p:sp>
        <p:nvSpPr>
          <p:cNvPr id="61" name="Rectangle 60"/>
          <p:cNvSpPr>
            <a:spLocks noGrp="1" noChangeArrowheads="1"/>
          </p:cNvSpPr>
          <p:nvPr>
            <p:custDataLst>
              <p:tags r:id="rId8"/>
            </p:custDataLst>
          </p:nvPr>
        </p:nvSpPr>
        <p:spPr bwMode="gray">
          <a:xfrm>
            <a:off x="603250" y="4292600"/>
            <a:ext cx="1746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2EA23E9-8ECC-4F76-AB1B-9A27734DBE3F}" type="datetime'''''''''''''''''''''''''''''''''0''''%'''''''''''''">
              <a:rPr lang="en-GB" altLang="en-US" sz="800" b="0">
                <a:sym typeface="+mn-lt"/>
              </a:rPr>
              <a:pPr marL="0" indent="0" algn="r">
                <a:lnSpc>
                  <a:spcPct val="100000"/>
                </a:lnSpc>
                <a:spcAft>
                  <a:spcPct val="0"/>
                </a:spcAft>
                <a:buNone/>
              </a:pPr>
              <a:t>0%</a:t>
            </a:fld>
            <a:endParaRPr lang="en-GB" sz="800" b="0" dirty="0">
              <a:sym typeface="+mn-lt"/>
            </a:endParaRPr>
          </a:p>
        </p:txBody>
      </p:sp>
      <p:sp>
        <p:nvSpPr>
          <p:cNvPr id="66" name="Rectangle 65"/>
          <p:cNvSpPr>
            <a:spLocks noGrp="1" noChangeArrowheads="1"/>
          </p:cNvSpPr>
          <p:nvPr>
            <p:custDataLst>
              <p:tags r:id="rId9"/>
            </p:custDataLst>
          </p:nvPr>
        </p:nvSpPr>
        <p:spPr bwMode="gray">
          <a:xfrm>
            <a:off x="473075" y="276860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F86D0EE7-77D6-4FFC-9620-BA8C3F463EA0}" type="datetime'''''''''''''''''''1''''0''0''''''''%'''''">
              <a:rPr lang="en-GB" altLang="en-US" sz="800" b="0">
                <a:sym typeface="+mn-lt"/>
              </a:rPr>
              <a:pPr marL="0" indent="0" algn="r">
                <a:lnSpc>
                  <a:spcPct val="100000"/>
                </a:lnSpc>
                <a:spcAft>
                  <a:spcPct val="0"/>
                </a:spcAft>
                <a:buNone/>
              </a:pPr>
              <a:t>100%</a:t>
            </a:fld>
            <a:endParaRPr lang="en-GB" sz="800" b="0" dirty="0">
              <a:sym typeface="+mn-lt"/>
            </a:endParaRPr>
          </a:p>
        </p:txBody>
      </p:sp>
      <p:sp>
        <p:nvSpPr>
          <p:cNvPr id="65" name="Rectangle 64"/>
          <p:cNvSpPr>
            <a:spLocks noGrp="1" noChangeArrowheads="1"/>
          </p:cNvSpPr>
          <p:nvPr>
            <p:custDataLst>
              <p:tags r:id="rId10"/>
            </p:custDataLst>
          </p:nvPr>
        </p:nvSpPr>
        <p:spPr bwMode="gray">
          <a:xfrm>
            <a:off x="538163" y="3073400"/>
            <a:ext cx="2397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r">
              <a:lnSpc>
                <a:spcPct val="100000"/>
              </a:lnSpc>
              <a:spcAft>
                <a:spcPct val="0"/>
              </a:spcAft>
              <a:buNone/>
            </a:pPr>
            <a:fld id="{6667F800-A3ED-46E6-8451-9B239997DEFD}" type="datetime'''''8''''''''0''''''''''''''''%'''''''''''''''''">
              <a:rPr lang="en-GB" altLang="en-US" sz="800" b="0">
                <a:sym typeface="+mn-lt"/>
              </a:rPr>
              <a:pPr marL="0" indent="0" algn="r">
                <a:lnSpc>
                  <a:spcPct val="100000"/>
                </a:lnSpc>
                <a:spcAft>
                  <a:spcPct val="0"/>
                </a:spcAft>
                <a:buNone/>
              </a:pPr>
              <a:t>80%</a:t>
            </a:fld>
            <a:endParaRPr lang="en-GB" sz="800" b="0" dirty="0">
              <a:sym typeface="+mn-lt"/>
            </a:endParaRPr>
          </a:p>
        </p:txBody>
      </p:sp>
      <p:sp>
        <p:nvSpPr>
          <p:cNvPr id="58" name="Rectangle 57"/>
          <p:cNvSpPr>
            <a:spLocks noGrp="1" noChangeArrowheads="1"/>
          </p:cNvSpPr>
          <p:nvPr>
            <p:custDataLst>
              <p:tags r:id="rId11"/>
            </p:custDataLst>
          </p:nvPr>
        </p:nvSpPr>
        <p:spPr bwMode="auto">
          <a:xfrm>
            <a:off x="2484438" y="4411663"/>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C328E1B6-D3B0-49BC-8883-1FA53FA15995}"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53" name="Rectangle 52"/>
          <p:cNvSpPr>
            <a:spLocks noGrp="1" noChangeArrowheads="1"/>
          </p:cNvSpPr>
          <p:nvPr>
            <p:custDataLst>
              <p:tags r:id="rId12"/>
            </p:custDataLst>
          </p:nvPr>
        </p:nvSpPr>
        <p:spPr bwMode="gray">
          <a:xfrm>
            <a:off x="2630488" y="3852863"/>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4AD2325-7449-4375-8302-44C6547D27FB}" type="datetime'''''''''''''''''''''5''''''''''''''''''''9''''''%'''''''''">
              <a:rPr lang="en-GB" altLang="en-US" sz="700">
                <a:solidFill>
                  <a:schemeClr val="bg1"/>
                </a:solidFill>
              </a:rPr>
              <a:pPr marL="0" indent="0" algn="ctr">
                <a:lnSpc>
                  <a:spcPct val="100000"/>
                </a:lnSpc>
                <a:spcAft>
                  <a:spcPct val="0"/>
                </a:spcAft>
                <a:buNone/>
              </a:pPr>
              <a:t>59%</a:t>
            </a:fld>
            <a:endParaRPr lang="en-GB" sz="700" dirty="0">
              <a:solidFill>
                <a:schemeClr val="bg1"/>
              </a:solidFill>
              <a:sym typeface="+mn-lt"/>
            </a:endParaRPr>
          </a:p>
        </p:txBody>
      </p:sp>
      <p:sp>
        <p:nvSpPr>
          <p:cNvPr id="54" name="Rectangle 53"/>
          <p:cNvSpPr>
            <a:spLocks noGrp="1" noChangeArrowheads="1"/>
          </p:cNvSpPr>
          <p:nvPr>
            <p:custDataLst>
              <p:tags r:id="rId13"/>
            </p:custDataLst>
          </p:nvPr>
        </p:nvSpPr>
        <p:spPr bwMode="gray">
          <a:xfrm>
            <a:off x="2630488" y="32956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B294AE6-6E2D-4CE4-BDBE-C90054003556}" type="datetime'''''1''''''4''''''''''''%'''''''''''''''''">
              <a:rPr lang="en-GB" altLang="en-US" sz="700">
                <a:solidFill>
                  <a:schemeClr val="bg1"/>
                </a:solidFill>
                <a:sym typeface="+mn-lt"/>
              </a:rPr>
              <a:pPr marL="0" indent="0" algn="ctr">
                <a:lnSpc>
                  <a:spcPct val="100000"/>
                </a:lnSpc>
                <a:spcAft>
                  <a:spcPct val="0"/>
                </a:spcAft>
                <a:buNone/>
              </a:pPr>
              <a:t>14%</a:t>
            </a:fld>
            <a:endParaRPr lang="en-GB" sz="700" dirty="0">
              <a:solidFill>
                <a:schemeClr val="bg1"/>
              </a:solidFill>
              <a:sym typeface="+mn-lt"/>
            </a:endParaRPr>
          </a:p>
        </p:txBody>
      </p:sp>
      <p:sp>
        <p:nvSpPr>
          <p:cNvPr id="55" name="Rectangle 54"/>
          <p:cNvSpPr>
            <a:spLocks noGrp="1" noChangeArrowheads="1"/>
          </p:cNvSpPr>
          <p:nvPr>
            <p:custDataLst>
              <p:tags r:id="rId14"/>
            </p:custDataLst>
          </p:nvPr>
        </p:nvSpPr>
        <p:spPr bwMode="gray">
          <a:xfrm>
            <a:off x="2630488" y="29813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9E7C9BB-9965-4B7F-9F4F-03F6DD7F7599}" type="datetime'''''2''7%'''''''''''''''''''''''''''''''''''''''''''">
              <a:rPr lang="en-GB" altLang="en-US" sz="700">
                <a:solidFill>
                  <a:schemeClr val="bg1"/>
                </a:solidFill>
                <a:sym typeface="+mn-lt"/>
              </a:rPr>
              <a:pPr marL="0" indent="0" algn="ctr">
                <a:lnSpc>
                  <a:spcPct val="100000"/>
                </a:lnSpc>
                <a:spcAft>
                  <a:spcPct val="0"/>
                </a:spcAft>
                <a:buNone/>
              </a:pPr>
              <a:t>27%</a:t>
            </a:fld>
            <a:endParaRPr lang="en-GB" sz="700" dirty="0">
              <a:solidFill>
                <a:schemeClr val="bg1"/>
              </a:solidFill>
              <a:sym typeface="+mn-lt"/>
            </a:endParaRPr>
          </a:p>
        </p:txBody>
      </p:sp>
      <p:sp>
        <p:nvSpPr>
          <p:cNvPr id="40" name="Rectangle 39"/>
          <p:cNvSpPr>
            <a:spLocks noGrp="1" noChangeArrowheads="1"/>
          </p:cNvSpPr>
          <p:nvPr>
            <p:custDataLst>
              <p:tags r:id="rId15"/>
            </p:custDataLst>
          </p:nvPr>
        </p:nvSpPr>
        <p:spPr bwMode="auto">
          <a:xfrm>
            <a:off x="1360488" y="4411663"/>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7FB4CD9-AA0F-4F41-87B1-D9AA78757404}" type="datetime'''''''''''''S''''''''''''''pai''''''''''''''''''''n'''''''">
              <a:rPr lang="en-GB" altLang="en-US" sz="700" b="0"/>
              <a:pPr marL="0" indent="0" algn="ctr">
                <a:lnSpc>
                  <a:spcPct val="100000"/>
                </a:lnSpc>
                <a:spcAft>
                  <a:spcPct val="0"/>
                </a:spcAft>
                <a:buNone/>
              </a:pPr>
              <a:t>Spain</a:t>
            </a:fld>
            <a:endParaRPr lang="en-GB" sz="700" b="0" dirty="0">
              <a:sym typeface="+mn-lt"/>
            </a:endParaRPr>
          </a:p>
        </p:txBody>
      </p:sp>
      <p:sp>
        <p:nvSpPr>
          <p:cNvPr id="36" name="Rectangle 35"/>
          <p:cNvSpPr>
            <a:spLocks noGrp="1" noChangeArrowheads="1"/>
          </p:cNvSpPr>
          <p:nvPr>
            <p:custDataLst>
              <p:tags r:id="rId16"/>
            </p:custDataLst>
          </p:nvPr>
        </p:nvSpPr>
        <p:spPr bwMode="gray">
          <a:xfrm>
            <a:off x="1358900" y="37147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3A6EEDB-569D-4CAC-A34A-0C56E7CC819C}" type="datetime'''''''7''''''''7''''''''''''''''%'''''''''''''''''''">
              <a:rPr lang="en-GB" altLang="en-US" sz="700">
                <a:solidFill>
                  <a:schemeClr val="bg1"/>
                </a:solidFill>
                <a:sym typeface="+mn-lt"/>
              </a:rPr>
              <a:pPr marL="0" indent="0" algn="ctr">
                <a:lnSpc>
                  <a:spcPct val="100000"/>
                </a:lnSpc>
                <a:spcAft>
                  <a:spcPct val="0"/>
                </a:spcAft>
                <a:buNone/>
              </a:pPr>
              <a:t>77%</a:t>
            </a:fld>
            <a:endParaRPr lang="en-GB" sz="700" dirty="0">
              <a:solidFill>
                <a:schemeClr val="bg1"/>
              </a:solidFill>
              <a:sym typeface="+mn-lt"/>
            </a:endParaRPr>
          </a:p>
        </p:txBody>
      </p:sp>
      <p:sp>
        <p:nvSpPr>
          <p:cNvPr id="32" name="Rectangle 31"/>
          <p:cNvSpPr>
            <a:spLocks noGrp="1" noChangeArrowheads="1"/>
          </p:cNvSpPr>
          <p:nvPr>
            <p:custDataLst>
              <p:tags r:id="rId17"/>
            </p:custDataLst>
          </p:nvPr>
        </p:nvSpPr>
        <p:spPr bwMode="gray">
          <a:xfrm>
            <a:off x="1358900" y="2981325"/>
            <a:ext cx="265113" cy="106363"/>
          </a:xfrm>
          <a:prstGeom prst="rect">
            <a:avLst/>
          </a:prstGeom>
          <a:noFill/>
          <a:ln>
            <a:noFill/>
          </a:ln>
          <a:effectLst/>
          <a:extLst>
            <a:ext uri="{909E8E84-426E-40DD-AFC4-6F175D3DCCD1}">
              <a14:hiddenFill xmlns:a14="http://schemas.microsoft.com/office/drawing/2010/main">
                <a:solidFill>
                  <a:srgbClr val="0039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DDD11D9-8E2B-4BE9-B9A8-DD3D645F3F35}" type="datetime'''''''''''''''''''''''''''''''''''''''''''19''''''%'''">
              <a:rPr lang="en-GB" altLang="en-US" sz="700">
                <a:solidFill>
                  <a:schemeClr val="bg1"/>
                </a:solidFill>
              </a:rPr>
              <a:pPr/>
              <a:t>19%</a:t>
            </a:fld>
            <a:endParaRPr lang="en-GB" sz="700" dirty="0">
              <a:solidFill>
                <a:schemeClr val="bg1"/>
              </a:solidFill>
              <a:sym typeface="+mn-lt"/>
            </a:endParaRPr>
          </a:p>
        </p:txBody>
      </p:sp>
      <p:sp>
        <p:nvSpPr>
          <p:cNvPr id="49" name="Rectangle 48"/>
          <p:cNvSpPr>
            <a:spLocks noGrp="1" noChangeArrowheads="1"/>
          </p:cNvSpPr>
          <p:nvPr>
            <p:custDataLst>
              <p:tags r:id="rId18"/>
            </p:custDataLst>
          </p:nvPr>
        </p:nvSpPr>
        <p:spPr bwMode="gray">
          <a:xfrm>
            <a:off x="1390650" y="2805113"/>
            <a:ext cx="201613" cy="106363"/>
          </a:xfrm>
          <a:prstGeom prst="rect">
            <a:avLst/>
          </a:prstGeom>
          <a:solidFill>
            <a:srgbClr val="7A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273C7C1-B01B-4FAD-B742-25291C12CFCF}" type="datetime'''''''''''''''''''''''''4''''''''''''''''''''''%'''''''''''">
              <a:rPr lang="en-GB" altLang="en-US" sz="700">
                <a:solidFill>
                  <a:schemeClr val="bg1"/>
                </a:solidFill>
              </a:rPr>
              <a:pPr/>
              <a:t>4%</a:t>
            </a:fld>
            <a:endParaRPr lang="en-GB" sz="700" dirty="0">
              <a:solidFill>
                <a:schemeClr val="bg1"/>
              </a:solidFill>
              <a:sym typeface="+mn-lt"/>
            </a:endParaRPr>
          </a:p>
        </p:txBody>
      </p:sp>
      <p:sp>
        <p:nvSpPr>
          <p:cNvPr id="87" name="Rectangle 86"/>
          <p:cNvSpPr>
            <a:spLocks noGrp="1" noChangeArrowheads="1"/>
          </p:cNvSpPr>
          <p:nvPr>
            <p:custDataLst>
              <p:tags r:id="rId19"/>
            </p:custDataLst>
          </p:nvPr>
        </p:nvSpPr>
        <p:spPr bwMode="auto">
          <a:xfrm>
            <a:off x="473075" y="2474913"/>
            <a:ext cx="1876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US" sz="700" dirty="0">
                <a:sym typeface="+mn-lt"/>
              </a:rPr>
              <a:t>Average thermal energy consumption</a:t>
            </a:r>
          </a:p>
          <a:p>
            <a:pPr marL="0" indent="0">
              <a:lnSpc>
                <a:spcPct val="100000"/>
              </a:lnSpc>
              <a:spcAft>
                <a:spcPct val="0"/>
              </a:spcAft>
              <a:buNone/>
            </a:pPr>
            <a:r>
              <a:rPr lang="en-US" sz="700" dirty="0">
                <a:sym typeface="+mn-lt"/>
              </a:rPr>
              <a:t>in cement kilns (2014)</a:t>
            </a:r>
          </a:p>
        </p:txBody>
      </p:sp>
      <p:sp>
        <p:nvSpPr>
          <p:cNvPr id="144" name="Rectangle 143"/>
          <p:cNvSpPr/>
          <p:nvPr>
            <p:custDataLst>
              <p:tags r:id="rId20"/>
            </p:custDataLst>
          </p:nvPr>
        </p:nvSpPr>
        <p:spPr bwMode="auto">
          <a:xfrm>
            <a:off x="3228975" y="2876550"/>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6" name="Rectangle 145"/>
          <p:cNvSpPr/>
          <p:nvPr>
            <p:custDataLst>
              <p:tags r:id="rId21"/>
            </p:custDataLst>
          </p:nvPr>
        </p:nvSpPr>
        <p:spPr bwMode="auto">
          <a:xfrm>
            <a:off x="3228975" y="3297238"/>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145" name="Rectangle 144"/>
          <p:cNvSpPr/>
          <p:nvPr>
            <p:custDataLst>
              <p:tags r:id="rId22"/>
            </p:custDataLst>
          </p:nvPr>
        </p:nvSpPr>
        <p:spPr bwMode="auto">
          <a:xfrm>
            <a:off x="3228975" y="31400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a:spLocks noGrp="1" noChangeArrowheads="1"/>
          </p:cNvSpPr>
          <p:nvPr>
            <p:custDataLst>
              <p:tags r:id="rId23"/>
            </p:custDataLst>
          </p:nvPr>
        </p:nvSpPr>
        <p:spPr bwMode="auto">
          <a:xfrm>
            <a:off x="3405188" y="3294063"/>
            <a:ext cx="4857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BB8C57D-222E-4864-AF6F-E83B8FA6047E}" type="datetime'Fos''''''''''si''''''l'''''''''''''''' f''''''u''''''''''els'">
              <a:rPr lang="en-GB" altLang="en-US" sz="700" b="0">
                <a:sym typeface="+mn-lt"/>
              </a:rPr>
              <a:pPr marL="0" indent="0">
                <a:lnSpc>
                  <a:spcPct val="100000"/>
                </a:lnSpc>
                <a:spcAft>
                  <a:spcPct val="0"/>
                </a:spcAft>
                <a:buNone/>
              </a:pPr>
              <a:t>Fossil fuels</a:t>
            </a:fld>
            <a:endParaRPr lang="en-GB" sz="700" b="0" dirty="0">
              <a:sym typeface="+mn-lt"/>
            </a:endParaRPr>
          </a:p>
        </p:txBody>
      </p:sp>
      <p:sp>
        <p:nvSpPr>
          <p:cNvPr id="46" name="Rectangle 45"/>
          <p:cNvSpPr>
            <a:spLocks noGrp="1" noChangeArrowheads="1"/>
          </p:cNvSpPr>
          <p:nvPr>
            <p:custDataLst>
              <p:tags r:id="rId24"/>
            </p:custDataLst>
          </p:nvPr>
        </p:nvSpPr>
        <p:spPr bwMode="auto">
          <a:xfrm>
            <a:off x="3405188" y="3136900"/>
            <a:ext cx="6715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2EC5C4A6-3739-426A-A45B-BD23A0C594C2}" type="datetime'W''a''s''''''te'' ''''b''''i''''''''''o''''''''m''a''''ss'''''">
              <a:rPr lang="en-GB" altLang="en-US" sz="700" b="0"/>
              <a:pPr marL="0" indent="0">
                <a:lnSpc>
                  <a:spcPct val="100000"/>
                </a:lnSpc>
                <a:spcAft>
                  <a:spcPct val="0"/>
                </a:spcAft>
                <a:buNone/>
              </a:pPr>
              <a:t>Waste biomass</a:t>
            </a:fld>
            <a:endParaRPr lang="en-GB" sz="700" b="0" dirty="0">
              <a:sym typeface="+mn-lt"/>
            </a:endParaRPr>
          </a:p>
        </p:txBody>
      </p:sp>
      <p:sp>
        <p:nvSpPr>
          <p:cNvPr id="45" name="Rectangle 44"/>
          <p:cNvSpPr>
            <a:spLocks noGrp="1" noChangeArrowheads="1"/>
          </p:cNvSpPr>
          <p:nvPr>
            <p:custDataLst>
              <p:tags r:id="rId25"/>
            </p:custDataLst>
          </p:nvPr>
        </p:nvSpPr>
        <p:spPr bwMode="auto">
          <a:xfrm>
            <a:off x="3405188" y="2873375"/>
            <a:ext cx="482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5AE6F0E7-169A-4D78-B0C9-C706842F72B5}" type="datetime'Al''t''ernative&#10;''f''''''ossil'''''''''' f''u''els'''''''''">
              <a:rPr lang="en-GB" altLang="en-US" sz="700" b="0"/>
              <a:pPr marL="0" indent="0">
                <a:lnSpc>
                  <a:spcPct val="100000"/>
                </a:lnSpc>
                <a:spcAft>
                  <a:spcPct val="0"/>
                </a:spcAft>
                <a:buNone/>
              </a:pPr>
              <a:t>Alternative
fossil fuels</a:t>
            </a:fld>
            <a:endParaRPr lang="en-GB" sz="700" b="0" dirty="0">
              <a:sym typeface="+mn-lt"/>
            </a:endParaRPr>
          </a:p>
        </p:txBody>
      </p:sp>
      <p:pic>
        <p:nvPicPr>
          <p:cNvPr id="37" name="Picture 2" descr="Afbeeldingsresultaat voor spain flag"/>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Object 37"/>
          <p:cNvGraphicFramePr>
            <a:graphicFrameLocks/>
          </p:cNvGraphicFramePr>
          <p:nvPr>
            <p:custDataLst>
              <p:tags r:id="rId26"/>
            </p:custDataLst>
            <p:extLst/>
          </p:nvPr>
        </p:nvGraphicFramePr>
        <p:xfrm>
          <a:off x="381000" y="5219700"/>
          <a:ext cx="3819641" cy="1095242"/>
        </p:xfrm>
        <a:graphic>
          <a:graphicData uri="http://schemas.openxmlformats.org/presentationml/2006/ole">
            <mc:AlternateContent xmlns:mc="http://schemas.openxmlformats.org/markup-compatibility/2006">
              <mc:Choice xmlns:v="urn:schemas-microsoft-com:vml" Requires="v">
                <p:oleObj spid="_x0000_s151577" name="Chart" r:id="rId42" imgW="3819441" imgH="1095321" progId="MSGraph.Chart.8">
                  <p:embed followColorScheme="full"/>
                </p:oleObj>
              </mc:Choice>
              <mc:Fallback>
                <p:oleObj name="Chart" r:id="rId42" imgW="3819441" imgH="1095321" progId="MSGraph.Chart.8">
                  <p:embed followColorScheme="full"/>
                  <p:pic>
                    <p:nvPicPr>
                      <p:cNvPr id="38" name="Object 37"/>
                      <p:cNvPicPr>
                        <a:picLocks noChangeArrowheads="1"/>
                      </p:cNvPicPr>
                      <p:nvPr/>
                    </p:nvPicPr>
                    <p:blipFill>
                      <a:blip r:embed="rId43"/>
                      <a:srcRect/>
                      <a:stretch>
                        <a:fillRect/>
                      </a:stretch>
                    </p:blipFill>
                    <p:spPr bwMode="auto">
                      <a:xfrm>
                        <a:off x="381000" y="5219700"/>
                        <a:ext cx="3819641" cy="10952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a:spLocks noGrp="1" noChangeArrowheads="1"/>
          </p:cNvSpPr>
          <p:nvPr>
            <p:custDataLst>
              <p:tags r:id="rId27"/>
            </p:custDataLst>
          </p:nvPr>
        </p:nvSpPr>
        <p:spPr bwMode="auto">
          <a:xfrm>
            <a:off x="3543300" y="6154739"/>
            <a:ext cx="247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A78FBD0-816E-4E9B-8901-4F49457C9F98}" type="datetime'''''''''''''''''''E''''''''''''''U''''2''''''''8'''''''''''''">
              <a:rPr lang="en-GB" altLang="en-US" sz="700" b="0"/>
              <a:pPr marL="0" indent="0" algn="ctr">
                <a:lnSpc>
                  <a:spcPct val="100000"/>
                </a:lnSpc>
                <a:spcAft>
                  <a:spcPct val="0"/>
                </a:spcAft>
                <a:buNone/>
              </a:pPr>
              <a:t>EU28</a:t>
            </a:fld>
            <a:endParaRPr lang="en-GB" sz="700" b="0" dirty="0">
              <a:sym typeface="+mn-lt"/>
            </a:endParaRPr>
          </a:p>
        </p:txBody>
      </p:sp>
      <p:sp>
        <p:nvSpPr>
          <p:cNvPr id="43" name="Rectangle 42"/>
          <p:cNvSpPr>
            <a:spLocks noGrp="1" noChangeArrowheads="1"/>
          </p:cNvSpPr>
          <p:nvPr>
            <p:custDataLst>
              <p:tags r:id="rId28"/>
            </p:custDataLst>
          </p:nvPr>
        </p:nvSpPr>
        <p:spPr bwMode="auto">
          <a:xfrm>
            <a:off x="477838" y="5210175"/>
            <a:ext cx="26670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r>
              <a:rPr lang="en-GB" altLang="en-US" sz="700" dirty="0">
                <a:sym typeface="+mn-lt"/>
              </a:rPr>
              <a:t>Grey clinker production per capita (tonnes/</a:t>
            </a:r>
            <a:r>
              <a:rPr lang="en-GB" altLang="en-US" sz="700" dirty="0" err="1">
                <a:sym typeface="+mn-lt"/>
              </a:rPr>
              <a:t>Nr</a:t>
            </a:r>
            <a:r>
              <a:rPr lang="en-GB" altLang="en-US" sz="700" dirty="0">
                <a:sym typeface="+mn-lt"/>
              </a:rPr>
              <a:t>; 2014)</a:t>
            </a:r>
            <a:endParaRPr lang="en-GB" sz="700" dirty="0">
              <a:sym typeface="+mn-lt"/>
            </a:endParaRPr>
          </a:p>
        </p:txBody>
      </p:sp>
      <p:sp>
        <p:nvSpPr>
          <p:cNvPr id="52" name="Rectangle 51"/>
          <p:cNvSpPr>
            <a:spLocks noGrp="1" noChangeArrowheads="1"/>
          </p:cNvSpPr>
          <p:nvPr>
            <p:custDataLst>
              <p:tags r:id="rId29"/>
            </p:custDataLst>
          </p:nvPr>
        </p:nvSpPr>
        <p:spPr bwMode="auto">
          <a:xfrm>
            <a:off x="2643188" y="6154738"/>
            <a:ext cx="3825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B6D336E8-1FF3-4675-8287-DDD8DDCD73C0}" type="datetime'''''''''''''''P''ort''ugal''''&#10;''''''''(20''''''1''''3)'''">
              <a:rPr lang="en-GB" altLang="en-US" sz="700" b="0"/>
              <a:pPr marL="0" indent="0" algn="ctr">
                <a:lnSpc>
                  <a:spcPct val="100000"/>
                </a:lnSpc>
                <a:spcAft>
                  <a:spcPct val="0"/>
                </a:spcAft>
                <a:buNone/>
              </a:pPr>
              <a:t>Portugal
(2013)</a:t>
            </a:fld>
            <a:endParaRPr lang="en-GB" sz="700" b="0" dirty="0">
              <a:sym typeface="+mn-lt"/>
            </a:endParaRPr>
          </a:p>
        </p:txBody>
      </p:sp>
      <p:sp>
        <p:nvSpPr>
          <p:cNvPr id="60" name="Rectangle 59"/>
          <p:cNvSpPr>
            <a:spLocks noGrp="1" noChangeArrowheads="1"/>
          </p:cNvSpPr>
          <p:nvPr>
            <p:custDataLst>
              <p:tags r:id="rId30"/>
            </p:custDataLst>
          </p:nvPr>
        </p:nvSpPr>
        <p:spPr bwMode="gray">
          <a:xfrm>
            <a:off x="3568700" y="569753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1CB943CF-4F6A-47D7-B4CE-91FA7C59D4B8}" type="datetime'''''''''''''''2''''''''''''''4''''''''''''''''''''''7'''''''">
              <a:rPr lang="en-GB" altLang="en-US" sz="700" b="0">
                <a:sym typeface="+mn-lt"/>
              </a:rPr>
              <a:pPr marL="0" indent="0" algn="ctr">
                <a:lnSpc>
                  <a:spcPct val="100000"/>
                </a:lnSpc>
                <a:spcAft>
                  <a:spcPct val="0"/>
                </a:spcAft>
                <a:buNone/>
              </a:pPr>
              <a:t>247</a:t>
            </a:fld>
            <a:endParaRPr lang="en-GB" sz="700" b="0" dirty="0">
              <a:sym typeface="+mn-lt"/>
            </a:endParaRPr>
          </a:p>
        </p:txBody>
      </p:sp>
      <p:sp>
        <p:nvSpPr>
          <p:cNvPr id="59" name="Rectangle 58"/>
          <p:cNvSpPr>
            <a:spLocks noGrp="1" noChangeArrowheads="1"/>
          </p:cNvSpPr>
          <p:nvPr>
            <p:custDataLst>
              <p:tags r:id="rId31"/>
            </p:custDataLst>
          </p:nvPr>
        </p:nvSpPr>
        <p:spPr bwMode="gray">
          <a:xfrm>
            <a:off x="2735263" y="542131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2BFADAD-5A86-414F-B502-3E0B75538C2B}" type="datetime'5''1''''''''''''''''''''''''''''''''''''''1'''''''">
              <a:rPr lang="en-GB" altLang="en-US" sz="700" b="0">
                <a:sym typeface="+mn-lt"/>
              </a:rPr>
              <a:pPr marL="0" indent="0" algn="ctr">
                <a:lnSpc>
                  <a:spcPct val="100000"/>
                </a:lnSpc>
                <a:spcAft>
                  <a:spcPct val="0"/>
                </a:spcAft>
                <a:buNone/>
              </a:pPr>
              <a:t>511</a:t>
            </a:fld>
            <a:endParaRPr lang="en-GB" sz="700" b="0" dirty="0">
              <a:sym typeface="+mn-lt"/>
            </a:endParaRPr>
          </a:p>
        </p:txBody>
      </p:sp>
      <p:sp>
        <p:nvSpPr>
          <p:cNvPr id="51" name="Rectangle 50"/>
          <p:cNvSpPr>
            <a:spLocks noGrp="1" noChangeArrowheads="1"/>
          </p:cNvSpPr>
          <p:nvPr>
            <p:custDataLst>
              <p:tags r:id="rId32"/>
            </p:custDataLst>
          </p:nvPr>
        </p:nvSpPr>
        <p:spPr bwMode="auto">
          <a:xfrm>
            <a:off x="1892300" y="6154739"/>
            <a:ext cx="2159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2878CA5-BE34-4F1D-A252-9621515B990A}" type="datetime'''I''''ta''''''''''''''''''''''''''''''''''''''ly'''''''''''''">
              <a:rPr lang="en-GB" altLang="en-US" sz="700" b="0"/>
              <a:pPr marL="0" indent="0" algn="ctr">
                <a:lnSpc>
                  <a:spcPct val="100000"/>
                </a:lnSpc>
                <a:spcAft>
                  <a:spcPct val="0"/>
                </a:spcAft>
                <a:buNone/>
              </a:pPr>
              <a:t>Italy</a:t>
            </a:fld>
            <a:endParaRPr lang="en-GB" sz="700" b="0" dirty="0">
              <a:sym typeface="+mn-lt"/>
            </a:endParaRPr>
          </a:p>
        </p:txBody>
      </p:sp>
      <p:sp>
        <p:nvSpPr>
          <p:cNvPr id="57" name="Rectangle 56"/>
          <p:cNvSpPr>
            <a:spLocks noGrp="1" noChangeArrowheads="1"/>
          </p:cNvSpPr>
          <p:nvPr>
            <p:custDataLst>
              <p:tags r:id="rId33"/>
            </p:custDataLst>
          </p:nvPr>
        </p:nvSpPr>
        <p:spPr bwMode="gray">
          <a:xfrm>
            <a:off x="1901825" y="5716588"/>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A8C9368-A523-4E97-B422-241DE50394B2}" type="datetime'''''''''''2''''''''''''''''''''''3''''''4'''''">
              <a:rPr lang="en-GB" altLang="en-US" sz="700" b="0">
                <a:sym typeface="+mn-lt"/>
              </a:rPr>
              <a:pPr marL="0" indent="0" algn="ctr">
                <a:lnSpc>
                  <a:spcPct val="100000"/>
                </a:lnSpc>
                <a:spcAft>
                  <a:spcPct val="0"/>
                </a:spcAft>
                <a:buNone/>
              </a:pPr>
              <a:t>234</a:t>
            </a:fld>
            <a:endParaRPr lang="en-GB" sz="700" b="0" dirty="0">
              <a:sym typeface="+mn-lt"/>
            </a:endParaRPr>
          </a:p>
        </p:txBody>
      </p:sp>
      <p:sp>
        <p:nvSpPr>
          <p:cNvPr id="50" name="Rectangle 49"/>
          <p:cNvSpPr>
            <a:spLocks noGrp="1" noChangeArrowheads="1"/>
          </p:cNvSpPr>
          <p:nvPr>
            <p:custDataLst>
              <p:tags r:id="rId34"/>
            </p:custDataLst>
          </p:nvPr>
        </p:nvSpPr>
        <p:spPr bwMode="auto">
          <a:xfrm>
            <a:off x="1036638" y="6154739"/>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7A09F296-021C-4028-B443-40D5E54BB815}" type="datetime'''''''''''S''''''''''''''pa''i''''''''''''n'''''''''''''''''''">
              <a:rPr lang="en-GB" altLang="en-US" sz="700" b="0"/>
              <a:pPr marL="0" indent="0" algn="ctr">
                <a:lnSpc>
                  <a:spcPct val="100000"/>
                </a:lnSpc>
                <a:spcAft>
                  <a:spcPct val="0"/>
                </a:spcAft>
                <a:buNone/>
              </a:pPr>
              <a:t>Spain</a:t>
            </a:fld>
            <a:endParaRPr lang="en-GB" sz="700" b="0" dirty="0">
              <a:sym typeface="+mn-lt"/>
            </a:endParaRPr>
          </a:p>
        </p:txBody>
      </p:sp>
      <p:sp>
        <p:nvSpPr>
          <p:cNvPr id="56" name="Rectangle 55"/>
          <p:cNvSpPr>
            <a:spLocks noGrp="1" noChangeArrowheads="1"/>
          </p:cNvSpPr>
          <p:nvPr>
            <p:custDataLst>
              <p:tags r:id="rId35"/>
            </p:custDataLst>
          </p:nvPr>
        </p:nvSpPr>
        <p:spPr bwMode="gray">
          <a:xfrm>
            <a:off x="1068388" y="5592763"/>
            <a:ext cx="1968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8702D5C8-FD21-4756-917D-72972A81BEA4}" type="datetime'''''''3''''''''''''''''5''''''''''''''''''''''''3'''''''''''''">
              <a:rPr lang="en-GB" altLang="en-US" sz="700" b="0">
                <a:sym typeface="+mn-lt"/>
              </a:rPr>
              <a:pPr marL="0" indent="0" algn="ctr">
                <a:lnSpc>
                  <a:spcPct val="100000"/>
                </a:lnSpc>
                <a:spcAft>
                  <a:spcPct val="0"/>
                </a:spcAft>
                <a:buNone/>
              </a:pPr>
              <a:t>353</a:t>
            </a:fld>
            <a:endParaRPr lang="en-GB" sz="700" b="0" dirty="0">
              <a:sym typeface="+mn-lt"/>
            </a:endParaRPr>
          </a:p>
        </p:txBody>
      </p:sp>
    </p:spTree>
    <p:extLst>
      <p:ext uri="{BB962C8B-B14F-4D97-AF65-F5344CB8AC3E}">
        <p14:creationId xmlns:p14="http://schemas.microsoft.com/office/powerpoint/2010/main" val="10151376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Slide" r:id="rId30" imgW="270" imgH="270" progId="TCLayout.ActiveDocument.1">
                  <p:embed/>
                </p:oleObj>
              </mc:Choice>
              <mc:Fallback>
                <p:oleObj name="think-cell Slide" r:id="rId30" imgW="270" imgH="270" progId="TCLayout.ActiveDocument.1">
                  <p:embed/>
                  <p:pic>
                    <p:nvPicPr>
                      <p:cNvPr id="31" name="Object 30"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800" b="0" dirty="0" err="1">
              <a:cs typeface="+mn-cs"/>
              <a:sym typeface="+mn-lt"/>
            </a:endParaRPr>
          </a:p>
        </p:txBody>
      </p:sp>
      <p:sp>
        <p:nvSpPr>
          <p:cNvPr id="2" name="Title 1"/>
          <p:cNvSpPr>
            <a:spLocks noGrp="1"/>
          </p:cNvSpPr>
          <p:nvPr>
            <p:ph type="title"/>
          </p:nvPr>
        </p:nvSpPr>
        <p:spPr>
          <a:xfrm>
            <a:off x="466726" y="0"/>
            <a:ext cx="7231030" cy="846138"/>
          </a:xfrm>
        </p:spPr>
        <p:txBody>
          <a:bodyPr/>
          <a:lstStyle/>
          <a:p>
            <a:r>
              <a:rPr lang="en-US" sz="1800" b="1" dirty="0"/>
              <a:t>Spain Waste Management</a:t>
            </a:r>
            <a:br>
              <a:rPr lang="en-US" sz="1800" b="1" dirty="0"/>
            </a:br>
            <a:r>
              <a:rPr lang="en-US" sz="1400" dirty="0"/>
              <a:t>Bad economic situation and inadequate capacity of advanced waste treatment options remain an issue</a:t>
            </a:r>
            <a:endParaRPr lang="en-GB" dirty="0"/>
          </a:p>
        </p:txBody>
      </p:sp>
      <p:sp>
        <p:nvSpPr>
          <p:cNvPr id="3" name="Content Placeholder 2"/>
          <p:cNvSpPr>
            <a:spLocks noGrp="1"/>
          </p:cNvSpPr>
          <p:nvPr>
            <p:ph sz="half" idx="1"/>
          </p:nvPr>
        </p:nvSpPr>
        <p:spPr>
          <a:xfrm>
            <a:off x="466724" y="1916074"/>
            <a:ext cx="4025900" cy="509496"/>
          </a:xfrm>
        </p:spPr>
        <p:txBody>
          <a:bodyPr/>
          <a:lstStyle/>
          <a:p>
            <a:pPr marL="0" indent="0">
              <a:buNone/>
            </a:pPr>
            <a:r>
              <a:rPr lang="en-US" sz="800" b="1" dirty="0"/>
              <a:t>WASTE TREATMENT </a:t>
            </a:r>
            <a:r>
              <a:rPr lang="en-US" sz="800" b="1" i="1" dirty="0"/>
              <a:t>high landfilling rate and almost no incineration are characteristic of Spanish waste management. </a:t>
            </a:r>
            <a:endParaRPr lang="en-GB" sz="700" b="1" dirty="0"/>
          </a:p>
        </p:txBody>
      </p:sp>
      <p:sp>
        <p:nvSpPr>
          <p:cNvPr id="8" name="Content Placeholder 7"/>
          <p:cNvSpPr>
            <a:spLocks noGrp="1"/>
          </p:cNvSpPr>
          <p:nvPr>
            <p:ph sz="half" idx="2"/>
          </p:nvPr>
        </p:nvSpPr>
        <p:spPr>
          <a:xfrm>
            <a:off x="4645023" y="1916073"/>
            <a:ext cx="4027488" cy="4424402"/>
          </a:xfrm>
        </p:spPr>
        <p:txBody>
          <a:bodyPr/>
          <a:lstStyle/>
          <a:p>
            <a:pPr marL="0" indent="0">
              <a:buNone/>
            </a:pPr>
            <a:r>
              <a:rPr lang="en-US" sz="900" b="1" dirty="0"/>
              <a:t>AT A GLANCE</a:t>
            </a:r>
          </a:p>
          <a:p>
            <a:pPr>
              <a:buFont typeface="Verdana" panose="020B0604030504040204" pitchFamily="34" charset="0"/>
              <a:buChar char="–"/>
            </a:pPr>
            <a:r>
              <a:rPr lang="en-US" sz="900" dirty="0">
                <a:latin typeface="Verdana (Body)"/>
              </a:rPr>
              <a:t>There is a strong opposition towards both incineration with energy recovery and co-processing of waste in Spain, especially from local activist and environmental groups. Despite success in waste reduction and recycling, a large share of waste generated is still being landfilled (43% in 2014). </a:t>
            </a:r>
          </a:p>
          <a:p>
            <a:pPr>
              <a:buFont typeface="Verdana" panose="020B0604030504040204" pitchFamily="34" charset="0"/>
              <a:buChar char="–"/>
            </a:pPr>
            <a:r>
              <a:rPr lang="en-US" sz="900" dirty="0">
                <a:latin typeface="Verdana (Body)"/>
              </a:rPr>
              <a:t>Spanish waste management is generally facing a number of issues including low landfill taxes (12 EUR/</a:t>
            </a:r>
            <a:r>
              <a:rPr lang="en-US" sz="900" dirty="0" err="1">
                <a:latin typeface="Verdana (Body)"/>
              </a:rPr>
              <a:t>tonnes</a:t>
            </a:r>
            <a:r>
              <a:rPr lang="en-US" sz="900" dirty="0">
                <a:latin typeface="Verdana (Body)"/>
              </a:rPr>
              <a:t> minimum), bad financial situation of regional authorities preventing pursuing of more advance treatment methods, and recent actions by the EU, which initiated sanctions against the country for illegal landfilling.</a:t>
            </a:r>
            <a:r>
              <a:rPr lang="en-US" sz="900" dirty="0">
                <a:solidFill>
                  <a:schemeClr val="bg2"/>
                </a:solidFill>
                <a:latin typeface="Verdana (Body)"/>
              </a:rPr>
              <a:t>[3] </a:t>
            </a:r>
          </a:p>
          <a:p>
            <a:pPr>
              <a:buFont typeface="Verdana" panose="020B0604030504040204" pitchFamily="34" charset="0"/>
              <a:buChar char="–"/>
            </a:pPr>
            <a:r>
              <a:rPr lang="en-US" sz="900" dirty="0">
                <a:latin typeface="Verdana (Body)"/>
              </a:rPr>
              <a:t>Co-processing and WtE are viewed as homogeneous operations and despite their clear position in the national waste management planning (PEMAR plan), the enforcement of the plan on municipal level is not adequate. </a:t>
            </a:r>
            <a:r>
              <a:rPr lang="en-US" sz="900" dirty="0">
                <a:solidFill>
                  <a:schemeClr val="bg2"/>
                </a:solidFill>
                <a:latin typeface="Verdana (Body)"/>
              </a:rPr>
              <a:t>[4] </a:t>
            </a:r>
            <a:endParaRPr lang="en-US" sz="900" dirty="0">
              <a:latin typeface="Verdana (Body)"/>
            </a:endParaRPr>
          </a:p>
          <a:p>
            <a:pPr>
              <a:buFont typeface="Verdana" panose="020B0604030504040204" pitchFamily="34" charset="0"/>
              <a:buChar char="–"/>
            </a:pPr>
            <a:r>
              <a:rPr lang="en-US" sz="900" dirty="0">
                <a:latin typeface="Verdana (Body)"/>
              </a:rPr>
              <a:t>There is a general lack of both recycling and pre-processing facilities in the country. </a:t>
            </a:r>
          </a:p>
          <a:p>
            <a:pPr>
              <a:buFont typeface="Verdana" panose="020B0604030504040204" pitchFamily="34" charset="0"/>
              <a:buChar char="–"/>
            </a:pPr>
            <a:r>
              <a:rPr lang="en-US" sz="900" dirty="0">
                <a:latin typeface="Verdana (Body)"/>
              </a:rPr>
              <a:t>Regional differences for taxes and fees of waste treatment, lead to an internal or cross-border “shopping behavior,” i.e. waste is transported to location with lower rates, despite the fact that sound local treatment options might exist. This can lead to regional over-or under-capacities for different types of waste treatment. </a:t>
            </a:r>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98</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kern="0" dirty="0"/>
              <a:t>Spanish waste management is suffering from bad economic situation, low enforcement of national directions on municipal level and strong public opposition to co-processing. Due to low disposal taxes, the landfilling share remains high and recycling and pre-processing capacities are underdeveloped. </a:t>
            </a:r>
            <a:endParaRPr lang="en-GB" sz="900" b="0" kern="0" dirty="0"/>
          </a:p>
        </p:txBody>
      </p:sp>
      <p:graphicFrame>
        <p:nvGraphicFramePr>
          <p:cNvPr id="10" name="Object 9"/>
          <p:cNvGraphicFramePr>
            <a:graphicFrameLocks/>
          </p:cNvGraphicFramePr>
          <p:nvPr>
            <p:custDataLst>
              <p:tags r:id="rId4"/>
            </p:custDataLst>
            <p:extLst/>
          </p:nvPr>
        </p:nvGraphicFramePr>
        <p:xfrm>
          <a:off x="495300" y="2552699"/>
          <a:ext cx="1943055" cy="1933668"/>
        </p:xfrm>
        <a:graphic>
          <a:graphicData uri="http://schemas.openxmlformats.org/presentationml/2006/ole">
            <mc:AlternateContent xmlns:mc="http://schemas.openxmlformats.org/markup-compatibility/2006">
              <mc:Choice xmlns:v="urn:schemas-microsoft-com:vml" Requires="v">
                <p:oleObj spid="_x0000_s152600" name="Chart" r:id="rId32" imgW="1943167" imgH="1933698" progId="MSGraph.Chart.8">
                  <p:embed followColorScheme="full"/>
                </p:oleObj>
              </mc:Choice>
              <mc:Fallback>
                <p:oleObj name="Chart" r:id="rId32" imgW="1943167" imgH="1933698" progId="MSGraph.Chart.8">
                  <p:embed followColorScheme="full"/>
                  <p:pic>
                    <p:nvPicPr>
                      <p:cNvPr id="10" name="Object 9"/>
                      <p:cNvPicPr>
                        <a:picLocks noChangeArrowheads="1"/>
                      </p:cNvPicPr>
                      <p:nvPr/>
                    </p:nvPicPr>
                    <p:blipFill>
                      <a:blip r:embed="rId33"/>
                      <a:srcRect/>
                      <a:stretch>
                        <a:fillRect/>
                      </a:stretch>
                    </p:blipFill>
                    <p:spPr bwMode="auto">
                      <a:xfrm>
                        <a:off x="495300" y="2552699"/>
                        <a:ext cx="1943055" cy="19336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58"/>
          <p:cNvSpPr>
            <a:spLocks noGrp="1" noChangeArrowheads="1"/>
          </p:cNvSpPr>
          <p:nvPr>
            <p:custDataLst>
              <p:tags r:id="rId5"/>
            </p:custDataLst>
          </p:nvPr>
        </p:nvSpPr>
        <p:spPr bwMode="gray">
          <a:xfrm>
            <a:off x="1512888" y="4044950"/>
            <a:ext cx="201613" cy="106363"/>
          </a:xfrm>
          <a:prstGeom prst="rect">
            <a:avLst/>
          </a:prstGeom>
          <a:noFill/>
          <a:ln>
            <a:noFill/>
          </a:ln>
          <a:effectLst/>
          <a:extLst>
            <a:ext uri="{909E8E84-426E-40DD-AFC4-6F175D3DCCD1}">
              <a14:hiddenFill xmlns:a14="http://schemas.microsoft.com/office/drawing/2010/main">
                <a:solidFill>
                  <a:srgbClr val="8A8D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AEA48B7B-CFFA-430E-A77F-08594083C43C}" type="datetime'''''6''''''''''''''''''''''''''''%'''''''''''''''">
              <a:rPr lang="en-GB" altLang="en-US" sz="700">
                <a:solidFill>
                  <a:schemeClr val="bg1"/>
                </a:solidFill>
              </a:rPr>
              <a:pPr marL="0" indent="0" algn="ctr">
                <a:lnSpc>
                  <a:spcPct val="100000"/>
                </a:lnSpc>
                <a:spcAft>
                  <a:spcPct val="0"/>
                </a:spcAft>
                <a:buNone/>
              </a:pPr>
              <a:t>6%</a:t>
            </a:fld>
            <a:endParaRPr lang="en-GB" sz="700" dirty="0">
              <a:solidFill>
                <a:schemeClr val="bg1"/>
              </a:solidFill>
              <a:sym typeface="+mn-lt"/>
            </a:endParaRPr>
          </a:p>
        </p:txBody>
      </p:sp>
      <p:sp>
        <p:nvSpPr>
          <p:cNvPr id="60" name="Rectangle 59"/>
          <p:cNvSpPr>
            <a:spLocks noGrp="1" noChangeArrowheads="1"/>
          </p:cNvSpPr>
          <p:nvPr>
            <p:custDataLst>
              <p:tags r:id="rId6"/>
            </p:custDataLst>
          </p:nvPr>
        </p:nvSpPr>
        <p:spPr bwMode="gray">
          <a:xfrm>
            <a:off x="628650" y="348615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3D1C324A-3870-4895-A639-649002F25719}" type="datetime'''''''''''''''''''''''''''''5''''''''''''''''''''1''''''%'''''">
              <a:rPr lang="en-GB" altLang="en-US" sz="700">
                <a:solidFill>
                  <a:schemeClr val="bg1"/>
                </a:solidFill>
              </a:rPr>
              <a:pPr marL="0" indent="0" algn="ctr">
                <a:lnSpc>
                  <a:spcPct val="100000"/>
                </a:lnSpc>
                <a:spcAft>
                  <a:spcPct val="0"/>
                </a:spcAft>
                <a:buNone/>
              </a:pPr>
              <a:t>51%</a:t>
            </a:fld>
            <a:endParaRPr lang="en-GB" sz="700" dirty="0">
              <a:solidFill>
                <a:schemeClr val="bg1"/>
              </a:solidFill>
              <a:sym typeface="+mn-lt"/>
            </a:endParaRPr>
          </a:p>
        </p:txBody>
      </p:sp>
      <p:sp>
        <p:nvSpPr>
          <p:cNvPr id="37" name="Rectangle 36"/>
          <p:cNvSpPr>
            <a:spLocks noGrp="1" noChangeArrowheads="1"/>
          </p:cNvSpPr>
          <p:nvPr>
            <p:custDataLst>
              <p:tags r:id="rId7"/>
            </p:custDataLst>
          </p:nvPr>
        </p:nvSpPr>
        <p:spPr bwMode="gray">
          <a:xfrm>
            <a:off x="1681163" y="4149725"/>
            <a:ext cx="201613" cy="106363"/>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25F90177-C035-4069-BC20-050D4D3195A6}" type="datetime'''''0''''''''''''''''''''''''''''''%'''''''''''''''''''''">
              <a:rPr lang="en-GB" altLang="en-US" sz="700">
                <a:solidFill>
                  <a:schemeClr val="bg1"/>
                </a:solidFill>
              </a:rPr>
              <a:pPr marL="0" indent="0" algn="ctr">
                <a:lnSpc>
                  <a:spcPct val="100000"/>
                </a:lnSpc>
                <a:spcAft>
                  <a:spcPct val="0"/>
                </a:spcAft>
                <a:buNone/>
              </a:pPr>
              <a:t>0%</a:t>
            </a:fld>
            <a:endParaRPr lang="en-GB" sz="700" dirty="0">
              <a:solidFill>
                <a:schemeClr val="bg1"/>
              </a:solidFill>
              <a:sym typeface="+mn-lt"/>
            </a:endParaRPr>
          </a:p>
        </p:txBody>
      </p:sp>
      <p:sp>
        <p:nvSpPr>
          <p:cNvPr id="36" name="Rectangle 35"/>
          <p:cNvSpPr>
            <a:spLocks noGrp="1" noChangeArrowheads="1"/>
          </p:cNvSpPr>
          <p:nvPr>
            <p:custDataLst>
              <p:tags r:id="rId8"/>
            </p:custDataLst>
          </p:nvPr>
        </p:nvSpPr>
        <p:spPr bwMode="gray">
          <a:xfrm>
            <a:off x="2030413" y="3317875"/>
            <a:ext cx="265113" cy="106363"/>
          </a:xfrm>
          <a:prstGeom prst="rect">
            <a:avLst/>
          </a:prstGeom>
          <a:noFill/>
          <a:ln>
            <a:noFill/>
          </a:ln>
          <a:effectLst/>
          <a:extLst>
            <a:ext uri="{909E8E84-426E-40DD-AFC4-6F175D3DCCD1}">
              <a14:hiddenFill xmlns:a14="http://schemas.microsoft.com/office/drawing/2010/main">
                <a:solidFill>
                  <a:srgbClr val="7AB8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CFAC890-0E38-46CE-ADC9-7DC78D95E085}" type="datetime'''''''''''4''''''''''''''''''''''''''''''''3''''''''''''''%'''">
              <a:rPr lang="en-GB" altLang="en-US" sz="700">
                <a:solidFill>
                  <a:schemeClr val="bg1"/>
                </a:solidFill>
              </a:rPr>
              <a:pPr marL="0" indent="0" algn="ctr">
                <a:lnSpc>
                  <a:spcPct val="100000"/>
                </a:lnSpc>
                <a:spcAft>
                  <a:spcPct val="0"/>
                </a:spcAft>
                <a:buNone/>
              </a:pPr>
              <a:t>43%</a:t>
            </a:fld>
            <a:endParaRPr lang="en-GB" sz="700" dirty="0">
              <a:solidFill>
                <a:schemeClr val="bg1"/>
              </a:solidFill>
              <a:sym typeface="+mn-lt"/>
            </a:endParaRPr>
          </a:p>
        </p:txBody>
      </p:sp>
      <p:sp>
        <p:nvSpPr>
          <p:cNvPr id="28" name="Rectangle 27"/>
          <p:cNvSpPr/>
          <p:nvPr>
            <p:custDataLst>
              <p:tags r:id="rId9"/>
            </p:custDataLst>
          </p:nvPr>
        </p:nvSpPr>
        <p:spPr bwMode="auto">
          <a:xfrm>
            <a:off x="2312988" y="3090863"/>
            <a:ext cx="125413" cy="93663"/>
          </a:xfrm>
          <a:prstGeom prst="rect">
            <a:avLst/>
          </a:prstGeom>
          <a:solidFill>
            <a:srgbClr val="C30C3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27" name="Rectangle 26"/>
          <p:cNvSpPr/>
          <p:nvPr>
            <p:custDataLst>
              <p:tags r:id="rId10"/>
            </p:custDataLst>
          </p:nvPr>
        </p:nvSpPr>
        <p:spPr bwMode="auto">
          <a:xfrm>
            <a:off x="2312988" y="2933700"/>
            <a:ext cx="125413" cy="93663"/>
          </a:xfrm>
          <a:prstGeom prst="rect">
            <a:avLst/>
          </a:prstGeom>
          <a:solidFill>
            <a:srgbClr val="8A8D8E"/>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26" name="Rectangle 25"/>
          <p:cNvSpPr/>
          <p:nvPr>
            <p:custDataLst>
              <p:tags r:id="rId11"/>
            </p:custDataLst>
          </p:nvPr>
        </p:nvSpPr>
        <p:spPr bwMode="auto">
          <a:xfrm>
            <a:off x="2312988" y="2776538"/>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25" name="Rectangle 24"/>
          <p:cNvSpPr/>
          <p:nvPr>
            <p:custDataLst>
              <p:tags r:id="rId12"/>
            </p:custDataLst>
          </p:nvPr>
        </p:nvSpPr>
        <p:spPr bwMode="auto">
          <a:xfrm>
            <a:off x="2312988" y="2619375"/>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3" name="Rectangle 42"/>
          <p:cNvSpPr>
            <a:spLocks noGrp="1" noChangeArrowheads="1"/>
          </p:cNvSpPr>
          <p:nvPr>
            <p:custDataLst>
              <p:tags r:id="rId13"/>
            </p:custDataLst>
          </p:nvPr>
        </p:nvSpPr>
        <p:spPr bwMode="auto">
          <a:xfrm>
            <a:off x="2489200" y="3087688"/>
            <a:ext cx="16954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F901EED1-8D30-445D-A5C2-1B6A90BE0B36}" type="datetime'R''e''co''''''very oth''er th''an ener''gy recov''ery '">
              <a:rPr lang="en-GB" altLang="en-US" sz="700" b="0"/>
              <a:pPr marL="0" indent="0">
                <a:lnSpc>
                  <a:spcPct val="100000"/>
                </a:lnSpc>
                <a:spcAft>
                  <a:spcPct val="0"/>
                </a:spcAft>
                <a:buNone/>
              </a:pPr>
              <a:t>Recovery other than energy recovery </a:t>
            </a:fld>
            <a:endParaRPr lang="en-GB" sz="700" b="0" dirty="0">
              <a:sym typeface="+mn-lt"/>
            </a:endParaRPr>
          </a:p>
        </p:txBody>
      </p:sp>
      <p:sp>
        <p:nvSpPr>
          <p:cNvPr id="42" name="Rectangle 41"/>
          <p:cNvSpPr>
            <a:spLocks noGrp="1" noChangeArrowheads="1"/>
          </p:cNvSpPr>
          <p:nvPr>
            <p:custDataLst>
              <p:tags r:id="rId14"/>
            </p:custDataLst>
          </p:nvPr>
        </p:nvSpPr>
        <p:spPr bwMode="auto">
          <a:xfrm>
            <a:off x="2489200" y="2930525"/>
            <a:ext cx="152558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11AF6295-A332-4210-B4D5-8017E505D4E7}" type="datetime'Incin''era''''t''ion/en''e''''r''gy r''e''c''o''very'' ''(R1)'">
              <a:rPr lang="en-GB" altLang="en-US" sz="700" b="0"/>
              <a:pPr marL="0" indent="0">
                <a:lnSpc>
                  <a:spcPct val="100000"/>
                </a:lnSpc>
                <a:spcAft>
                  <a:spcPct val="0"/>
                </a:spcAft>
                <a:buNone/>
              </a:pPr>
              <a:t>Incineration/energy recovery (R1)</a:t>
            </a:fld>
            <a:endParaRPr lang="en-GB" sz="700" b="0" dirty="0">
              <a:sym typeface="+mn-lt"/>
            </a:endParaRPr>
          </a:p>
        </p:txBody>
      </p:sp>
      <p:sp>
        <p:nvSpPr>
          <p:cNvPr id="41" name="Rectangle 40"/>
          <p:cNvSpPr>
            <a:spLocks noGrp="1" noChangeArrowheads="1"/>
          </p:cNvSpPr>
          <p:nvPr>
            <p:custDataLst>
              <p:tags r:id="rId15"/>
            </p:custDataLst>
          </p:nvPr>
        </p:nvSpPr>
        <p:spPr bwMode="auto">
          <a:xfrm>
            <a:off x="2489200" y="2773363"/>
            <a:ext cx="12557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7EF6671E-6D0C-424C-BD3C-ECC027B05C32}" type="datetime'''Inci''nera''tio''n/''d''is''p''o''sal'' ''(D1''''0'''''') '">
              <a:rPr lang="en-GB" altLang="en-US" sz="700" b="0"/>
              <a:pPr marL="0" indent="0">
                <a:lnSpc>
                  <a:spcPct val="100000"/>
                </a:lnSpc>
                <a:spcAft>
                  <a:spcPct val="0"/>
                </a:spcAft>
                <a:buNone/>
              </a:pPr>
              <a:t>Incineration/disposal (D10) </a:t>
            </a:fld>
            <a:endParaRPr lang="en-GB" sz="700" b="0" dirty="0">
              <a:sym typeface="+mn-lt"/>
            </a:endParaRPr>
          </a:p>
        </p:txBody>
      </p:sp>
      <p:sp>
        <p:nvSpPr>
          <p:cNvPr id="39" name="Rectangle 38"/>
          <p:cNvSpPr>
            <a:spLocks noGrp="1" noChangeArrowheads="1"/>
          </p:cNvSpPr>
          <p:nvPr>
            <p:custDataLst>
              <p:tags r:id="rId16"/>
            </p:custDataLst>
          </p:nvPr>
        </p:nvSpPr>
        <p:spPr bwMode="auto">
          <a:xfrm>
            <a:off x="2489200" y="2616200"/>
            <a:ext cx="136366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0BAD9F74-5B4E-4E42-85D9-4AFF33367D9E}" type="datetime'Landfi''''ll''/dis''''''p''osal (D''1-D7'''''', ''D12'')'''''">
              <a:rPr lang="en-GB" altLang="en-US" sz="700" b="0"/>
              <a:pPr marL="0" indent="0">
                <a:lnSpc>
                  <a:spcPct val="100000"/>
                </a:lnSpc>
                <a:spcAft>
                  <a:spcPct val="0"/>
                </a:spcAft>
                <a:buNone/>
              </a:pPr>
              <a:t>Landfill/disposal (D1-D7, D12)</a:t>
            </a:fld>
            <a:endParaRPr lang="en-GB" sz="700" b="0" dirty="0">
              <a:sym typeface="+mn-lt"/>
            </a:endParaRPr>
          </a:p>
        </p:txBody>
      </p:sp>
      <p:sp>
        <p:nvSpPr>
          <p:cNvPr id="67" name="Content Placeholder 2"/>
          <p:cNvSpPr txBox="1">
            <a:spLocks/>
          </p:cNvSpPr>
          <p:nvPr/>
        </p:nvSpPr>
        <p:spPr bwMode="auto">
          <a:xfrm>
            <a:off x="474444" y="2377452"/>
            <a:ext cx="2279651" cy="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lnSpc>
                <a:spcPct val="100000"/>
              </a:lnSpc>
              <a:buFont typeface="Verdana" pitchFamily="34" charset="0"/>
              <a:buNone/>
            </a:pPr>
            <a:r>
              <a:rPr lang="en-US" sz="700" kern="0" dirty="0"/>
              <a:t>Waste treatment composition (2014)</a:t>
            </a:r>
          </a:p>
          <a:p>
            <a:pPr marL="0" indent="0">
              <a:lnSpc>
                <a:spcPct val="100000"/>
              </a:lnSpc>
              <a:buFont typeface="Verdana" pitchFamily="34" charset="0"/>
              <a:buNone/>
            </a:pPr>
            <a:r>
              <a:rPr lang="en-US" sz="700" b="0" kern="0" dirty="0"/>
              <a:t>Excluding major mineral wastes</a:t>
            </a:r>
          </a:p>
        </p:txBody>
      </p:sp>
      <p:pic>
        <p:nvPicPr>
          <p:cNvPr id="38" name="Picture 2" descr="Afbeeldingsresultaat voor spain fla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2"/>
          <p:cNvSpPr txBox="1">
            <a:spLocks/>
          </p:cNvSpPr>
          <p:nvPr/>
        </p:nvSpPr>
        <p:spPr bwMode="auto">
          <a:xfrm>
            <a:off x="466724" y="4486275"/>
            <a:ext cx="4025900" cy="39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800" kern="0" dirty="0"/>
              <a:t>WASTE AVAILABILITY </a:t>
            </a:r>
            <a:r>
              <a:rPr lang="en-US" sz="800" i="1" kern="0" dirty="0"/>
              <a:t>Spain at EU average levels in regards to combustible waste generation.</a:t>
            </a:r>
            <a:endParaRPr lang="en-GB" sz="800" i="1" kern="0" dirty="0"/>
          </a:p>
        </p:txBody>
      </p:sp>
      <p:graphicFrame>
        <p:nvGraphicFramePr>
          <p:cNvPr id="40" name="Object 39"/>
          <p:cNvGraphicFramePr>
            <a:graphicFrameLocks/>
          </p:cNvGraphicFramePr>
          <p:nvPr>
            <p:custDataLst>
              <p:tags r:id="rId17"/>
            </p:custDataLst>
            <p:extLst/>
          </p:nvPr>
        </p:nvGraphicFramePr>
        <p:xfrm>
          <a:off x="38100" y="5143500"/>
          <a:ext cx="4219534" cy="1276523"/>
        </p:xfrm>
        <a:graphic>
          <a:graphicData uri="http://schemas.openxmlformats.org/presentationml/2006/ole">
            <mc:AlternateContent xmlns:mc="http://schemas.openxmlformats.org/markup-compatibility/2006">
              <mc:Choice xmlns:v="urn:schemas-microsoft-com:vml" Requires="v">
                <p:oleObj spid="_x0000_s152601" name="Chart" r:id="rId35" imgW="4219457" imgH="1276344" progId="MSGraph.Chart.8">
                  <p:embed followColorScheme="full"/>
                </p:oleObj>
              </mc:Choice>
              <mc:Fallback>
                <p:oleObj name="Chart" r:id="rId35" imgW="4219457" imgH="1276344" progId="MSGraph.Chart.8">
                  <p:embed followColorScheme="full"/>
                  <p:pic>
                    <p:nvPicPr>
                      <p:cNvPr id="40" name="Object 39"/>
                      <p:cNvPicPr>
                        <a:picLocks noChangeArrowheads="1"/>
                      </p:cNvPicPr>
                      <p:nvPr/>
                    </p:nvPicPr>
                    <p:blipFill>
                      <a:blip r:embed="rId36"/>
                      <a:srcRect/>
                      <a:stretch>
                        <a:fillRect/>
                      </a:stretch>
                    </p:blipFill>
                    <p:spPr bwMode="auto">
                      <a:xfrm>
                        <a:off x="38100" y="5143500"/>
                        <a:ext cx="4219534" cy="1276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a:spLocks noGrp="1" noChangeArrowheads="1"/>
          </p:cNvSpPr>
          <p:nvPr>
            <p:custDataLst>
              <p:tags r:id="rId18"/>
            </p:custDataLst>
          </p:nvPr>
        </p:nvSpPr>
        <p:spPr bwMode="auto">
          <a:xfrm>
            <a:off x="3046413" y="6240463"/>
            <a:ext cx="55562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4D7C9FF-51DF-4438-A7D4-F9FD5E3E11E2}" type="datetime'''''''''''''EU'''''''''''''''''' ''a''''v''''''e''r''ag''e '">
              <a:rPr lang="en-GB" altLang="en-US" sz="700" b="0"/>
              <a:pPr marL="0" indent="0" algn="ctr">
                <a:lnSpc>
                  <a:spcPct val="100000"/>
                </a:lnSpc>
                <a:spcAft>
                  <a:spcPct val="0"/>
                </a:spcAft>
                <a:buNone/>
              </a:pPr>
              <a:t>EU average </a:t>
            </a:fld>
            <a:endParaRPr lang="en-GB" sz="700" b="0" dirty="0">
              <a:sym typeface="+mn-lt"/>
            </a:endParaRPr>
          </a:p>
        </p:txBody>
      </p:sp>
      <p:sp>
        <p:nvSpPr>
          <p:cNvPr id="53" name="Rectangle 52"/>
          <p:cNvSpPr>
            <a:spLocks noGrp="1" noChangeArrowheads="1"/>
          </p:cNvSpPr>
          <p:nvPr>
            <p:custDataLst>
              <p:tags r:id="rId19"/>
            </p:custDataLst>
          </p:nvPr>
        </p:nvSpPr>
        <p:spPr bwMode="gray">
          <a:xfrm>
            <a:off x="3192463" y="5915025"/>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AA416EE-10F5-449E-9DD8-988CB8675E5E}" type="datetime'''''''''5''''''''''''''''''''''4''''''%'''''">
              <a:rPr lang="en-GB" altLang="en-US" sz="700">
                <a:solidFill>
                  <a:schemeClr val="bg1"/>
                </a:solidFill>
                <a:sym typeface="+mn-lt"/>
              </a:rPr>
              <a:pPr marL="0" indent="0" algn="ctr">
                <a:lnSpc>
                  <a:spcPct val="100000"/>
                </a:lnSpc>
                <a:spcAft>
                  <a:spcPct val="0"/>
                </a:spcAft>
                <a:buNone/>
              </a:pPr>
              <a:t>54%</a:t>
            </a:fld>
            <a:endParaRPr lang="en-GB" sz="700" dirty="0">
              <a:solidFill>
                <a:schemeClr val="bg1"/>
              </a:solidFill>
              <a:sym typeface="+mn-lt"/>
            </a:endParaRPr>
          </a:p>
        </p:txBody>
      </p:sp>
      <p:sp>
        <p:nvSpPr>
          <p:cNvPr id="44" name="Rectangle 43"/>
          <p:cNvSpPr>
            <a:spLocks noGrp="1" noChangeArrowheads="1"/>
          </p:cNvSpPr>
          <p:nvPr>
            <p:custDataLst>
              <p:tags r:id="rId20"/>
            </p:custDataLst>
          </p:nvPr>
        </p:nvSpPr>
        <p:spPr bwMode="auto">
          <a:xfrm>
            <a:off x="482600" y="5016500"/>
            <a:ext cx="17621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b"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buNone/>
            </a:pPr>
            <a:r>
              <a:rPr lang="en-US" sz="700" kern="0" dirty="0"/>
              <a:t>Share of combustible waste (2012)</a:t>
            </a:r>
          </a:p>
          <a:p>
            <a:pPr marL="0" indent="0">
              <a:lnSpc>
                <a:spcPct val="100000"/>
              </a:lnSpc>
              <a:buNone/>
            </a:pPr>
            <a:r>
              <a:rPr lang="en-US" sz="700" b="0" kern="0" dirty="0"/>
              <a:t>Excluding major mineral wastes</a:t>
            </a:r>
          </a:p>
        </p:txBody>
      </p:sp>
      <p:sp>
        <p:nvSpPr>
          <p:cNvPr id="54" name="Rectangle 53"/>
          <p:cNvSpPr>
            <a:spLocks noGrp="1" noChangeArrowheads="1"/>
          </p:cNvSpPr>
          <p:nvPr>
            <p:custDataLst>
              <p:tags r:id="rId21"/>
            </p:custDataLst>
          </p:nvPr>
        </p:nvSpPr>
        <p:spPr bwMode="gray">
          <a:xfrm>
            <a:off x="3192463" y="551973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45B2E73B-6A61-4DC9-B19B-44411424F782}" type="datetime'''''4''''''6''''''''''''%'''''''''''''''''''''''''''">
              <a:rPr lang="en-GB" altLang="en-US" sz="700">
                <a:solidFill>
                  <a:schemeClr val="bg1"/>
                </a:solidFill>
                <a:sym typeface="+mn-lt"/>
              </a:rPr>
              <a:pPr marL="0" indent="0" algn="ctr">
                <a:lnSpc>
                  <a:spcPct val="100000"/>
                </a:lnSpc>
                <a:spcAft>
                  <a:spcPct val="0"/>
                </a:spcAft>
                <a:buNone/>
              </a:pPr>
              <a:t>46%</a:t>
            </a:fld>
            <a:endParaRPr lang="en-GB" sz="700" dirty="0">
              <a:solidFill>
                <a:schemeClr val="bg1"/>
              </a:solidFill>
              <a:sym typeface="+mn-lt"/>
            </a:endParaRPr>
          </a:p>
        </p:txBody>
      </p:sp>
      <p:sp>
        <p:nvSpPr>
          <p:cNvPr id="52" name="Rectangle 51"/>
          <p:cNvSpPr>
            <a:spLocks noGrp="1" noChangeArrowheads="1"/>
          </p:cNvSpPr>
          <p:nvPr>
            <p:custDataLst>
              <p:tags r:id="rId22"/>
            </p:custDataLst>
          </p:nvPr>
        </p:nvSpPr>
        <p:spPr bwMode="gray">
          <a:xfrm>
            <a:off x="1554163" y="5524500"/>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FA2682B4-84D1-41BC-A3F4-A896988B58FC}" type="datetime'''''''''''''4''''7''''''''%'''''''''''''''">
              <a:rPr lang="en-GB" altLang="en-US" sz="700">
                <a:solidFill>
                  <a:schemeClr val="bg1"/>
                </a:solidFill>
                <a:sym typeface="+mn-lt"/>
              </a:rPr>
              <a:pPr marL="0" indent="0" algn="ctr">
                <a:lnSpc>
                  <a:spcPct val="100000"/>
                </a:lnSpc>
                <a:spcAft>
                  <a:spcPct val="0"/>
                </a:spcAft>
                <a:buNone/>
              </a:pPr>
              <a:t>47%</a:t>
            </a:fld>
            <a:endParaRPr lang="en-GB" sz="700" dirty="0">
              <a:solidFill>
                <a:schemeClr val="bg1"/>
              </a:solidFill>
              <a:sym typeface="+mn-lt"/>
            </a:endParaRPr>
          </a:p>
        </p:txBody>
      </p:sp>
      <p:sp>
        <p:nvSpPr>
          <p:cNvPr id="46" name="Rectangle 45"/>
          <p:cNvSpPr>
            <a:spLocks noGrp="1" noChangeArrowheads="1"/>
          </p:cNvSpPr>
          <p:nvPr>
            <p:custDataLst>
              <p:tags r:id="rId23"/>
            </p:custDataLst>
          </p:nvPr>
        </p:nvSpPr>
        <p:spPr bwMode="auto">
          <a:xfrm>
            <a:off x="1555750" y="6240463"/>
            <a:ext cx="2619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63FD06EA-B788-4AD7-B01F-D412D711C49B}" type="datetime'''''Sp''''''a''''''''''''''''''''''in'''''''''''''''''">
              <a:rPr lang="en-GB" altLang="en-US" sz="700" b="0"/>
              <a:pPr marL="0" indent="0" algn="ctr">
                <a:lnSpc>
                  <a:spcPct val="100000"/>
                </a:lnSpc>
                <a:spcAft>
                  <a:spcPct val="0"/>
                </a:spcAft>
                <a:buNone/>
              </a:pPr>
              <a:t>Spain</a:t>
            </a:fld>
            <a:endParaRPr lang="en-GB" sz="700" b="0" dirty="0">
              <a:sym typeface="+mn-lt"/>
            </a:endParaRPr>
          </a:p>
        </p:txBody>
      </p:sp>
      <p:sp>
        <p:nvSpPr>
          <p:cNvPr id="51" name="Rectangle 50"/>
          <p:cNvSpPr>
            <a:spLocks noGrp="1" noChangeArrowheads="1"/>
          </p:cNvSpPr>
          <p:nvPr>
            <p:custDataLst>
              <p:tags r:id="rId24"/>
            </p:custDataLst>
          </p:nvPr>
        </p:nvSpPr>
        <p:spPr bwMode="gray">
          <a:xfrm>
            <a:off x="1554163" y="5919788"/>
            <a:ext cx="265113"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00" tIns="0" rIns="1270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gn="ctr">
              <a:lnSpc>
                <a:spcPct val="100000"/>
              </a:lnSpc>
              <a:spcAft>
                <a:spcPct val="0"/>
              </a:spcAft>
              <a:buNone/>
            </a:pPr>
            <a:fld id="{D8BBF00A-1675-4BD0-9103-7AC2B2112A7B}" type="datetime'''''''''''''''''''''''''''''5''''''''''''''''3''''''''''%'''''">
              <a:rPr lang="en-GB" altLang="en-US" sz="700">
                <a:solidFill>
                  <a:schemeClr val="bg1"/>
                </a:solidFill>
                <a:sym typeface="+mn-lt"/>
              </a:rPr>
              <a:pPr marL="0" indent="0" algn="ctr">
                <a:lnSpc>
                  <a:spcPct val="100000"/>
                </a:lnSpc>
                <a:spcAft>
                  <a:spcPct val="0"/>
                </a:spcAft>
                <a:buNone/>
              </a:pPr>
              <a:t>53%</a:t>
            </a:fld>
            <a:endParaRPr lang="en-GB" sz="700" dirty="0">
              <a:solidFill>
                <a:schemeClr val="bg1"/>
              </a:solidFill>
              <a:sym typeface="+mn-lt"/>
            </a:endParaRPr>
          </a:p>
        </p:txBody>
      </p:sp>
      <p:sp>
        <p:nvSpPr>
          <p:cNvPr id="48" name="Rectangle 47"/>
          <p:cNvSpPr/>
          <p:nvPr>
            <p:custDataLst>
              <p:tags r:id="rId25"/>
            </p:custDataLst>
          </p:nvPr>
        </p:nvSpPr>
        <p:spPr bwMode="auto">
          <a:xfrm>
            <a:off x="2925763" y="4926013"/>
            <a:ext cx="125413" cy="93663"/>
          </a:xfrm>
          <a:prstGeom prst="rect">
            <a:avLst/>
          </a:prstGeom>
          <a:solidFill>
            <a:srgbClr val="7AB800"/>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7" name="Rectangle 46"/>
          <p:cNvSpPr/>
          <p:nvPr>
            <p:custDataLst>
              <p:tags r:id="rId26"/>
            </p:custDataLst>
          </p:nvPr>
        </p:nvSpPr>
        <p:spPr bwMode="auto">
          <a:xfrm>
            <a:off x="2925763" y="5083175"/>
            <a:ext cx="125413" cy="93663"/>
          </a:xfrm>
          <a:prstGeom prst="rect">
            <a:avLst/>
          </a:prstGeom>
          <a:solidFill>
            <a:srgbClr val="0039A6"/>
          </a:solidFill>
          <a:ln w="9525" cap="flat" cmpd="sng" algn="ctr">
            <a:solidFill>
              <a:schemeClr val="tx1"/>
            </a:solidFill>
            <a:prstDash val="solid"/>
            <a:round/>
            <a:headEnd type="none" w="med" len="med"/>
            <a:tailEnd type="none"/>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err="1"/>
          </a:p>
        </p:txBody>
      </p:sp>
      <p:sp>
        <p:nvSpPr>
          <p:cNvPr id="49" name="Rectangle 48"/>
          <p:cNvSpPr>
            <a:spLocks noGrp="1" noChangeArrowheads="1"/>
          </p:cNvSpPr>
          <p:nvPr>
            <p:custDataLst>
              <p:tags r:id="rId27"/>
            </p:custDataLst>
          </p:nvPr>
        </p:nvSpPr>
        <p:spPr bwMode="auto">
          <a:xfrm>
            <a:off x="3101975" y="5080000"/>
            <a:ext cx="10414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EE9271B3-4D48-42D7-A8F4-A226EB98E8A0}" type="datetime'Non-''co''mb''''''''u''''''st''''''i''''ble'' w''a''''st''''e'">
              <a:rPr lang="en-GB" altLang="en-US" sz="700" b="0"/>
              <a:pPr marL="0" indent="0">
                <a:lnSpc>
                  <a:spcPct val="100000"/>
                </a:lnSpc>
                <a:spcAft>
                  <a:spcPct val="0"/>
                </a:spcAft>
                <a:buNone/>
              </a:pPr>
              <a:t>Non-combustible waste</a:t>
            </a:fld>
            <a:endParaRPr lang="en-GB" sz="700" b="0" dirty="0">
              <a:sym typeface="+mn-lt"/>
            </a:endParaRPr>
          </a:p>
        </p:txBody>
      </p:sp>
      <p:sp>
        <p:nvSpPr>
          <p:cNvPr id="50" name="Rectangle 49"/>
          <p:cNvSpPr>
            <a:spLocks noGrp="1" noChangeArrowheads="1"/>
          </p:cNvSpPr>
          <p:nvPr>
            <p:custDataLst>
              <p:tags r:id="rId28"/>
            </p:custDataLst>
          </p:nvPr>
        </p:nvSpPr>
        <p:spPr bwMode="auto">
          <a:xfrm>
            <a:off x="3101975" y="4922838"/>
            <a:ext cx="841375"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600">
                <a:solidFill>
                  <a:schemeClr val="tx1"/>
                </a:solidFill>
                <a:latin typeface="+mn-lt"/>
                <a:cs typeface="+mn-cs"/>
              </a:defRPr>
            </a:lvl9pPr>
          </a:lstStyle>
          <a:p>
            <a:pPr marL="0" indent="0">
              <a:lnSpc>
                <a:spcPct val="100000"/>
              </a:lnSpc>
              <a:spcAft>
                <a:spcPct val="0"/>
              </a:spcAft>
              <a:buNone/>
            </a:pPr>
            <a:fld id="{A64FFF24-9A6C-450A-97C9-9D952A30ADE6}" type="datetime'Co''m''''b''''''u''''''''''''st''ible'''''' w''''''''''ast''e'">
              <a:rPr lang="en-GB" altLang="en-US" sz="700" b="0"/>
              <a:pPr marL="0" indent="0">
                <a:lnSpc>
                  <a:spcPct val="100000"/>
                </a:lnSpc>
                <a:spcAft>
                  <a:spcPct val="0"/>
                </a:spcAft>
                <a:buNone/>
              </a:pPr>
              <a:t>Combustible waste</a:t>
            </a:fld>
            <a:endParaRPr lang="en-GB" sz="700" b="0" dirty="0">
              <a:sym typeface="+mn-lt"/>
            </a:endParaRPr>
          </a:p>
        </p:txBody>
      </p:sp>
    </p:spTree>
    <p:extLst>
      <p:ext uri="{BB962C8B-B14F-4D97-AF65-F5344CB8AC3E}">
        <p14:creationId xmlns:p14="http://schemas.microsoft.com/office/powerpoint/2010/main" val="10238585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9" name="think-cell Slide" r:id="rId5" imgW="270" imgH="270" progId="TCLayout.ActiveDocument.1">
                  <p:embed/>
                </p:oleObj>
              </mc:Choice>
              <mc:Fallback>
                <p:oleObj name="think-cell Slide" r:id="rId5" imgW="270" imgH="270" progId="TCLayout.ActiveDocument.1">
                  <p:embed/>
                  <p:pic>
                    <p:nvPicPr>
                      <p:cNvPr id="31" name="Object 3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hidden="1"/>
          <p:cNvSpPr/>
          <p:nvPr>
            <p:custDataLst>
              <p:tags r:id="rId3"/>
            </p:custDataLst>
          </p:nvPr>
        </p:nvSpPr>
        <p:spPr bwMode="auto">
          <a:xfrm>
            <a:off x="0" y="0"/>
            <a:ext cx="158750" cy="158750"/>
          </a:xfrm>
          <a:prstGeom prst="rect">
            <a:avLst/>
          </a:prstGeom>
          <a:solidFill>
            <a:schemeClr val="accent1"/>
          </a:solidFill>
          <a:ln w="12700" cap="flat" cmpd="sng" algn="ctr">
            <a:solidFill>
              <a:schemeClr val="accent1"/>
            </a:solidFill>
            <a:prstDash val="solid"/>
            <a:round/>
            <a:headEnd type="none" w="med" len="med"/>
            <a:tailEnd type="none"/>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l">
              <a:lnSpc>
                <a:spcPct val="100000"/>
              </a:lnSpc>
            </a:pPr>
            <a:endParaRPr lang="en-GB" sz="700" b="0" dirty="0" err="1">
              <a:cs typeface="Arial" panose="020B0604020202020204" pitchFamily="34" charset="0"/>
              <a:sym typeface="Verdana" panose="020B0604030504040204" pitchFamily="34" charset="0"/>
            </a:endParaRPr>
          </a:p>
        </p:txBody>
      </p:sp>
      <p:sp>
        <p:nvSpPr>
          <p:cNvPr id="2" name="Title 1"/>
          <p:cNvSpPr>
            <a:spLocks noGrp="1"/>
          </p:cNvSpPr>
          <p:nvPr>
            <p:ph type="title"/>
          </p:nvPr>
        </p:nvSpPr>
        <p:spPr>
          <a:xfrm>
            <a:off x="466725" y="0"/>
            <a:ext cx="7214235" cy="846138"/>
          </a:xfrm>
        </p:spPr>
        <p:txBody>
          <a:bodyPr/>
          <a:lstStyle/>
          <a:p>
            <a:r>
              <a:rPr lang="en-US" sz="1800" b="1" dirty="0"/>
              <a:t>Spain Barriers and Opportunities</a:t>
            </a:r>
            <a:br>
              <a:rPr lang="en-US" sz="1800" b="1" dirty="0"/>
            </a:br>
            <a:r>
              <a:rPr lang="en-US" sz="1400" dirty="0"/>
              <a:t>Spain has a number of issues to address; if successful, co-processing could become a significant waste treatment option</a:t>
            </a:r>
            <a:endParaRPr lang="en-GB" b="1" dirty="0"/>
          </a:p>
        </p:txBody>
      </p:sp>
      <p:sp>
        <p:nvSpPr>
          <p:cNvPr id="40" name="Content Placeholder 2"/>
          <p:cNvSpPr>
            <a:spLocks noGrp="1"/>
          </p:cNvSpPr>
          <p:nvPr>
            <p:ph sz="half" idx="1"/>
          </p:nvPr>
        </p:nvSpPr>
        <p:spPr>
          <a:xfrm>
            <a:off x="482641" y="1887457"/>
            <a:ext cx="4025900" cy="677837"/>
          </a:xfrm>
        </p:spPr>
        <p:txBody>
          <a:bodyPr/>
          <a:lstStyle/>
          <a:p>
            <a:pPr marL="0" indent="0">
              <a:buNone/>
            </a:pPr>
            <a:r>
              <a:rPr lang="en-US" sz="800" b="1" dirty="0"/>
              <a:t>BARRIERS </a:t>
            </a:r>
            <a:r>
              <a:rPr lang="en-US" sz="800" b="1" i="1" dirty="0"/>
              <a:t>Underdeveloped pre-processing industry, public opposition to incineration and co-processing along with low disposal fees and poor economic situation hamper increased waste uptake in the cement industry.</a:t>
            </a:r>
            <a:endParaRPr lang="en-GB" sz="700" b="1" dirty="0"/>
          </a:p>
        </p:txBody>
      </p:sp>
      <p:sp>
        <p:nvSpPr>
          <p:cNvPr id="44" name="Content Placeholder 2"/>
          <p:cNvSpPr>
            <a:spLocks noGrp="1"/>
          </p:cNvSpPr>
          <p:nvPr>
            <p:ph sz="half" idx="2"/>
          </p:nvPr>
        </p:nvSpPr>
        <p:spPr>
          <a:xfrm>
            <a:off x="4646611" y="1887457"/>
            <a:ext cx="4025900" cy="673984"/>
          </a:xfrm>
        </p:spPr>
        <p:txBody>
          <a:bodyPr/>
          <a:lstStyle/>
          <a:p>
            <a:pPr marL="0" indent="0">
              <a:buNone/>
            </a:pPr>
            <a:r>
              <a:rPr lang="en-US" sz="800" b="1" dirty="0"/>
              <a:t>DRIVERS AND OPPORTUNITY</a:t>
            </a:r>
            <a:r>
              <a:rPr lang="en-US" sz="800" b="1" i="1" dirty="0"/>
              <a:t> Increased utilization of waste can assist the recovery of the Spanish cement sector if the mediation with the opposition is successful and waste directive enforcement is improved. </a:t>
            </a:r>
            <a:endParaRPr lang="en-GB" sz="700" b="1" dirty="0"/>
          </a:p>
        </p:txBody>
      </p:sp>
      <p:sp>
        <p:nvSpPr>
          <p:cNvPr id="4" name="Date Placeholder 3"/>
          <p:cNvSpPr>
            <a:spLocks noGrp="1"/>
          </p:cNvSpPr>
          <p:nvPr>
            <p:ph type="dt" sz="half" idx="10"/>
          </p:nvPr>
        </p:nvSpPr>
        <p:spPr/>
        <p:txBody>
          <a:bodyPr/>
          <a:lstStyle/>
          <a:p>
            <a:r>
              <a:rPr lang="en-US" noProof="0"/>
              <a:t>May 2017</a:t>
            </a:r>
            <a:endParaRPr lang="en-GB" noProof="0" dirty="0"/>
          </a:p>
        </p:txBody>
      </p:sp>
      <p:sp>
        <p:nvSpPr>
          <p:cNvPr id="5" name="Footer Placeholder 4"/>
          <p:cNvSpPr>
            <a:spLocks noGrp="1"/>
          </p:cNvSpPr>
          <p:nvPr>
            <p:ph type="ftr" sz="quarter" idx="11"/>
          </p:nvPr>
        </p:nvSpPr>
        <p:spPr/>
        <p:txBody>
          <a:bodyPr/>
          <a:lstStyle/>
          <a:p>
            <a:r>
              <a:rPr lang="nl-NL" noProof="0"/>
              <a:t>Jeroen de Beer, Jan Cihlar and Igor Hensing</a:t>
            </a:r>
            <a:endParaRPr lang="en-GB" noProof="0" dirty="0"/>
          </a:p>
        </p:txBody>
      </p:sp>
      <p:sp>
        <p:nvSpPr>
          <p:cNvPr id="6" name="Slide Number Placeholder 5"/>
          <p:cNvSpPr>
            <a:spLocks noGrp="1"/>
          </p:cNvSpPr>
          <p:nvPr>
            <p:ph type="sldNum" sz="quarter" idx="12"/>
          </p:nvPr>
        </p:nvSpPr>
        <p:spPr/>
        <p:txBody>
          <a:bodyPr/>
          <a:lstStyle/>
          <a:p>
            <a:fld id="{9D907B81-93D0-4BED-B054-0068805B99D7}" type="slidenum">
              <a:rPr lang="en-GB" noProof="0" smtClean="0"/>
              <a:pPr/>
              <a:t>99</a:t>
            </a:fld>
            <a:endParaRPr lang="en-GB" noProof="0" dirty="0"/>
          </a:p>
        </p:txBody>
      </p:sp>
      <p:sp>
        <p:nvSpPr>
          <p:cNvPr id="9" name="Content Placeholder 2"/>
          <p:cNvSpPr txBox="1">
            <a:spLocks/>
          </p:cNvSpPr>
          <p:nvPr/>
        </p:nvSpPr>
        <p:spPr bwMode="auto">
          <a:xfrm>
            <a:off x="466724" y="1192213"/>
            <a:ext cx="8205787" cy="6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2100" indent="-292100" algn="l" rtl="0" eaLnBrk="1" fontAlgn="base" hangingPunct="1">
              <a:lnSpc>
                <a:spcPct val="120000"/>
              </a:lnSpc>
              <a:spcBef>
                <a:spcPct val="0"/>
              </a:spcBef>
              <a:spcAft>
                <a:spcPct val="20000"/>
              </a:spcAft>
              <a:buClr>
                <a:srgbClr val="7AB800"/>
              </a:buClr>
              <a:buSzPct val="110000"/>
              <a:buFont typeface="Verdana" pitchFamily="34" charset="0"/>
              <a:buChar char="&gt;"/>
              <a:defRPr sz="1600">
                <a:solidFill>
                  <a:schemeClr val="tx1"/>
                </a:solidFill>
                <a:latin typeface="+mn-lt"/>
                <a:ea typeface="+mn-ea"/>
                <a:cs typeface="+mn-cs"/>
              </a:defRPr>
            </a:lvl1pPr>
            <a:lvl2pPr marL="655638" indent="-361950" algn="l" rtl="0" eaLnBrk="1" fontAlgn="base" hangingPunct="1">
              <a:lnSpc>
                <a:spcPct val="120000"/>
              </a:lnSpc>
              <a:spcBef>
                <a:spcPct val="0"/>
              </a:spcBef>
              <a:spcAft>
                <a:spcPct val="20000"/>
              </a:spcAft>
              <a:buClr>
                <a:srgbClr val="7AB800"/>
              </a:buClr>
              <a:buSzPct val="110000"/>
              <a:buFont typeface="Verdana" pitchFamily="34" charset="0"/>
              <a:buChar char="–"/>
              <a:defRPr sz="1600">
                <a:solidFill>
                  <a:schemeClr val="tx1"/>
                </a:solidFill>
                <a:latin typeface="+mn-lt"/>
                <a:cs typeface="+mn-cs"/>
              </a:defRPr>
            </a:lvl2pPr>
            <a:lvl3pPr marL="942975" indent="-285750" algn="l" rtl="0" eaLnBrk="1" fontAlgn="base" hangingPunct="1">
              <a:lnSpc>
                <a:spcPct val="120000"/>
              </a:lnSpc>
              <a:spcBef>
                <a:spcPct val="0"/>
              </a:spcBef>
              <a:spcAft>
                <a:spcPct val="20000"/>
              </a:spcAft>
              <a:buClr>
                <a:srgbClr val="7AB800"/>
              </a:buClr>
              <a:buFont typeface="Verdana" pitchFamily="34" charset="0"/>
              <a:buChar char="●"/>
              <a:defRPr sz="1600">
                <a:solidFill>
                  <a:schemeClr val="tx1"/>
                </a:solidFill>
                <a:latin typeface="+mn-lt"/>
                <a:cs typeface="+mn-cs"/>
              </a:defRPr>
            </a:lvl3pPr>
            <a:lvl4pPr marL="1223963" indent="-279400" algn="l" rtl="0" eaLnBrk="1" fontAlgn="base" hangingPunct="1">
              <a:lnSpc>
                <a:spcPct val="120000"/>
              </a:lnSpc>
              <a:spcBef>
                <a:spcPct val="0"/>
              </a:spcBef>
              <a:spcAft>
                <a:spcPct val="20000"/>
              </a:spcAft>
              <a:buClr>
                <a:srgbClr val="7AB800"/>
              </a:buClr>
              <a:buSzPct val="70000"/>
              <a:buFont typeface="Wingdings" pitchFamily="2" charset="2"/>
              <a:buChar char="£"/>
              <a:defRPr sz="1600">
                <a:solidFill>
                  <a:schemeClr val="tx1"/>
                </a:solidFill>
                <a:latin typeface="+mn-lt"/>
                <a:cs typeface="+mn-cs"/>
              </a:defRPr>
            </a:lvl4pPr>
            <a:lvl5pPr marL="1508125" indent="-282575" algn="l" rtl="0" eaLnBrk="1" fontAlgn="base" hangingPunct="1">
              <a:lnSpc>
                <a:spcPct val="120000"/>
              </a:lnSpc>
              <a:spcBef>
                <a:spcPct val="0"/>
              </a:spcBef>
              <a:spcAft>
                <a:spcPct val="20000"/>
              </a:spcAft>
              <a:buClr>
                <a:srgbClr val="7AB800"/>
              </a:buClr>
              <a:buChar char="•"/>
              <a:defRPr sz="1600">
                <a:solidFill>
                  <a:schemeClr val="tx1"/>
                </a:solidFill>
                <a:latin typeface="+mn-lt"/>
                <a:cs typeface="+mn-cs"/>
              </a:defRPr>
            </a:lvl5pPr>
            <a:lvl6pPr marL="19653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6pPr>
            <a:lvl7pPr marL="24225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7pPr>
            <a:lvl8pPr marL="28797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8pPr>
            <a:lvl9pPr marL="3336925" indent="-282575" algn="l" rtl="0" eaLnBrk="1" fontAlgn="base" hangingPunct="1">
              <a:lnSpc>
                <a:spcPct val="120000"/>
              </a:lnSpc>
              <a:spcBef>
                <a:spcPct val="0"/>
              </a:spcBef>
              <a:spcAft>
                <a:spcPct val="20000"/>
              </a:spcAft>
              <a:buClr>
                <a:schemeClr val="tx2"/>
              </a:buClr>
              <a:buChar char="•"/>
              <a:defRPr sz="1800">
                <a:solidFill>
                  <a:schemeClr val="tx1"/>
                </a:solidFill>
                <a:latin typeface="+mn-lt"/>
                <a:cs typeface="+mn-cs"/>
              </a:defRPr>
            </a:lvl9pPr>
          </a:lstStyle>
          <a:p>
            <a:pPr marL="0" indent="0">
              <a:buNone/>
            </a:pPr>
            <a:r>
              <a:rPr lang="en-US" sz="900" b="0" dirty="0"/>
              <a:t>The waste uptake in Spanish cement sector is hampered by a number of infrastructural, political and economical barriers. However, if the main barriers are lifted, the cement sector is ready for higher co-processing rates which could contribute to lower levels of landfilling. </a:t>
            </a:r>
            <a:endParaRPr lang="en-GB" sz="900" b="0" kern="0" dirty="0"/>
          </a:p>
        </p:txBody>
      </p:sp>
      <p:graphicFrame>
        <p:nvGraphicFramePr>
          <p:cNvPr id="45" name="Table 44"/>
          <p:cNvGraphicFramePr>
            <a:graphicFrameLocks noGrp="1"/>
          </p:cNvGraphicFramePr>
          <p:nvPr>
            <p:extLst/>
          </p:nvPr>
        </p:nvGraphicFramePr>
        <p:xfrm>
          <a:off x="4673600" y="2593911"/>
          <a:ext cx="3998912" cy="3742719"/>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4241883226"/>
                    </a:ext>
                  </a:extLst>
                </a:gridCol>
                <a:gridCol w="2855912">
                  <a:extLst>
                    <a:ext uri="{9D8B030D-6E8A-4147-A177-3AD203B41FA5}">
                      <a16:colId xmlns:a16="http://schemas.microsoft.com/office/drawing/2014/main" val="899821140"/>
                    </a:ext>
                  </a:extLst>
                </a:gridCol>
              </a:tblGrid>
              <a:tr h="1009629">
                <a:tc>
                  <a:txBody>
                    <a:bodyPr/>
                    <a:lstStyle/>
                    <a:p>
                      <a:r>
                        <a:rPr lang="en-US" sz="800" b="1" dirty="0"/>
                        <a:t>Drivers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Pressure to decrease</a:t>
                      </a:r>
                      <a:r>
                        <a:rPr lang="en-US" sz="800" baseline="0" dirty="0"/>
                        <a:t> the landfilling (including illegal landfilling) share</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Increasing</a:t>
                      </a:r>
                      <a:r>
                        <a:rPr lang="en-US" sz="800" baseline="0" dirty="0"/>
                        <a:t> cost of fossil fuels can further incentivize AF uptake in the sector</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Inclusion of co-processing in circular economy directive could further incentivize preferential waste treatment in cement plans (as partial material recovery) </a:t>
                      </a:r>
                      <a:endParaRPr lang="en-US" sz="800" dirty="0"/>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701946">
                <a:tc>
                  <a:txBody>
                    <a:bodyPr/>
                    <a:lstStyle/>
                    <a:p>
                      <a:r>
                        <a:rPr lang="en-US" sz="800" b="1" dirty="0"/>
                        <a:t>Actions for stakeholders</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Improve waste management law enforcement on regional level</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Provide leveled playing field for energetic biomass utilization</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Coordinate the permit issuance between regions, ensure compatibility between regions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dirty="0"/>
                        <a:t>Stimulate</a:t>
                      </a:r>
                      <a:r>
                        <a:rPr lang="en-US" sz="800" baseline="0" dirty="0"/>
                        <a:t> an o</a:t>
                      </a:r>
                      <a:r>
                        <a:rPr lang="en-US" sz="800" dirty="0"/>
                        <a:t>pen debate and transparency between the opposition groups,</a:t>
                      </a:r>
                      <a:r>
                        <a:rPr lang="en-US" sz="800" baseline="0" dirty="0"/>
                        <a:t> public and the cement industry</a:t>
                      </a:r>
                    </a:p>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Increase cooperation between regions on waste management issues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Ensure development of pre-processing facilities</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aseline="0" dirty="0"/>
                        <a:t>Address regional imbalances in waste treatment over- and under-capacities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877599">
                <a:tc>
                  <a:txBody>
                    <a:bodyPr/>
                    <a:lstStyle/>
                    <a:p>
                      <a:r>
                        <a:rPr lang="en-US" sz="800" b="1" dirty="0"/>
                        <a:t>What is the opportunity?</a:t>
                      </a:r>
                      <a:endParaRPr lang="en-GB" sz="800" b="1" dirty="0"/>
                    </a:p>
                  </a:txBody>
                  <a:tcPr>
                    <a:lnL w="635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Support to the recovery of the cement sector</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Reduction of the share of landfilled waste in the country</a:t>
                      </a:r>
                    </a:p>
                    <a:p>
                      <a:pPr marL="171450" marR="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baseline="0" dirty="0">
                          <a:solidFill>
                            <a:schemeClr val="tx1"/>
                          </a:solidFill>
                          <a:latin typeface="+mn-lt"/>
                          <a:ea typeface="+mn-ea"/>
                          <a:cs typeface="+mn-cs"/>
                        </a:rPr>
                        <a:t>Diversification of locally available waste management opportunities</a:t>
                      </a:r>
                    </a:p>
                  </a:txBody>
                  <a:tcPr>
                    <a:lnL w="12700" cap="flat" cmpd="sng" algn="ctr">
                      <a:no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bl>
          </a:graphicData>
        </a:graphic>
      </p:graphicFrame>
      <p:pic>
        <p:nvPicPr>
          <p:cNvPr id="15" name="Picture 2" descr="Afbeeldingsresultaat voor spain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200" y="68400"/>
            <a:ext cx="1080000" cy="71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nvPr>
        </p:nvGraphicFramePr>
        <p:xfrm>
          <a:off x="466725" y="2593915"/>
          <a:ext cx="4041775" cy="3771143"/>
        </p:xfrm>
        <a:graphic>
          <a:graphicData uri="http://schemas.openxmlformats.org/drawingml/2006/table">
            <a:tbl>
              <a:tblPr firstRow="1" bandRow="1">
                <a:tableStyleId>{2D5ABB26-0587-4C30-8999-92F81FD0307C}</a:tableStyleId>
              </a:tblPr>
              <a:tblGrid>
                <a:gridCol w="1247775">
                  <a:extLst>
                    <a:ext uri="{9D8B030D-6E8A-4147-A177-3AD203B41FA5}">
                      <a16:colId xmlns:a16="http://schemas.microsoft.com/office/drawing/2014/main" val="4241883226"/>
                    </a:ext>
                  </a:extLst>
                </a:gridCol>
                <a:gridCol w="698500">
                  <a:extLst>
                    <a:ext uri="{9D8B030D-6E8A-4147-A177-3AD203B41FA5}">
                      <a16:colId xmlns:a16="http://schemas.microsoft.com/office/drawing/2014/main" val="1094806953"/>
                    </a:ext>
                  </a:extLst>
                </a:gridCol>
                <a:gridCol w="2095500">
                  <a:extLst>
                    <a:ext uri="{9D8B030D-6E8A-4147-A177-3AD203B41FA5}">
                      <a16:colId xmlns:a16="http://schemas.microsoft.com/office/drawing/2014/main" val="899821140"/>
                    </a:ext>
                  </a:extLst>
                </a:gridCol>
              </a:tblGrid>
              <a:tr h="898317">
                <a:tc>
                  <a:txBody>
                    <a:bodyPr/>
                    <a:lstStyle/>
                    <a:p>
                      <a:r>
                        <a:rPr lang="en-US" sz="800" b="0" i="1" dirty="0"/>
                        <a:t>Waste</a:t>
                      </a:r>
                      <a:r>
                        <a:rPr lang="en-US" sz="800" b="0" i="1" baseline="0" dirty="0"/>
                        <a:t> market organization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Medium</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indent="-54000">
                        <a:buFont typeface="Arial" panose="020B0604020202020204" pitchFamily="34" charset="0"/>
                        <a:buChar char="•"/>
                      </a:pPr>
                      <a:r>
                        <a:rPr lang="en-US" sz="800" b="1" baseline="0" dirty="0"/>
                        <a:t>Waste processing industry is not well-developed</a:t>
                      </a:r>
                      <a:r>
                        <a:rPr lang="en-US" sz="800" b="0" baseline="0" dirty="0"/>
                        <a:t>,</a:t>
                      </a:r>
                      <a:r>
                        <a:rPr lang="en-US" sz="800" baseline="0" dirty="0"/>
                        <a:t> illegal landfilling occurs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21957"/>
                  </a:ext>
                </a:extLst>
              </a:tr>
              <a:tr h="1246106">
                <a:tc>
                  <a:txBody>
                    <a:bodyPr/>
                    <a:lstStyle/>
                    <a:p>
                      <a:r>
                        <a:rPr lang="en-US" sz="800" b="0" i="1" dirty="0"/>
                        <a:t>Waste market</a:t>
                      </a:r>
                      <a:r>
                        <a:rPr lang="en-US" sz="800" b="0" i="1" baseline="0" dirty="0"/>
                        <a:t> situation</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indent="-54000">
                        <a:buFont typeface="Arial" panose="020B0604020202020204" pitchFamily="34" charset="0"/>
                        <a:buChar char="•"/>
                      </a:pPr>
                      <a:r>
                        <a:rPr lang="en-US" sz="800" b="1" baseline="0" dirty="0"/>
                        <a:t>National economic situation doesn’t allow investments in waste industry, </a:t>
                      </a:r>
                      <a:r>
                        <a:rPr lang="en-US" sz="800" baseline="0" dirty="0"/>
                        <a:t>regional imbalances in waste treatment options exist</a:t>
                      </a:r>
                    </a:p>
                    <a:p>
                      <a:pPr marL="54000" indent="-54000">
                        <a:buFont typeface="Arial" panose="020B0604020202020204" pitchFamily="34" charset="0"/>
                        <a:buChar char="•"/>
                      </a:pPr>
                      <a:r>
                        <a:rPr lang="en-US" sz="800" b="1" baseline="0" dirty="0"/>
                        <a:t>Landfill taxes too low</a:t>
                      </a:r>
                    </a:p>
                    <a:p>
                      <a:pPr marL="54000" indent="-54000">
                        <a:buFont typeface="Arial" panose="020B0604020202020204" pitchFamily="34" charset="0"/>
                        <a:buChar char="•"/>
                      </a:pPr>
                      <a:r>
                        <a:rPr lang="en-US" sz="800" b="1" baseline="0" dirty="0"/>
                        <a:t>Market distortions, </a:t>
                      </a:r>
                      <a:r>
                        <a:rPr lang="en-US" sz="800" baseline="0" dirty="0"/>
                        <a:t>in the use of biomass waste streams</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70412"/>
                  </a:ext>
                </a:extLst>
              </a:tr>
              <a:tr h="676458">
                <a:tc>
                  <a:txBody>
                    <a:bodyPr/>
                    <a:lstStyle/>
                    <a:p>
                      <a:r>
                        <a:rPr lang="en-US" sz="800" b="0" i="1" dirty="0"/>
                        <a:t>Political environment</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kern="1200" dirty="0">
                          <a:solidFill>
                            <a:schemeClr val="bg1"/>
                          </a:solidFill>
                          <a:latin typeface="+mn-lt"/>
                          <a:ea typeface="+mn-ea"/>
                          <a:cs typeface="+mn-cs"/>
                        </a:rPr>
                        <a:t>Medium</a:t>
                      </a:r>
                      <a:endParaRPr lang="en-GB" sz="800" b="1"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Poor law enforcement in waste management, </a:t>
                      </a:r>
                      <a:r>
                        <a:rPr lang="en-US" sz="800" b="0" dirty="0"/>
                        <a:t>in particular at local and regional</a:t>
                      </a:r>
                      <a:r>
                        <a:rPr lang="en-US" sz="800" b="0" baseline="0" dirty="0"/>
                        <a:t> level</a:t>
                      </a:r>
                      <a:endParaRPr lang="en-US" sz="800" b="1" dirty="0"/>
                    </a:p>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Lack of cooperation between regions in the country</a:t>
                      </a:r>
                      <a:endParaRPr lang="en-US" sz="800" b="1" dirty="0"/>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426628"/>
                  </a:ext>
                </a:extLst>
              </a:tr>
              <a:tr h="462840">
                <a:tc>
                  <a:txBody>
                    <a:bodyPr/>
                    <a:lstStyle/>
                    <a:p>
                      <a:r>
                        <a:rPr lang="en-US" sz="800" b="0" i="1" dirty="0"/>
                        <a:t>Societal perspective</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High</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t>Public acceptance of co-processing of waste is low</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877062"/>
                  </a:ext>
                </a:extLst>
              </a:tr>
              <a:tr h="462840">
                <a:tc>
                  <a:txBody>
                    <a:bodyPr/>
                    <a:lstStyle/>
                    <a:p>
                      <a:r>
                        <a:rPr lang="en-US" sz="800" b="0" i="1" dirty="0"/>
                        <a:t>Cement industry </a:t>
                      </a:r>
                      <a:endParaRPr lang="en-GB" sz="800" b="0" i="1" dirty="0"/>
                    </a:p>
                  </a:txBody>
                  <a:tcP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a:solidFill>
                            <a:schemeClr val="bg1"/>
                          </a:solidFill>
                        </a:rPr>
                        <a:t>Low</a:t>
                      </a:r>
                      <a:endParaRPr lang="en-GB" sz="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54000" marR="0" lvl="0" indent="-5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No significant barriers identified</a:t>
                      </a:r>
                    </a:p>
                  </a:txBody>
                  <a:tcPr>
                    <a:lnL w="12700"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11282"/>
                  </a:ext>
                </a:extLst>
              </a:tr>
            </a:tbl>
          </a:graphicData>
        </a:graphic>
      </p:graphicFrame>
    </p:spTree>
    <p:extLst>
      <p:ext uri="{BB962C8B-B14F-4D97-AF65-F5344CB8AC3E}">
        <p14:creationId xmlns:p14="http://schemas.microsoft.com/office/powerpoint/2010/main" val="3951999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0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kiATevJQaWZtSnP3i1OG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5vAbXjC3QgGkeJTb4cUei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myj.TENwRCuZ_XNzOPA4R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8PlpCuH8T7OInrSRYOu4a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3Z9_YEAwQVCG37WEvXn66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aCqc6MLsRmOQZvtIsKksL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uYizwtvOQkCve6i26ZV8c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onEdws.aQV.6ia39OfGIsw"/>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na7qsKmxSiGgI7_UjaHuu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coaLm.EAQvuHoWfg6Iu3i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S5iMXhsRuOvkqzI4ASSX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8YBNSLtvRRCXaW9n2xX6T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F7AFczO4RriXJ6EoQrcOO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jyTfHAiQG.a6VVNUXPnn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FuSHO.u.QgShLcXGy53pA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dxUKCBcaRqO2LKlcI0RNM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EMBeoPb0QMaf0.L3sY6Tz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oTyny3p_T0m7gK2Hc7ZaS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RJt.UZRuQsCEpfcQOvQDO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xFNc_T8KRmWwC6VLR6rs1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45LY2f8tQOeQpeKu9gggM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glJclBCRSmId21z7hpHa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qz8MwKEzSZytgSUFfgfcJ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_OnmM2zmQkW6FPehvBauS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8uIFPGv9RwyomLrTu5WwF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WZxD2ZhKTiehXK__ClFW0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dsOkvBDjQrqnSOq4SXGNhg"/>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j0K4aTbeRyipdWvmAYNjHw"/>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zdfb4Kf0TTeohRCsob8ou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5gbGt9xS_CRiL7_7dVDR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i66UZN8_SyCPNljwMi9eM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QBjfGfcTTviiCKTVWKS.K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NYgOplPsTwq5LA9UK2GpB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3OAyljFAT6SOMJ3BJ8mtq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l5Z5s6aQo.xXtj5k_LqT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n5wJWmhITEac7azmf_NZo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KM9Tj3ytTCeEkVjqaR7Qi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Q7mtiDNWQeeth14CNU8iF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QEkwToONTCalBf3JkSX04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SFY_.FxWSwi4lxjODyM6j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1hp06ElcR1ulhA_mIyqde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aiARdWrCQcugjDUEFXON0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31GkJYbTNWPgKynL77h3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Yx4S9DG5RLahI8hmxftHGw"/>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AQCnxlBRWyrdEudkR0xk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An_fWrtCSOOE0xz9E2Yxg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UmS_AyuPQem6cVS4w4DbV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ty.4YY4ROGPIJzIC6Qxc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dN4_2W.SSk2hIrzdHCkf6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jOTbSk5nS8mJ80pwKBdg4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63HqxYjERxeMDX8IU9FPz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TJcvKxjoTeunhGR24MlIVg"/>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lI6oug0jQaSv4Z3Nja.uT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o0qiNFcROq34MQtrZ3nHg"/>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tFGe73K9Twe2hL0YFzggc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A5gbGt9xS_CRiL7_7dVD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SsR0E7NSvS.vu7NYBrLL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qGSfz7HOTIu8z_.wSD76v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qGSfz7HOTIu8z_.wSD76vA"/>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ety.4YY4ROGPIJzIC6Qxc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Xl5Z5s6aQo.xXtj5k_LqT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e31GkJYbTNWPgKynL77h3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6nTkKEdjSNi5Inqstc8kg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ig4rDUBhTS.FGfuh0WXz9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ujfQOnSOSLm9gAqhsY9HC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gcmlwNUHTGi73TXpFg0Es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Lwjr.S_RQZmyp5epXi_Pm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buqmgTxORyejHzFPKzMhX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jfQOnSOSLm9gAqhsY9HC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XHGn8YubSweTYpSIMuElG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GwygzdKDSsKuYEoYgGaF7Q"/>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9HJ3NcyvRC6ekviELs_gQ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A.x5gF.QZaewRdymR0Ha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69GModC7SsKYO8ElJBPUl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P0wjhawuR16YYc4QlJdVFw"/>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fMPAfFtKRwmR8z4Cp55yP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Qjarlg_BTxmVUWb0oVDo7w"/>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y74ZJX8nQeaj_LikrzbJA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DhCw.tCrReO7Wnl.jD1K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g4rDUBhTS.FGfuh0WXz9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sc4rpacuQ8.dtxaYyryAh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bA4Nm4u4Q5WMRFXIYzMtj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J1Q1lDNpQwSlYAwf0QzsW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c9HFm5aNRfS3R9_pb2OBV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XsOSBPiZREKiL_g0tpy_t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5C9Dwq6nQpaTW1GJw1Z0E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cmlwNUHTGi73TXpFg0Es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BUE9deWjQ228xrshzqvwaw"/>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2G9M3p3dTeWcv8UHX4cgs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ziIa.IDrQtSfwe.iOE0xd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J_N25GfrQ4Kpor9Sbv2I7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o93O1dR9TW6m5ZSvXpyYZ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DWg57o5hQmaZ3Nzoa0Mt0w"/>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vNtfaz0QTaKUu3d8xOwe9A"/>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IAFIUP_bR1qsOSbP1f_Sew"/>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UtLNqRo8TAqXsMg8_BTxD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fQGIDwMXS5iLSaoB_qTd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6nTkKEdjSNi5Inqstc8kg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HBxLL01US5Oxg0nQ7EhnE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ntnX.5z2TRqLYik5a3CqS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QNOxkgt3TWeRt1eEAnzZ3Q"/>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DcpDBwWzQMGtpI9qtExq.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JthGn6ERQOOazP57RuDnC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fheG1wzuRPOgh4z5tDjcZ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nXa1VBBHR3qTyQocgCbsD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_ZRYWkTESLGyxjE2e7Vn5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HGn8YubSweTYpSIMuElGA"/>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RprS54DjQUGA8Iqd_n6LG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W2OKfV37QNqZKomVYjEqVg"/>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xK9hvKvOSy.ILZlhNvk1DQ"/>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ieUQstKiRfyrKx3CWTh_Aw"/>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s8JsRDNiR.yYsC_5dZt0s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F3HfgjHTeiwg4a1m0IR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buqmgTxORyejHzFPKzMhX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wUykDW4WQjOz7UwzRa5VRA"/>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wjr.S_RQZmyp5epXi_Pm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jeze6HZLRySmMvrGUqLizQ"/>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VcBSKlW5TlyWGBc1l4ofb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fMv.fgFGQmGZ0fYm3jqX7Q"/>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2dUqDMhvQtmp8oWBLRq9v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Pvj.q2UrSBiton3DCC49dg"/>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dmYelqzkQO6ti_6c5HfiU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NleRpgY_QxKXcEo1PjNcK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wygzdKDSsKuYEoYgGaF7Q"/>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bWZ0pbPoQKuNW8hRIlcpy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NCqIGu8rQzuHYT3eJ99g0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icWcxXO8SIa8wL_6DCpWk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xR7tqGikSHmIzhDaTdJITA"/>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w1L_NeIDQhavofJk2.MIRw"/>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PhZCSEe3Q0q3kX_wL8n1wQ"/>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HzTzPnAFRuOxoVHm5LJN5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_tDvf7rfSWu9KhuVlll3Pg"/>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fDYc4YfETj.9wV6D9N4gIw"/>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J9zBaG4KRy.iRzk9ZtFiaQ"/>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e0Pph1LdTsKlIpWuBX14aA"/>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fphJ91gbQD2ocBmBaBUt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MMEZKsJRxCqefTUBJASs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p4tsJkSRREy2oZHbY9TSeg"/>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9dYMyl5lS_OEv1OChsA1rw"/>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CVhseEZ9QAGAWSA2QfzliQ"/>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uaK5Ev4tRauD4SZ5JdEX5A"/>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p9.qezoATRC9y6UmYgPrG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KZMAraxUQ0C4.grmure94A"/>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s7ma9Vh2S8y41nLp0TCiQQ"/>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kHH8gDknQCS_dyRRkQxw1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chRswQ21TSiCaD7mXi0ihg"/>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MdrsITOdQP._eVQibAAYLw"/>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i2ye1n5LSuG8wBcM.zTifw"/>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oMbPFUckR8qvXwHnAplfbg"/>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8OldZeuFR_uhh1PksJB8h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cu1qBXZBRmqCUkNAX9_lt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VppOSt1iSNyPowj2teUTmQ"/>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ymEDN5MxT2ORoVrrU98PFA"/>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NCDNJOoNQDCkdVoawox0SQ"/>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p3ibC.4vR8.7yvVlCQaei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GavvZh33R3e7tFX7SB11PA"/>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mzuqMu_JQTubgnLzty6d7A"/>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txhsf.lgTqeeGAiL1cBXnA"/>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6IEWAZJhSSCMeSA.Cf3Zt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LPamLCmKTVW_PEQOhT4YRg"/>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gYaiUBlOSKavTTCHbL_pug"/>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sV4wI2s8S7OOsShERZWhzQ"/>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6tAQZdCiS2mwR2NIP.UnJw"/>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KjmKiHrkR3m6vJzbwWG9iQ"/>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bYnYmgwlRiCVSDCH1GGC9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pWR_psmWQWyVhztsP0EFtQ"/>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A8O7kUYcTPqUJt7CBs6ZNQ"/>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NtGPF16QT.Ve_JQdrA1ag"/>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W.wfgj2SR0idIN6W2lZIDA"/>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ybBBsG64SXWaO0GuwPSOOw"/>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bmejDM1QQ4W9apSglnc7Og"/>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UXDBQGswSLuvXQZwSpIP2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bPr.FccTVW6a50tO3d.E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p9jctGOaQ_CxVMFFknFlNg"/>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UNknesNKQhiRfO4r31thaw"/>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FYDPwllDQwupjgSaRhV4PQ"/>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raZIHA2FQmCtCq9hCxi.Sg"/>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LSZu7LgPQYSr.CJJ2hlyiA"/>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7I2T.lsFRZaNRcBaLPkusA"/>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OQZE_z7PQuKsZ0h8u3earg"/>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tywF8OQVRW2Y7aGrkiZJGQ"/>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0gkt3GxS4qQedmllQURrg"/>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Gwdxr59YQ16g8uCFDfiFNg"/>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LHgy6OUnSr2v8uE8AkwPHA"/>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Dk8C4IYARgeG7Leq934XTQ"/>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rCCXGneeRnmcL6Q9e7Byhw"/>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SEteoSTQGOBEgM5N49Z3A"/>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suJKmeZDT9i56zZ_WNec4g"/>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ZWSTYYQbQf.AfzfE0I3ga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SFiV_x0SZeqH4pOdRlYkg"/>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9JCPpuPQjKT3QW1KiRen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oetvRH_.RrOzo6aDnSIR9g"/>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2CQHl3j.SleP8298BZQ3z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_C7I92nRSK_FZ1KJ7lyJg"/>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Ewfq0xNSSym_ECl6pWCrJg"/>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IF4LWaD9QGCBdXuBWh28zg"/>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ur7Pw.eIRfODgtLBEYqb7w"/>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XGBU1d6sToCPfvajWHMHYw"/>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II4i4tPQgurNsnAqpynOw"/>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3OY1EOkOQ2GYzj77axubNA"/>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A2CUek.kT0mQdWDZKUTCug"/>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_KRjglU_QlSFH8ZT_ESf8g"/>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JQxOS4rSh.TNAoKfDE9wg"/>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es_vBWSAR4.ASgbDR_t1Rg"/>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uLWftUY.TESQpKYdZF69ZQ"/>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i4sXRWvfQau02TX9m9kg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2NFjaWbSF.MYcOAnjfGX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Nd0kAETQRmmZ8xUE7_e2A"/>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ncL4.buTI.cItQdbl7IJw"/>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MygSk22DQ9ux2EhzrxNuzg"/>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PSdqifZbSiOHXDRT8rMGqg"/>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fWfV2XvyQuawqP3oyGGoM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LabKnsoNQmSZJI7n9DhdOg"/>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NoJxZpbRkqVvDv9Xt7cog"/>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uPc.lIlTlSxo9ZSGp0JJw"/>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YtewDxGbSpiBBHODy_BuGg"/>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254C5RosSs2rYYca7YSxzQ"/>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tn4Wes2eRAaPl..fm7QOd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riwcTnatQNi1WZ2_wh01mw"/>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L0dZDM9XR1i06ER0S7OSQg"/>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trbmVeAUQwC1XqcQqK5vG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LgUxqM7USweUsZ4mw3aQn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xUE328ZRxexjfHvrh30GQ"/>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mbCBAlZ6TI6N_PY7pCIMCw"/>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mUaGEXbgQ62nIPXbxIiirw"/>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oXfqONErRXmDuONB6IUpKg"/>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7yg.JIHqR9iBZ4IYEsqmZA"/>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_4U7srhDQK.Uy6U4WIE.1w"/>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hfN4h_miTuC1t6sJLZNrFA"/>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bMtajQE.R.WpdBt__8Dzkw"/>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oTyny3p_T0m7gK2Hc7ZaS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7zu_tn2hSIikf_u.I.tfSQ"/>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45LY2f8tQOeQpeKu9gggMg"/>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RJt.UZRuQsCEpfcQOvQDOg"/>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xFNc_T8KRmWwC6VLR6rs1g"/>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Izv_ntU1QkeXI.rn_HPkIw"/>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t8uIFPGv9RwyomLrTu5WwFQ"/>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t_OnmM2zmQkW6FPehvBauSg"/>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tqz8MwKEzSZytgSUFfgfcJA"/>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t.glJclBCRSmId21z7hpHaA"/>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tzdfb4Kf0TTeohRCsob8ouA"/>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Ioxk4vFQIyxhHxQ_pP92g"/>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j0K4aTbeRyipdWvmAYNjHw"/>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dsOkvBDjQrqnSOq4SXGNhg"/>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WZxD2ZhKTiehXK__ClFW0w"/>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t6XznM0CFTk2zmGBp5D40XQ"/>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tVlMitdNOTkax.dE1zhYv1Q"/>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n4DXCz0yRtWRWNGTPFIUn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txrh3DygFQo6C2WTjXMKpDw"/>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oRr9oexnS9uBB2LBGZb6cA"/>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t4k8yPVerTXa4CMNo4LeKlw"/>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t8tkDA6SjQwG97x5i1BJndw"/>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A72nUoRQ_2oGJcNUxSYWw"/>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tHAQCnxlBRWyrdEudkR0xkw"/>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tUmS_AyuPQem6cVS4w4DbVg"/>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tdN4_2W.SSk2hIrzdHCkf6A"/>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ttFGe73K9Twe2hL0YFzggcg"/>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tjOTbSk5nS8mJ80pwKBdg4A"/>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lI6oug0jQaSv4Z3Nja.uTw"/>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APMzQYdR92.RZUG0JJxk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wIKS8mDRl6BWIEnJbKs8A"/>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te31GkJYbTNWPgKynL77h3A"/>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tXl5Z5s6aQo.xXtj5k_LqTQ"/>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tety.4YY4ROGPIJzIC6QxcQ"/>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9HJ3NcyvRC6ekviELs_gQw"/>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HA.x5gF.QZaewRdymR0HaQ"/>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tLUhPMm3cRU.ERV6c7dXzrA"/>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tPudzsliITQuzWiYXqjQLIA"/>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tx793TnONSC6LQLxI8vhR4A"/>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tXYxP6Q3xQ0qSLYqmQYDa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lOXGU3QnSYIuQbqChmkQ"/>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ty74ZJX8nQeaj_LikrzbJAQ"/>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69GModC7SsKYO8ElJBPUlA"/>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sc4rpacuQ8.dtxaYyryAhQ"/>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tbA4Nm4u4Q5WMRFXIYzMtjA"/>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tJ1Q1lDNpQwSlYAwf0QzsWw"/>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tc9HFm5aNRfS3R9_pb2OBVA"/>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AOnsqwuwRB6ypcLARdEFaw"/>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qLTp_v_VQS6uCvfvZfCjdA"/>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pMv9Y6lmQuC6LeTBUr1LhQ"/>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WvclMj2WSbWisqjclkDI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vKCoBXrR6K8euK54wf4rA"/>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W37TO1oERvyYY5iooyCczQ"/>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vEwOMVz8QaSPZjslXePuNg"/>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XQWX2tXkQ1q.aul8hU6cz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ty5IkQ7OFR7qRYSzF1bFBKQ"/>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tRRxYwEozRgu__Dc7nHqvBA"/>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tKScifLspSjO_wNUBE7zqeg"/>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tu3uoCvcHRWWWv3_I2el.M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tNzq2qofFSEq62BqiNDFZwg"/>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tF5wuwP76QfaNENnk5xt.pA"/>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EI8vdXrSuS8z7ZCwohh1A"/>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PaydUHb1SzqSI8foNG_n4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nMxj8_BMSMueSFyEnVMl1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UqE6CZwRVWG6VJcPwsB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4qg6ca5DQHitf.9Jxlhun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AZrLt99T4mzFBCjCzzJQ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pnziuVdTd.xvW2X8hv68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02tdi5tRjyXn0G69wANe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f4b.E_vTzy1B_e4IxPlx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PMu31_JSMOJ97osdVURa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5A13onTTdqoNkrFRrlx2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3zwP0ktRjmU000.6vmgR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tqpNxq_S66WoLN2YyL7j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CVUvVISQSVKBgTaSVoK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YlJWV3T62yB4kDvfx5N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ZRgDb.3Rim9Xela4css.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u.UGE78SHme3ZcCdaFg0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oDMLPs.rRleH0brmuz0D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x5KNJBFSAKk1n.AAiXFj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Htv5h1TR23lNuVLPl6d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gAj_pqzmTZeRfDbG3P7Uc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3PGUbZCsSZq0.cnhTZ588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5pA.dMrTnay74imShDvj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59ZFTjjySNyfBqdl_NuQ5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X5IUenhR9agDVTnDD2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flzdlOQQ92X8jIdPMZa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ORyyXOMQsmVnQ4On8w4v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7gj4AtPnRC2xIkebH0T0q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aNMFXxWhRPSmSPwxjAxqX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91ke2K_MTBK00NQRRTtcZ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Rp9yxRcSH.5uvEOQRM2K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eEUmB1nSuOQASB2Ri.PO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7xtYJsgRW.kJuLM1KiD9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mPDYpi8RnON.UxwzGct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c5kjEJQRUSATDxw9XD24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Nc_.NoG0QCuQ8ADjKe5h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x2.yUt0SQmi2RTUwXgfS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1hOBlE5Q5CBa6_UqiXn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e7Q6hoKBTKCOVMQfR2sCB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YcyImrXQ0ex4OHvUuzG.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jBRaal2SBSCk2SEgtmIx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jbmGozJRaCx9ETC3mdW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D5Eus30RIyw334uOHLZ2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d0oIG.dQkmUOHHYZOQhz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8Bqv35oTh2xPdAXvwkIU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pagpgMJTyiR3ptAUNIr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qE0qBwXSkOahte1JXg9b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SQX1PMESwSTlqkLc9ZFr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_nHiy4xSFC6eMth779ru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GPCdXdXQ5.xY94zaVoOv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qqBJ.1lRUqgYdLG8bGfp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C8CaO4xQsS8wDC9tgbOZ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qtWJuSGT6.C5_8PfMhF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NkmQ3RsORmaG6OYl9bk0T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ySWZWeUTkS1Gt_gcpFne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Jv8N34sTPyfe7mcTPV8i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2mz9SNgnTkSXa77S_.aZ6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kA0FRSrQBy2lwD2QD4Zg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XFIDsvjkTcOUL_25JS8ln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GyY2U_q8Rr2yCY4Ze3PSj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0yi2RNNQ92vHgKjFB_Qa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m7zSXj4TeybIUPOzag8j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1AOhdY8rRXGwZKV0VdtQB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XpVVMRbS8ymxc.K.MaGy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RLv_23tSV.YzEgripT6g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2qrO1YvQ5yoQ56EDg0mn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gQCXi.v7T7i_JiU4sNi3R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rzGKSetoTNOfnJ7QJ8XgH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PY_yy1KFQAmOarHI31G2s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djTAYIR9yW.aoTSzUuU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wtXTyFdRw2aJf7jCkNO9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EQoOyYhUROKV92IQ4JdpG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9imOARAxRUKW4TWEyaHvR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VVv2wIl6QLeZVy_4Eo4OZ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fEWeeQwZQlqpimTBfF55q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yHA9_vpTTmr0Ii46TH5M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BQaf9Ge7QuW0RmsCP2VUO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wmV_J7_vRCmC8xWpyMTCI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zbjdMTwSRdW_IqK8Lp.w6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Plc87KITtmy2tw3ycCGm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go5QjD4JQd6SLzGwGrNd6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mGFVJ5YiTH.VciJsUsSwI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4Nwxb0m6Tduc2PB5BM5n4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aMdeEmcRCiOYUmjY1OoS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LfR3c6QS_uHH0tw9Q0hv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suJKmeZDT9i56zZ_WNec4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EteoSTQGOBEgM5N49Z3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rCCXGneeRnmcL6Q9e7Byh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WSTYYQbQf.AfzfE0I3ga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Xul.FdjTmuNj8c4EN9lc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rQlg.lpSlSFvDLYpaJmh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dZnY.0L8Qeaf.2CGc0G_O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DOjvGmajRB6vP0PRrAp6X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CS312PoTHe2SM9Td35le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0WPgF7cwRJK88kdTCpMHu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FAXktrTTGmkXF7CzioQ.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73auutA5SS2L1C3skVb5q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Zy2mFmuORum2Xq2nVweLn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WXN5wB70Tnylq.ZTCyb84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8dIcxj4sTs.kIOFSEekOE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K.5O72.9ToGyiPndWvyut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Y5w1OsSIebbL1nd2NtN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ARNsaFoQQu7RisNu3WxJ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3OY1EOkOQ2GYzj77axubN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yIrx9CNQ2mdSxtYlSZ.8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ozVhYeifRFG3zUnh1nQkY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4mEgth3jTVeUBP1M8kGNb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zZVXZrlQBC6Y9dbx.eow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25TIwf1.S3K8cZkEDUTH5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ErZG09ASbyVsYfRu.FLF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LWftUY.TESQpKYdZF69Z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8jjnUVKSRKPuMuKsbz3Z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_KRjglU_QlSFH8ZT_ESf8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l.hwGjizQ7eMfjqwrlKof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kPFay_FTqKq7Ghb3WQ9S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UUaiFp0QbSLRYENiPf98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atELZRQTLmaBj2e5x8fg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T3VkFGURNyCt5v6ZhZ.5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1YGuKX0VTlqFbB2qy2OpY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rxHNM8UTB2SMJI__bMZg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ysiw_1AT_uGEWU6YcwoD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X0uIhjfQj6ljWZpqmrKL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mxDfR0mQ5uzpikpwDp8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y1j996UCSR2FBI2rnWExF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YRSqLHERDSW9PeuFqqUI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mS7ffmFSmKFX9sxrNCI.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D5PE0g.Qv.lLUch81jXN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EfiEzrkT9CEQ0x1NXLv.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sxfJntTKTYWwkgZ77FyfA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AjuVr.RSO6c.enf8DJ.4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1gpd5fB4SyGoAWkcOHHKC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N.3Dm7XwSgm7TmdFCZLW5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NgOAT.v6T12r3ITBITTZ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46Fi_x6SzGsiRB6zY07Y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_RHGc4SHQwGyvdwxxLlMw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XRmOnjtyRSuGt5Y9t0Kwj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QoIkomCWRf2018r9E3RBw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gVa.PMiSeipbmLcRS.KH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w3ZgnqoVTWmAhJkodsoWr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2j4keXTSYmquaBYobqhv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_dHYB6s7TR6TFrvdSRBrE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WhZtZnoRkqHE_0HJmvD5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63JOx01StOz.QXGWEHca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KLJyPCtSqOma_2Qw1BaC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zfYyJX5nQv.cxyWdVQdEf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N94MRKzHRu2wZQrUWKcSn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rolo0ot1TEas4gxg9kSad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7dUcrH5zTxKjMheFkZ4jr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84fKJMooTQmKTqJQx8508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I6cLcMKCRPq.EQfyX84Xk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KK_8tESqScKnsvLh8sf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XeScoGstTjiScgUrN_b_m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mtLQkeKQYaHm_oi3ipR7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PBcfvMASGeNEZMf.ZwQq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JlVnp7rSREyyU3nI6s_7v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B2iiApmiSxqLycgsgmn9b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_JIrlIQTQeSPSp3cwZ9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4YB9ZnjQui4h5UL8BTeO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4UjgAuZuTUu1MHS74YxRK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j0K83JXQdmflWHUmqYQK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1o33zSwYR6qjWWcjGsODD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uqrZuoPfQKm5QCBO4QfRt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f857.uNS9SfBbDa.GRZ9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C29.UMoTke7yjT_oUImz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SfR2iiUTLiI514KU0SB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gxEEITaCRJuaTw_FuzZin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MDMpVxxaSFeLez4_4Y1TN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c0k8YQ9JQV2eVOgcoSY0f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vShctonzS5iolgjOIDY92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XRtVqs1xR9WCYMfNwlQso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Nwfw89pT0yYUQ87HdNw3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zLovpIRROiCW7vMXv_YZ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OOTCQ7RSnqqJe45Y1UVe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G4ZSze9dTMmxGxPNp1_d6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vujs6bzQi6.R7wR3V_a2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rpA5hHTT2.MrgD6eFnYN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1QgHE1MQMySRLjvkQCRh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fUQKk6RwTUq4BPRuchiFh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4l5l9ZRJT8iG2aDf6Ckhr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WlKeQHMmTCyHZk0jqJCCl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yqcLxC8RYOF52SwBxJPi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z5A13onTTdqoNkrFRrlx2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23zwP0ktRjmU000.6vmgR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ExAfGe5XR_eP4EDUn9cm1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GvxJITiuQoejLib_7NB1X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p9lWqpXWTl2aEgWTCR.8U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Sk2jzmfTSvyb3m64mgvXL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su.UGE78SHme3ZcCdaFg0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oDMLPs.rRleH0brmuz0DY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p.CVUvVISQSVKBgTaSVoK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ETbkexVQZiM_56m4Muj9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A5gbGt9xS_CRiL7_7dVDR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l5Z5s6aQo.xXtj5k_LqT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GSfz7HOTIu8z_.wSD76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da3FwmnSCa6hYS66y8aK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ty.4YY4ROGPIJzIC6Qxc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31GkJYbTNWPgKynL77h3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6nTkKEdjSNi5Inqstc8kg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gcmlwNUHTGi73TXpFg0Es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ujfQOnSOSLm9gAqhsY9HC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ig4rDUBhTS.FGfuh0WXz9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XHGn8YubSweTYpSIMuElG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wjr.S_RQZmyp5epXi_Pm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buqmgTxORyejHzFPKzMhX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wygzdKDSsKuYEoYgGaF7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HJ3NcyvRC6ekviELs_gQ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A.x5gF.QZaewRdymR0Ha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9GModC7SsKYO8ElJBPUl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y74ZJX8nQeaj_LikrzbJA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A4Nm4u4Q5WMRFXIYzMtj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sc4rpacuQ8.dtxaYyryAh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J1Q1lDNpQwSlYAwf0QzsW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9HFm5aNRfS3R9_pb2OBV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3CcYkmCZQLqHtnZ.zAFRt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LfmDXbrdT4mBo5RpWhjm3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5nX67tQKRFWpPk1JdiC1S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hso1txTSlWBRZzfxOAjW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zrT7_lV3TeaRYpG0X6xZC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4cSbCxe_Tfu6DMPmDpFqL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oJp91YdgSBSUxzzpnCwDG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XlTFz2DgTAqAv3r7Qusp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TQHgAv8SBar.BgJHc83c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HEDfym7Rb6v0d6VUjUIe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oVzekB3yTO2EGR.OptsSL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jr3WKlbmTJebI5dOq0Phd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rxNVX1vDTa2s4fT745LIx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bjav7nqbRM69sYbAuY5ZG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fXemaumRnur_lk75Xgds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BeKSjoFQcSteHMJ272N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V2UFr8jT4.PRZDthyrTm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8BdgIKTRySL5KaExxTTq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wa9puM_RSpWI84v6fwMBA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vc9wVBkSlmZ5Hix8itDU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BeOVK1nS7KDY6U1iDWQZ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XMBHcKATTi8lm_KSrVqf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TgTN4uvT5.DYvQGN2v3U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7FeHZe5mTRa.Zoo_tQ02e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teVyqNKSyePau5u_iDPR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7T3FK0NTj6C08DnnncMa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vPOpTP_SCuznhXFEPGQ.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fINz9FhKRwebI6_xzzIS9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grxL3Ro4RJaRunpmzdnng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qUw2BtMRxq2Q5cCX0B4x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aknsakcT3C3jG6W3rgvX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kHsvdGPRfC20DsdL1.yn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NrxHMJ0ERfyELnB6CCTrc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JhQmUWySAS8KGbfMH3B3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JFLkuMwQCCApgmzKwadT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qmQoYK49RbSG7GBLD87Pa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ApWDu1iKR5WeznbUMQUst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ABqY2P3XSSC0nEVd16p2v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_KRjglU_QlSFH8ZT_ESf8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TwGQX09TBGOMeWKnVdd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g_YM9jTc60.iIa2IIg3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OLYdzwybTPuG.EtbqWH59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UtEtDTWSSYKMtjE0.ndev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eXy5taCBSKioUjbjT28u4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1KkDAzfTuC8pZHIlemYQ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PiVuwdLTLSREmq9AnGbT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4cb.Lyk.Sviqr4snfukZN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2O6koxJRkWCf51S_37pb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MbjfsqSQW26L8AGaQkG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RWftzDxTVyOLB5USGJA3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qc2fgUFySlejeudWqURf.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A9GIjcqSTRexpsV6aZs30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UdmyMgJTIe1aWmw4PGe1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1z0V.DG6RWupwhvcEzQEP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1b3qCD_RTtecb4xfEFyGR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xGNq48iTFmMTaDAQclc8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1J5hgRqkQ2ynoHDj.NoK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GyQ6JkNTReCwfOX_o4Lw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u89RcVGQAiyvMv_J5cSm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eouxKZaRt6C2MgabLPxT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ywiXjErRom1hNpo3YWL_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xu3qECodTJ2jRy6v0ZZRt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XPNy3DikQjCT_1gzFkA13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E5v9.F2VRnaYEdUunGSZf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QxSXli4sT9C38o7eRXRLj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4P4nwTsRnOkQT.dkkO23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b_lJ32DsROi4yd4JplrvR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U3sAWt1YTwqYOfyDtZ6wO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LfR3c6QS_uHH0tw9Q0hv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ugO43ktgQ6y9t7qeJelTo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oE33rRdlQZ.eHF1ZD9Z.R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2TDVDO2_RCSwS9BxsN3C7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ZWSTYYQbQf.AfzfE0I3ga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czOeM1XQGeRFaXWKIZZR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kTC5sVfQU.HUpz9ooiGF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mCS312PoTHe2SM9Td35l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0WPgF7cwRJK88kdTCpMHu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DOjvGmajRB6vP0PRrAp6X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gFAXktrTTGmkXF7Czio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n2Kt.AbQkGChR_dyYDpM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FrQlg.lpSlSFvDLYpaJmh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ZnY.0L8Qeaf.2CGc0G_O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L.HsPNHQRGhvz_Not4H8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kvgfRJUPT6u_rKE3z0lmb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PowMmcpdTQmpZHLn9_tYS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ofbHalx5SSuXgiqC4v1wU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ZCjFDlCYQWObzS_8BisYy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1HnpxmUAQQm3VWMQy.5W3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KcDT.3.QkODiBwlWCtvO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3OY1EOkOQ2GYzj77axubN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BfBPMNHTSO_YPQhR9cTj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SzpG9ZtRtOJvdTeo6ifk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NLTO_AoOROS5rKgbpBlZM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_KRjglU_QlSFH8ZT_ESf8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OHQKmZ3RWWLYZ7ZeMqF7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ApWDu1iKR5WeznbUMQUst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OYLmve17TnW.hcm_j7Qab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5s3wsseZTIWX8_C5snDNd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8Og2qQSpRjmCFw3ge3.mG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6J4Fa85RB6HRxsklMVOs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GsXakgysTAOPfbq1aksJr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dQWKpobmRsKQdsT6t8.n7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_dLHS6.SXayAwGHgaonv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jcCAg4dzT6quRcs4345FV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DWhMwvcFSh2M0EajL6yDp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kLzuVGzQTuneK773JtO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5tStM8ARmeLpxFAHzqCE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Z7bc7zw9TMyTnX_XdqRNm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CvGS99jcQFm_stojXbtGo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zOe9CioeRYe.wfEwAcarE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DMQYMhPNRwyJo7Ak5rcFS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FaM3qKQQRby0fZTq6sURi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Oqkr_BUTTIShJ5gBa9Pzn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gY2c9UhPS1GiDXZfUnWEP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smHUuqaQrG9kXV_Ffg5u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FW9LwqapTkyDcaC40YxvR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dnuGcAh6QdeUGDfpjahsB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He.Fgb9RriCY2uRg.K92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vfQ9qqQPR62zUVxgkLMna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RYctIO1OQA.kWnwCl4ERw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_JIrQKI9RSeXEUF3Mi1Sh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nDD7Kj4TmOkdzs.t9Q.W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3OY1EOkOQ2GYzj77axubN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1Ex2vr.2Tem3i0CU2EfPo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nw6KDWcXRoWxpQTJoo7x5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uLWftUY.TESQpKYdZF69Z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mxPetC_UTIeAXquocL7nC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BieaSTT7uURWltj36pc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VYY07RxFRFqc.fba9SNfo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sImiY5OTNSlfaxg7KqYy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Xiq7srlUQkmShons_Kl2p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_hcPTWv8QV.387purtb6n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BVDZxZyqRGCiuTIbbpbXC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dkTwRE3tQl6Nqw7g3WLVr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MeUpmXSRTdalNdvSTKvkG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3mMkwoTmTlWzdV2pTtvf8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Fftp6n_BT7G7l3hO5ptgk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HkWnTLzSCqBlLfLR9ai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mi92uB0GQ2exDObY9jl56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o.sh254_SPWNTlk1LvboR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NirgtllaTU6uEKyclXqxU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P.M0yzHTRWyvUMI.6h03S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c97zUIqQsi9jJdj7Xh28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VXD0Tz7CTI2jaZhv9DH9k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fttyB_uLSreDOF9lUXoUp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495J9jWQS6cFwPZE2nJV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8v.Ic7yS6GwT92S8pBPC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eLGGxm8qR7mklXw.o3g6M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t27sNiE3TwapPd07coJ1c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Kx2L72Y1RQqRAmRIw3OJu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RSAOpCWTRKiksQKdgUwjS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j_Q0rnU1QJeUhH2sex1T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mYHqZ60Qmu4IVhiwLBrm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fP9MqJBRqOox5HZDFzxK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ydkeUDzoSnmUbRw4tEFJx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k2UZhz4CRjSTa3Ry78uLi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C1Xhj3_zTASlTC_n94tC7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UJjHp_0oRmOB3N835sDNs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FXn4xbjkQcKsEuch9aWmz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oKXM3bvBSmKzF6wbmHts6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KUC8Ee5pQWSKFsd_rNNR8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r5u3ieKTPWNdOa_0R8gk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12zdBjyRCKTmrtV2NDTZ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uq7JDVZ9S4K0e75S76b9e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CGdrKmHGTRea.qrJerHv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_qzicT45SMKxAz_3N6_PU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Ad0CYrv8TSW4Y.TlKyo86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c5aL3T1NQcuTlPmZq8vC3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9jDddRf1QDO0xEHgtJ54v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uet4zms0TvqAFXBhgfx0V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p8BKzv7bQYOw3JMLWv2p3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JVwniG0wQSSQywBxdcrj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VTaKMWUScmgpPmClERum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42m9g7NZQo2Te71U61KhV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R3Trgg9IRtyqmXpYW50GX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YAqFBn9DRd.QKXFA7jhCj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5sbfbQ97QbmH5VuHr_1Rn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03a8hcsVR0iAL4AHtuzGR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1vojKMzfSaOKxOE2WSoj0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TWgYL.13Sxao9IXj4kPmt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Ak5XQ64fRySBSs4KKUihD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EUagxupOQEmO8L2ii9463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XfSgF.fSRIqMM3f7PBCTz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_vSR.mu9R5WfUvUXaulSR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ndUVTPaSTSONp.O4ze0NP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RPz6jKKnREqHj6FhYrDV2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KKQsuH71SQeMxlGRDjXoH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n5wJWmhITEac7azmf_NZo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QBjfGfcTTviiCKTVWKS.K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i66UZN8_SyCPNljwMi9eM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NYgOplPsTwq5LA9UK2Gp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5U2ckCdQ.u0.BTSZfCHf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3OAyljFAT6SOMJ3BJ8mtq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KM9Tj3ytTCeEkVjqaR7Qi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HAQCnxlBRWyrdEudkR0xk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OTbSk5nS8mJ80pwKBdg4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lI6oug0jQaSv4Z3Nja.uT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tFGe73K9Twe2hL0YFzggc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UmS_AyuPQem6cVS4w4DbV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dN4_2W.SSk2hIrzdHCkf6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A5gbGt9xS_CRiL7_7dVDR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ZfUBfFurRjm8Kr81AcmME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e31GkJYbTNWPgKynL77h3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TyL9ZK_DTcGkHYjFMiU1e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sVKKRjfcQbmSsXBT4G9Em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Xl5Z5s6aQo.xXtj5k_LqT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ujfQOnSOSLm9gAqhsY9HC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ig4rDUBhTS.FGfuh0WXz9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gcmlwNUHTGi73TXpFg0Es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6nTkKEdjSNi5Inqstc8kg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pMrkd1vuSvOkM956vK5h9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buqmgTxORyejHzFPKzMhX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GwygzdKDSsKuYEoYgGaF7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7LVK8OqSdWIpzteIWUFH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XHGn8YubSweTYpSIMuElG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Lwjr.S_RQZmyp5epXi_Pm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9HJ3NcyvRC6ekviELs_gQ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A.x5gF.QZaewRdymR0Ha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9GModC7SsKYO8ElJBPUl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y74ZJX8nQeaj_LikrzbJA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bA4Nm4u4Q5WMRFXIYzMt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DnYY7G0S8eZ4mpDrUq9L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sc4rpacuQ8.dtxaYyryAh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J1Q1lDNpQwSlYAwf0QzsW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c9HFm5aNRfS3R9_pb2OBV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mGbPnZptQweceKN5ekOvs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UGIxDYkaTgOzcNive9UPW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wLHxuVn8TrqJnEB5GDfk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DMLPs.rRleH0brmuz0D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3sDwMl58Qca1zrik.CUT3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cpvO7qY4SsiB1tQ_bnFlH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budqpFgeRlGqr.OYp0gP7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Glt66Wr9R96mEgus_ZNbC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QEUaUA_LQNy1y50TrSGp9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1kKQAtJrTFiiZ.nqEsRZP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zeVmlix4QNqn6YIplMac3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YifoN2psQr27KfHFVNNqT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nOPgNmxmRvydujF7B_OYb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a5GEPTf6TdesW1u23pm84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5A13onTTdqoNkrFRrlx2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OjYk5a6rRLaeYsDKZj76d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vYIngMAgSvCZLnIzzzxbo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fSAdXXJT2.5d9XwTSand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LHgy6OUnSr2v8uE8AkwPH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SEteoSTQGOBEgM5N49Z3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aLfR3c6QS_uHH0tw9Q0h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23zwP0ktRjmU000.6vmgR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suJKmeZDT9i56zZ_WNec4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rCCXGneeRnmcL6Q9e7Byh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WSTYYQbQf.AfzfE0I3ga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CVUvVISQSVKBgTaSVoK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u.UGE78SHme3ZcCdaFg0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dZnY.0L8Qeaf.2CGc0G_O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FrQlg.lpSlSFvDLYpaJmh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DOjvGmajRB6vP0PRrAp6X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0WPgF7cwRJK88kdTCpMHu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mCS312PoTHe2SM9Td35le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gFAXktrTTGmkXF7CzioQ.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A1mZ6i2ZSoOWn7s94s8Ga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Ui5A0_YrSAy42dw64_suZ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y2xXKwOST2Gov_H.avIjf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u8Mdr9UZS3u4inxsNtBlm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KaXZBPTiQBmZom.UEMfwu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9UBvdLFxTVSN5f6h8hrV1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cW9WVQP1TIeWIWWgEUhcQ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kdDUSU6gRrKsXR8._cfL6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_KRjglU_QlSFH8ZT_ESf8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uLWftUY.TESQpKYdZF69Z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DpChwJZaRWqDls0ZJrHMX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BNhnpOz9SRKd9aiPgke92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IWPPHrJ9TrSC_y8iBe5cT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H25684DQqKt6iY18Gpgc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MpBi2V0LTjK7jcrsqIGxl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wnEabkomQLevCnADIVRy0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SAXyb9EmT_W_q7ggII5oq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15dIo3FcRPWdWY5mhBbOa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4LF4u2QsRB.0A6QdMb2fg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6EpNUFs0QtmthESbOjM8Q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M928sP.5QRSC.9RsY6XxP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7gt8gj91RLmvfc_z4CdxL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CgyC4IgKRMuf8z3EUuRRs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9k3PzDFFTimwwrfqkqTSM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c4mE6evfR3OpUFYO.eyOu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5n5ONwFnQTyM.As3HaPX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rBWqGSpETT.cgghlxkbMw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lYV7ELWTgqvHGkB5Es9G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dLI6GpmSROuXFLZdz4EES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EDTwvtxwSTSbT7.eidKgz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5Pj9qW5fTCqQ4eLFNWSoQ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qkPhKSvdR.elFdm0F0Rov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cgOB3oTQRKNv2rY93S3N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KmvrdLb_Rvu4xHzSZRh6_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lB4NyPXRTkm2_ghBlimOd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C.RxIO1VRgK1Sa5UJ6Ah9A"/>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ezhgrPAT7ukIEhd0Cd8k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4qX0VirLRTW5YN7SR0DrS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U5Dn2d67SpeYUS7pGz68V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cupG3gFbSBu6VV2D46_Os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mxzmGGuQR528ihBx5VEbI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VN.J7pyOR4O7rabDGc18T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L0O5IB1CRYW8QM5qWPO4P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CQYYhMpTQSaIP605UVz.c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mAMUDX_zSc.qIfTyrZchw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PgUx.UxITuepJB6OAfFse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oqyEnes5Qwu_zL94SFhia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3yWG0xaiTEqIw9YyyDAIX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LOXXO.GCTqW5HYztbbSZM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i73fhjisTNuzK1ix3_hrP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OyQiutL4StWC10FYhEGi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LyKikHzMSsyRtNKKGctPK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K4xvVWueTG6LiFlpPzsX9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TUh_OBYzQpu5Go1x5yhDT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s.DSmI7TzKOP5TeECm.q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VElMr_T9Tny6U8LL4pN.m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gQX59zKsRJuzKf10wkeF2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oNwDcDG0Qm2QtJ_3mRtLX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6cugpgCgSF2IjbqUWmS.0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KHMPuMlIR5OgJTprqL8SF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98FrIssVTbmqIqU3zBIY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3qo6aNXMSoCYUMNmr4M8u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TF.He659Q2aMdIrWvj5dl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WUJ53_yeTQSRbXKaGic_u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tmZaUNFIRl6aFJ1CjaqOl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ZENnaEZ_TGua.ESKiWJ_B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Tx2dWginTISenIg8Pqnea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gkaPkmRqRVKEVtgxObndA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WteVyqNKSyePau5u_iDPR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oOGnrjwHRwaTCog_B34vd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fYSTQv2VT0yfbJCxqGZ8w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jawKLE6HQkCKBRUsHdzsQ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Y8G27GJ8RsWZRYTY7wbcF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Ib7ygnDMT.GPlGhPVahSO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NEIW.n9S.i_NKcfGUCwJ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qlznMiAmSUeI39THLxdsi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dk_3PDViS0WjXaxy.UWxA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sCNzOgVVTAubBScflZVAN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Bb7_RD0ARHK1br9nIhfar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W6T4NLYRuCKlvkD.2yIJ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iz_jyUbuTVadzAvFyEfwh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2Y9dgAInQ8.bgf_SwgrqP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mNOSX.xcSZWV5QCF5Tl2v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qclkinb_SHeOLt7zawN1e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MmgaNCA0SPWKqHv729m6r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aT8ce6qNRCKmSiNbbFCB2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YKNEY1PT9KmnhxQrVvoL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axZjo1jZTG6Jtyieqy_kB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sjih6inkQUemD7Puq8xEO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8UyY3zC4TZqOUCC29R6I.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DNrYKNibTv2tQluh8Js58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15dgrkrwSXO5_rDKT0.ca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sFnkY4ieRyW4d.rhj4.kE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V873sfICRuecyHGhceX7b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fV0yobr_RFyQtWBVt1trL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iNqW4mMUSNiiXkEqOdyfr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vjYHoAuVTEmj_31ZdpbP7w"/>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EYRMPxGaRKywxaoYsy2fa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x8WGpASfQ8aZx1D9VyzQi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J4YC8Rw6RBKMuoLeLAS4.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J5bczERCSbCjegEEocLik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OhfoEWrKSzGOoC0UYF4i0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_WywI.yGRom3pEvqXrE4m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5QxuO37CT3OOz8EEL7LrO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t8cWUTWVSrezZ_3eusUnb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YWtDApeBSGu00npC_4zqd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gtj.TRjkRSCYUN_bdphrL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s2_XCtAyQcOC7z9g5dXYp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_NkVraI1RNOHKBEpGNAIU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W.jlljj3Rnqcdo_yU5B5U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ApWDu1iKR5WeznbUMQUst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M1YYmAnCT1OiNAqhkM.m6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ndcJ_JX8SPO0pxTt2Kcgm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mjd1GCRzRXCL0iMcXqgx3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jGcve18uSbKhnvLGjp_AO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X3SHg3vJRUKkOpsfqD9C8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fSiGn1RJQdq2TC84Ivqtz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pDuQ.epHRG2Mp3.ihtvdH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9hNgu3DjQzKktTQxZEeRI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EB91M4XPSWyf.SCLCAwft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gswTaWIPRfqKru8ICq48Bw"/>
</p:tagLst>
</file>

<file path=ppt/theme/theme1.xml><?xml version="1.0" encoding="utf-8"?>
<a:theme xmlns:a="http://schemas.openxmlformats.org/drawingml/2006/main" name="ECOFYS_Template">
  <a:themeElements>
    <a:clrScheme name="Ecofys">
      <a:dk1>
        <a:srgbClr val="000000"/>
      </a:dk1>
      <a:lt1>
        <a:srgbClr val="FFFFFF"/>
      </a:lt1>
      <a:dk2>
        <a:srgbClr val="0039A6"/>
      </a:dk2>
      <a:lt2>
        <a:srgbClr val="8B8D8E"/>
      </a:lt2>
      <a:accent1>
        <a:srgbClr val="7AB800"/>
      </a:accent1>
      <a:accent2>
        <a:srgbClr val="C60C30"/>
      </a:accent2>
      <a:accent3>
        <a:srgbClr val="FF7000"/>
      </a:accent3>
      <a:accent4>
        <a:srgbClr val="EAAB00"/>
      </a:accent4>
      <a:accent5>
        <a:srgbClr val="008B95"/>
      </a:accent5>
      <a:accent6>
        <a:srgbClr val="DFDF00"/>
      </a:accent6>
      <a:hlink>
        <a:srgbClr val="241773"/>
      </a:hlink>
      <a:folHlink>
        <a:srgbClr val="722EA5"/>
      </a:folHlink>
    </a:clrScheme>
    <a:fontScheme name="ECOFYS_Font">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accent1"/>
          </a:solidFill>
          <a:prstDash val="solid"/>
          <a:round/>
          <a:headEnd type="none" w="med" len="med"/>
          <a:tailEnd type="none"/>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b="0" dirty="0" err="1" smtClean="0"/>
        </a:defPPr>
      </a:lstStyle>
    </a:spDef>
    <a:lnDef>
      <a:spPr bwMode="auto">
        <a:solidFill>
          <a:schemeClr val="tx2"/>
        </a:solidFill>
        <a:ln w="12700" cap="flat" cmpd="sng" algn="ctr">
          <a:solidFill>
            <a:schemeClr val="accent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85725" indent="0" algn="l">
          <a:defRPr b="0" dirty="0" smtClean="0">
            <a:solidFill>
              <a:schemeClr val="tx1"/>
            </a:solidFill>
          </a:defRPr>
        </a:defPPr>
      </a:lstStyle>
    </a:txDef>
  </a:objectDefaults>
  <a:extraClrSchemeLst/>
  <a:extLst>
    <a:ext uri="{05A4C25C-085E-4340-85A3-A5531E510DB2}">
      <thm15:themeFamily xmlns:thm15="http://schemas.microsoft.com/office/thememl/2012/main" name="2016 General presentation EN-FINAL" id="{6C5C2565-3B63-4B33-A8A7-C8396D01E901}" vid="{8A15EC90-67EA-44A9-A6A2-69A6175BCB57}"/>
    </a:ext>
  </a:extLst>
</a:theme>
</file>

<file path=ppt/theme/theme2.xml><?xml version="1.0" encoding="utf-8"?>
<a:theme xmlns:a="http://schemas.openxmlformats.org/drawingml/2006/main" name="ECOFYS_Template">
  <a:themeElements>
    <a:clrScheme name="Ecofys">
      <a:dk1>
        <a:srgbClr val="000000"/>
      </a:dk1>
      <a:lt1>
        <a:srgbClr val="FFFFFF"/>
      </a:lt1>
      <a:dk2>
        <a:srgbClr val="0039A6"/>
      </a:dk2>
      <a:lt2>
        <a:srgbClr val="8B8D8E"/>
      </a:lt2>
      <a:accent1>
        <a:srgbClr val="7AB800"/>
      </a:accent1>
      <a:accent2>
        <a:srgbClr val="C60C30"/>
      </a:accent2>
      <a:accent3>
        <a:srgbClr val="FF7000"/>
      </a:accent3>
      <a:accent4>
        <a:srgbClr val="EAAB00"/>
      </a:accent4>
      <a:accent5>
        <a:srgbClr val="008B95"/>
      </a:accent5>
      <a:accent6>
        <a:srgbClr val="DFDF00"/>
      </a:accent6>
      <a:hlink>
        <a:srgbClr val="241773"/>
      </a:hlink>
      <a:folHlink>
        <a:srgbClr val="722EA5"/>
      </a:folHlink>
    </a:clrScheme>
    <a:fontScheme name="ECOFYS_Font">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accent1"/>
          </a:solidFill>
          <a:prstDash val="solid"/>
          <a:round/>
          <a:headEnd type="none" w="med" len="med"/>
          <a:tailEnd type="none"/>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b="0" dirty="0" err="1" smtClean="0"/>
        </a:defPPr>
      </a:lstStyle>
    </a:spDef>
    <a:lnDef>
      <a:spPr bwMode="auto">
        <a:solidFill>
          <a:schemeClr val="tx2"/>
        </a:solidFill>
        <a:ln w="12700" cap="flat" cmpd="sng" algn="ctr">
          <a:solidFill>
            <a:schemeClr val="accent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85725" indent="0" algn="l">
          <a:defRPr b="0" dirty="0" smtClean="0">
            <a:solidFill>
              <a:schemeClr val="tx1"/>
            </a:solidFill>
          </a:defRPr>
        </a:defPPr>
      </a:lstStyle>
    </a:txDef>
  </a:objectDefaults>
  <a:extraClrSchemeLst/>
  <a:extLst>
    <a:ext uri="{05A4C25C-085E-4340-85A3-A5531E510DB2}">
      <thm15:themeFamily xmlns:thm15="http://schemas.microsoft.com/office/thememl/2012/main" name="2016 General presentation EN-FINAL" id="{6C5C2565-3B63-4B33-A8A7-C8396D01E901}" vid="{8A15EC90-67EA-44A9-A6A2-69A6175BCB57}"/>
    </a:ext>
  </a:extLst>
</a:theme>
</file>

<file path=ppt/theme/theme3.xml><?xml version="1.0" encoding="utf-8"?>
<a:theme xmlns:a="http://schemas.openxmlformats.org/drawingml/2006/main" name="ECOFYS_Template">
  <a:themeElements>
    <a:clrScheme name="Ecofys">
      <a:dk1>
        <a:srgbClr val="000000"/>
      </a:dk1>
      <a:lt1>
        <a:srgbClr val="FFFFFF"/>
      </a:lt1>
      <a:dk2>
        <a:srgbClr val="0039A6"/>
      </a:dk2>
      <a:lt2>
        <a:srgbClr val="8B8D8E"/>
      </a:lt2>
      <a:accent1>
        <a:srgbClr val="7AB800"/>
      </a:accent1>
      <a:accent2>
        <a:srgbClr val="C60C30"/>
      </a:accent2>
      <a:accent3>
        <a:srgbClr val="FF7000"/>
      </a:accent3>
      <a:accent4>
        <a:srgbClr val="EAAB00"/>
      </a:accent4>
      <a:accent5>
        <a:srgbClr val="008B95"/>
      </a:accent5>
      <a:accent6>
        <a:srgbClr val="DFDF00"/>
      </a:accent6>
      <a:hlink>
        <a:srgbClr val="241773"/>
      </a:hlink>
      <a:folHlink>
        <a:srgbClr val="722EA5"/>
      </a:folHlink>
    </a:clrScheme>
    <a:fontScheme name="ECOFYS_Font">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accent1"/>
          </a:solidFill>
          <a:prstDash val="solid"/>
          <a:round/>
          <a:headEnd type="none" w="med" len="med"/>
          <a:tailEnd type="none"/>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b="0" dirty="0" err="1" smtClean="0"/>
        </a:defPPr>
      </a:lstStyle>
    </a:spDef>
    <a:lnDef>
      <a:spPr bwMode="auto">
        <a:solidFill>
          <a:schemeClr val="tx2"/>
        </a:solidFill>
        <a:ln w="12700" cap="flat" cmpd="sng" algn="ctr">
          <a:solidFill>
            <a:schemeClr val="accent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85725" indent="0" algn="l">
          <a:defRPr b="0" dirty="0" smtClean="0">
            <a:solidFill>
              <a:schemeClr val="tx1"/>
            </a:solidFill>
          </a:defRPr>
        </a:defPPr>
      </a:lstStyle>
    </a:txDef>
  </a:objectDefaults>
  <a:extraClrSchemeLst/>
  <a:extLst>
    <a:ext uri="{05A4C25C-085E-4340-85A3-A5531E510DB2}">
      <thm15:themeFamily xmlns:thm15="http://schemas.microsoft.com/office/thememl/2012/main" name="2016 General presentation EN-FINAL" id="{6C5C2565-3B63-4B33-A8A7-C8396D01E901}" vid="{8A15EC90-67EA-44A9-A6A2-69A6175BCB57}"/>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2a8eda81-630e-43dc-a540-3b1da0fe8121" xsi:nil="true"/>
    <Country xmlns="2a8eda81-630e-43dc-a540-3b1da0fe8121" xsi:nil="true"/>
    <Subcategory xmlns="2a8eda81-630e-43dc-a540-3b1da0fe8121" xsi:nil="true"/>
    <ProjectDocumentDescription xmlns="2a8eda81-630e-43dc-a540-3b1da0fe8121" xsi:nil="true"/>
    <ProjectDocumentCategory xmlns="2a8eda81-630e-43dc-a540-3b1da0fe8121">No Category</ProjectDocumentCategory>
    <EcofysConfidential xmlns="2a8eda81-630e-43dc-a540-3b1da0fe8121">false</EcofysConfidentia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754EF69CC447396707CDFA155F78400E2CB63D30C9EBE44B40336707DD2DC61" ma:contentTypeVersion="4" ma:contentTypeDescription="Create a new document." ma:contentTypeScope="" ma:versionID="c892b3c3ee649c5455e424b2b31d27bf">
  <xsd:schema xmlns:xsd="http://www.w3.org/2001/XMLSchema" xmlns:xs="http://www.w3.org/2001/XMLSchema" xmlns:p="http://schemas.microsoft.com/office/2006/metadata/properties" xmlns:ns2="2a8eda81-630e-43dc-a540-3b1da0fe8121" xmlns:ns3="5b1d5141-df8b-4298-8494-d70ea741f2b8" targetNamespace="http://schemas.microsoft.com/office/2006/metadata/properties" ma:root="true" ma:fieldsID="048918eec829318ca78bd537c33e2094" ns2:_="" ns3:_="">
    <xsd:import namespace="2a8eda81-630e-43dc-a540-3b1da0fe8121"/>
    <xsd:import namespace="5b1d5141-df8b-4298-8494-d70ea741f2b8"/>
    <xsd:element name="properties">
      <xsd:complexType>
        <xsd:sequence>
          <xsd:element name="documentManagement">
            <xsd:complexType>
              <xsd:all>
                <xsd:element ref="ns2:ProjectDocumentDescription" minOccurs="0"/>
                <xsd:element ref="ns2:ProjectDocumentCategory"/>
                <xsd:element ref="ns2:Year" minOccurs="0"/>
                <xsd:element ref="ns2:Country" minOccurs="0"/>
                <xsd:element ref="ns2:Subcategory" minOccurs="0"/>
                <xsd:element ref="ns2:EcofysConfidential"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8eda81-630e-43dc-a540-3b1da0fe8121" elementFormDefault="qualified">
    <xsd:import namespace="http://schemas.microsoft.com/office/2006/documentManagement/types"/>
    <xsd:import namespace="http://schemas.microsoft.com/office/infopath/2007/PartnerControls"/>
    <xsd:element name="ProjectDocumentDescription" ma:index="8" nillable="true" ma:displayName="Document Description" ma:internalName="ProjectDocumentDescription">
      <xsd:simpleType>
        <xsd:restriction base="dms:Note">
          <xsd:maxLength value="255"/>
        </xsd:restriction>
      </xsd:simpleType>
    </xsd:element>
    <xsd:element name="ProjectDocumentCategory" ma:index="9" ma:displayName="Document Category" ma:default="No Category" ma:internalName="ProjectDocumentCategory">
      <xsd:simpleType>
        <xsd:restriction base="dms:Choice">
          <xsd:enumeration value="Proposal"/>
          <xsd:enumeration value="QCL"/>
          <xsd:enumeration value="Budget"/>
          <xsd:enumeration value="Contract"/>
          <xsd:enumeration value="Communication"/>
          <xsd:enumeration value="Minutes"/>
          <xsd:enumeration value="Data"/>
          <xsd:enumeration value="Report"/>
          <xsd:enumeration value="Background information"/>
          <xsd:enumeration value="Invoice"/>
          <xsd:enumeration value="Planning and control"/>
          <xsd:enumeration value="Presentation"/>
          <xsd:enumeration value="Image"/>
          <xsd:enumeration value="Sub-contract"/>
          <xsd:enumeration value="Drawing"/>
          <xsd:enumeration value="Analysis"/>
          <xsd:enumeration value="CV"/>
          <xsd:enumeration value="No Category"/>
          <xsd:enumeration value="Tender document"/>
          <xsd:enumeration value="Travel"/>
        </xsd:restriction>
      </xsd:simpleType>
    </xsd:element>
    <xsd:element name="Year" ma:index="10" nillable="true" ma:displayName="Year" ma:default=""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ountry" ma:index="11" nillable="true" ma:displayName="Country" ma:default="" ma:internalName="Country">
      <xsd:simpleType>
        <xsd:restriction base="dms:Choice">
          <xsd:enumeration value=".Africa (region)"/>
          <xsd:enumeration value=".APEC countries (region)"/>
          <xsd:enumeration value=".Asia (region)"/>
          <xsd:enumeration value=".EU (region)"/>
          <xsd:enumeration value=".Euromed (region)"/>
          <xsd:enumeration value=".Global/World (region)"/>
          <xsd:enumeration value=".Latin America (region)"/>
          <xsd:enumeration value=".MENA (region)"/>
          <xsd:enumeration value=".OHADA (region)"/>
          <xsd:enumeration value=".OPEC countries (region)"/>
          <xsd:enumeration value="Albania"/>
          <xsd:enumeration value="Algeria"/>
          <xsd:enumeration value="Angola"/>
          <xsd:enumeration value="Antigua and Barbuda"/>
          <xsd:enumeration value="Argentina"/>
          <xsd:enumeration value="Australia"/>
          <xsd:enumeration value="Austria"/>
          <xsd:enumeration value="Bahrain"/>
          <xsd:enumeration value="Barbados"/>
          <xsd:enumeration value="Belgium"/>
          <xsd:enumeration value="Belize"/>
          <xsd:enumeration value="Benelux"/>
          <xsd:enumeration value="Benin"/>
          <xsd:enumeration value="Benin"/>
          <xsd:enumeration value="Bolivia"/>
          <xsd:enumeration value="Bonaire"/>
          <xsd:enumeration value="Botswana"/>
          <xsd:enumeration value="Brazil"/>
          <xsd:enumeration value="Brunei"/>
          <xsd:enumeration value="Bulgaria"/>
          <xsd:enumeration value="Burkina Faso"/>
          <xsd:enumeration value="Burkina Faso"/>
          <xsd:enumeration value="Burundi"/>
          <xsd:enumeration value="Cameroon"/>
          <xsd:enumeration value="Canada"/>
          <xsd:enumeration value="Cape Verde"/>
          <xsd:enumeration value="Central African Republic"/>
          <xsd:enumeration value="Chad"/>
          <xsd:enumeration value="Chile"/>
          <xsd:enumeration value="Chinese Taipei"/>
          <xsd:enumeration value="Colombia"/>
          <xsd:enumeration value="Comoros"/>
          <xsd:enumeration value="Congo"/>
          <xsd:enumeration value="Costa Rica"/>
          <xsd:enumeration value="Cote d'Ivoire"/>
          <xsd:enumeration value="Cyprus"/>
          <xsd:enumeration value="Czech Republic"/>
          <xsd:enumeration value="Dem. Rep. Congo (Zaire)"/>
          <xsd:enumeration value="Denmark"/>
          <xsd:enumeration value="Djibouti"/>
          <xsd:enumeration value="Dominica"/>
          <xsd:enumeration value="Dominican Republic"/>
          <xsd:enumeration value="Ecuador"/>
          <xsd:enumeration value="Egypt"/>
          <xsd:enumeration value="El Salvador"/>
          <xsd:enumeration value="Equatorial Guinea"/>
          <xsd:enumeration value="Estonia"/>
          <xsd:enumeration value="Ethiopia"/>
          <xsd:enumeration value="Europe"/>
          <xsd:enumeration value="Finland"/>
          <xsd:enumeration value="France"/>
          <xsd:enumeration value="Gabon"/>
          <xsd:enumeration value="Gambia"/>
          <xsd:enumeration value="Germany"/>
          <xsd:enumeration value="Ghana"/>
          <xsd:enumeration value="Greece"/>
          <xsd:enumeration value="Grenada"/>
          <xsd:enumeration value="Guatemala"/>
          <xsd:enumeration value="Guinea"/>
          <xsd:enumeration value="Guinea Bissau"/>
          <xsd:enumeration value="Guyana"/>
          <xsd:enumeration value="Haiti"/>
          <xsd:enumeration value="Honduras"/>
          <xsd:enumeration value="Hong Kong, China"/>
          <xsd:enumeration value="Hungary"/>
          <xsd:enumeration value="Iceland"/>
          <xsd:enumeration value="India"/>
          <xsd:enumeration value="Indonesia"/>
          <xsd:enumeration value="Iran"/>
          <xsd:enumeration value="Iraq"/>
          <xsd:enumeration value="Ireland"/>
          <xsd:enumeration value="Israel"/>
          <xsd:enumeration value="Italy"/>
          <xsd:enumeration value="Ivory Coast"/>
          <xsd:enumeration value="Jamaica"/>
          <xsd:enumeration value="Japan"/>
          <xsd:enumeration value="Jordan"/>
          <xsd:enumeration value="Kazakhstan"/>
          <xsd:enumeration value="Kenya"/>
          <xsd:enumeration value="Korea, North"/>
          <xsd:enumeration value="Korea, South"/>
          <xsd:enumeration value="Kuwait"/>
          <xsd:enumeration value="Kyrgyzstan"/>
          <xsd:enumeration value="Latvia"/>
          <xsd:enumeration value="Lebanon"/>
          <xsd:enumeration value="Lesotho"/>
          <xsd:enumeration value="Liberia"/>
          <xsd:enumeration value="Libya"/>
          <xsd:enumeration value="Lithuania"/>
          <xsd:enumeration value="Luxembourg"/>
          <xsd:enumeration value="Madagascar"/>
          <xsd:enumeration value="Malawi"/>
          <xsd:enumeration value="Malaysia"/>
          <xsd:enumeration value="Maldives"/>
          <xsd:enumeration value="Mali"/>
          <xsd:enumeration value="Malta"/>
          <xsd:enumeration value="Mauritania"/>
          <xsd:enumeration value="Mauritius"/>
          <xsd:enumeration value="Mexico"/>
          <xsd:enumeration value="Moldova"/>
          <xsd:enumeration value="Mongolia"/>
          <xsd:enumeration value="Morocco"/>
          <xsd:enumeration value="Mozambique"/>
          <xsd:enumeration value="Myanmar"/>
          <xsd:enumeration value="Namibia"/>
          <xsd:enumeration value="Nepal"/>
          <xsd:enumeration value="New Zealand"/>
          <xsd:enumeration value="Nicaragua"/>
          <xsd:enumeration value="Niger"/>
          <xsd:enumeration value="Nigeria"/>
          <xsd:enumeration value="Oman"/>
          <xsd:enumeration value="Pakistan"/>
          <xsd:enumeration value="Palestinian territories"/>
          <xsd:enumeration value="Panama"/>
          <xsd:enumeration value="Papua New Guinea"/>
          <xsd:enumeration value="Paraguay"/>
          <xsd:enumeration value="People's Republic of China"/>
          <xsd:enumeration value="Peru"/>
          <xsd:enumeration value="Peru"/>
          <xsd:enumeration value="Philippines"/>
          <xsd:enumeration value="Poland"/>
          <xsd:enumeration value="Portugal"/>
          <xsd:enumeration value="Qatar"/>
          <xsd:enumeration value="Reunion"/>
          <xsd:enumeration value="Romania"/>
          <xsd:enumeration value="Russia"/>
          <xsd:enumeration value="Rwanda"/>
          <xsd:enumeration value="Saint Kitts and Nevis"/>
          <xsd:enumeration value="Saint Lucia"/>
          <xsd:enumeration value="Saint Vincent and the Grenadines"/>
          <xsd:enumeration value="São Tomé and Principe"/>
          <xsd:enumeration value="Saudi Arabia"/>
          <xsd:enumeration value="Senegal"/>
          <xsd:enumeration value="Seychelles"/>
          <xsd:enumeration value="Sierra Leone"/>
          <xsd:enumeration value="Singapore"/>
          <xsd:enumeration value="Singapore"/>
          <xsd:enumeration value="Slovakia"/>
          <xsd:enumeration value="Slovenia"/>
          <xsd:enumeration value="Somalia"/>
          <xsd:enumeration value="South Africa"/>
          <xsd:enumeration value="Spain"/>
          <xsd:enumeration value="Sri Lanka"/>
          <xsd:enumeration value="Sudan"/>
          <xsd:enumeration value="Suriname"/>
          <xsd:enumeration value="Swaziland"/>
          <xsd:enumeration value="Sweden"/>
          <xsd:enumeration value="Switzerland"/>
          <xsd:enumeration value="Syria"/>
          <xsd:enumeration value="Taiwan"/>
          <xsd:enumeration value="Tajikistan"/>
          <xsd:enumeration value="Tanzania"/>
          <xsd:enumeration value="Thailand"/>
          <xsd:enumeration value="The Bahamas"/>
          <xsd:enumeration value="The Netherlands"/>
          <xsd:enumeration value="Togo"/>
          <xsd:enumeration value="Trinidad and Tobago"/>
          <xsd:enumeration value="Tunisia"/>
          <xsd:enumeration value="Turkey"/>
          <xsd:enumeration value="Turkmenistan"/>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enumeration value="Zambia"/>
          <xsd:enumeration value="Zanzibar"/>
          <xsd:enumeration value="Zimbabwe"/>
        </xsd:restriction>
      </xsd:simpleType>
    </xsd:element>
    <xsd:element name="Subcategory" ma:index="12" nillable="true" ma:displayName="Sub category" ma:default="" ma:internalName="Subcategory">
      <xsd:simpleType>
        <xsd:restriction base="dms:Choice">
          <xsd:enumeration value="None"/>
        </xsd:restriction>
      </xsd:simpleType>
    </xsd:element>
    <xsd:element name="EcofysConfidential" ma:index="13" nillable="true" ma:displayName="Confidential" ma:default="0" ma:internalName="EcofysConfidenti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1d5141-df8b-4298-8494-d70ea741f2b8"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A6436-A5DF-4575-B5F7-2D4EDBBDD279}">
  <ds:schemaRefs>
    <ds:schemaRef ds:uri="http://schemas.microsoft.com/sharepoint/v3/contenttype/forms"/>
  </ds:schemaRefs>
</ds:datastoreItem>
</file>

<file path=customXml/itemProps2.xml><?xml version="1.0" encoding="utf-8"?>
<ds:datastoreItem xmlns:ds="http://schemas.openxmlformats.org/officeDocument/2006/customXml" ds:itemID="{99536C9F-2252-43E7-A514-6F62AFB50613}">
  <ds:schemaRefs>
    <ds:schemaRef ds:uri="http://schemas.openxmlformats.org/package/2006/metadata/core-properties"/>
    <ds:schemaRef ds:uri="http://purl.org/dc/dcmitype/"/>
    <ds:schemaRef ds:uri="http://purl.org/dc/elements/1.1/"/>
    <ds:schemaRef ds:uri="5b1d5141-df8b-4298-8494-d70ea741f2b8"/>
    <ds:schemaRef ds:uri="http://purl.org/dc/terms/"/>
    <ds:schemaRef ds:uri="http://schemas.microsoft.com/office/2006/documentManagement/types"/>
    <ds:schemaRef ds:uri="2a8eda81-630e-43dc-a540-3b1da0fe812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E8B7431-DC57-4007-B8E5-D6F94D536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8eda81-630e-43dc-a540-3b1da0fe8121"/>
    <ds:schemaRef ds:uri="5b1d5141-df8b-4298-8494-d70ea741f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 General presentation EN-FINAL</Template>
  <TotalTime>1</TotalTime>
  <Words>36280</Words>
  <Application>Microsoft Office PowerPoint</Application>
  <PresentationFormat>Presentación en pantalla (4:3)</PresentationFormat>
  <Paragraphs>4064</Paragraphs>
  <Slides>118</Slides>
  <Notes>4</Notes>
  <HiddenSlides>0</HiddenSlides>
  <MMClips>0</MMClips>
  <ScaleCrop>false</ScaleCrop>
  <HeadingPairs>
    <vt:vector size="8" baseType="variant">
      <vt:variant>
        <vt:lpstr>Fuentes usadas</vt:lpstr>
      </vt:variant>
      <vt:variant>
        <vt:i4>4</vt:i4>
      </vt:variant>
      <vt:variant>
        <vt:lpstr>Tema</vt:lpstr>
      </vt:variant>
      <vt:variant>
        <vt:i4>3</vt:i4>
      </vt:variant>
      <vt:variant>
        <vt:lpstr>Servidores OLE incrustados</vt:lpstr>
      </vt:variant>
      <vt:variant>
        <vt:i4>2</vt:i4>
      </vt:variant>
      <vt:variant>
        <vt:lpstr>Títulos de diapositiva</vt:lpstr>
      </vt:variant>
      <vt:variant>
        <vt:i4>118</vt:i4>
      </vt:variant>
    </vt:vector>
  </HeadingPairs>
  <TitlesOfParts>
    <vt:vector size="127" baseType="lpstr">
      <vt:lpstr>Arial</vt:lpstr>
      <vt:lpstr>Verdana</vt:lpstr>
      <vt:lpstr>Verdana (Body)</vt:lpstr>
      <vt:lpstr>Wingdings</vt:lpstr>
      <vt:lpstr>ECOFYS_Template</vt:lpstr>
      <vt:lpstr>ECOFYS_Template</vt:lpstr>
      <vt:lpstr>ECOFYS_Template</vt:lpstr>
      <vt:lpstr>think-cell Slide</vt:lpstr>
      <vt:lpstr>Chart</vt:lpstr>
      <vt:lpstr>Status and prospects of co-processing of waste in EU cement plants</vt:lpstr>
      <vt:lpstr>Overview of case studies </vt:lpstr>
      <vt:lpstr>Case study</vt:lpstr>
      <vt:lpstr>Belgium Summary Cement industry with long co-processing experience, technically ready to further increase alternative fuel use</vt:lpstr>
      <vt:lpstr>Belgium Cement Sector The Belgian cement sector shows high levels of co-processing in a stable construction industry environment.</vt:lpstr>
      <vt:lpstr>Belgium Waste Management Showing good performance, the waste market is advanced, well established and internationally integrated.</vt:lpstr>
      <vt:lpstr>Belgium Barriers and Opportunities Although barriers due to Federal structure exist, fiscal action in the Walloon Region can help increase co-processing.</vt:lpstr>
      <vt:lpstr>Remarks and explanations (1/2)</vt:lpstr>
      <vt:lpstr>Remarks and explanations (2/2)</vt:lpstr>
      <vt:lpstr>References</vt:lpstr>
      <vt:lpstr>Case study</vt:lpstr>
      <vt:lpstr>Bulgaria Summary The cement sector is well prepared to increase its use of alternative fuels if country’s waste management is improved</vt:lpstr>
      <vt:lpstr>Bulgaria Cement Sector Domestic production of cement is expected to rise in the near future and so is the co-processing of waste</vt:lpstr>
      <vt:lpstr>Bulgaria Waste Management Disposal has been the default option of waste management for years, yet the country is determined to turn that around</vt:lpstr>
      <vt:lpstr>Bulgaria Barriers and Opportunities Addressing of infrastructural issues is key in order to allow for advanced waste treatment in the country</vt:lpstr>
      <vt:lpstr>Remarks and explanations (1/2)</vt:lpstr>
      <vt:lpstr>Remarks and explanations (2/2)</vt:lpstr>
      <vt:lpstr>References and disclaimer</vt:lpstr>
      <vt:lpstr>Case study</vt:lpstr>
      <vt:lpstr>Czech Republic Summary Despite the country’s below EU average GDP, its waste management and cement industries are amongst the most developed</vt:lpstr>
      <vt:lpstr>Czech Republic Cement Sector Technologically advanced industry owned by large international players orientated on domestic market</vt:lpstr>
      <vt:lpstr>Czech Republic Waste Management The country has a mature waste industry, but unable to produce sufficient volumes for the cement plants</vt:lpstr>
      <vt:lpstr>Czech Republic Barriers and Opportunities The industry is technically and economically ready for even greater fuel switching; but currently looking for sufficient volume of waste fuels</vt:lpstr>
      <vt:lpstr>Remarks and explanations (1/2)</vt:lpstr>
      <vt:lpstr>Remarks and explanations (2/2)</vt:lpstr>
      <vt:lpstr>References</vt:lpstr>
      <vt:lpstr>Case study</vt:lpstr>
      <vt:lpstr>France Summary The cement industry needs to undergo a technology upgrade to allow for higher co-processing rates</vt:lpstr>
      <vt:lpstr>France Cement Sector The cement industry needs a technological upgrade, however decreased demand is limiting the investment possibilities</vt:lpstr>
      <vt:lpstr>France Waste Management Advanced waste management industry, yet without significant economic incentives to provide sufficient volumes of high quality pre-processed wastes</vt:lpstr>
      <vt:lpstr>France Barriers and Opportunities The cement industry has to provide a long-term vision to solve its capacity and inefficiency issues </vt:lpstr>
      <vt:lpstr>Remarks and explanations (1/2)</vt:lpstr>
      <vt:lpstr>Remarks and explanations (2/2)</vt:lpstr>
      <vt:lpstr>References</vt:lpstr>
      <vt:lpstr>Case study</vt:lpstr>
      <vt:lpstr>Germany Summary Germany has a very mature waste management system and cement industry</vt:lpstr>
      <vt:lpstr>Germany Cement Sector Germany’s cement sector is highly developed</vt:lpstr>
      <vt:lpstr>Germany Waste Management Germany has a highly modern waste management system</vt:lpstr>
      <vt:lpstr>Germany Barriers and Opportunities Germany can avoid part of additional WtE investments</vt:lpstr>
      <vt:lpstr>Remarks and explanations (1/2)</vt:lpstr>
      <vt:lpstr>Remarks and explanations (2/2)</vt:lpstr>
      <vt:lpstr>References</vt:lpstr>
      <vt:lpstr>Case study</vt:lpstr>
      <vt:lpstr>Greece Summary The Greek waste management is in turmoil which causes problems to the export oriented cement industry</vt:lpstr>
      <vt:lpstr>Greece Cement Sector Export oriented sector with extremely low waste uptake induced by administrative and management barriers</vt:lpstr>
      <vt:lpstr>Greece Waste Management Waste management in Greece is facing a long list of problems combined with a lack of implementable political vision</vt:lpstr>
      <vt:lpstr>Greece Barriers and Opportunities The government has to include co-processing in its planning and severely improve the current waste management situation</vt:lpstr>
      <vt:lpstr>Remarks and explanations (1/2)</vt:lpstr>
      <vt:lpstr>Remarks and explanations (2/2)</vt:lpstr>
      <vt:lpstr>References</vt:lpstr>
      <vt:lpstr>Case study</vt:lpstr>
      <vt:lpstr>Hungary Summary Modernized cement industry with potential to become of EU leaders in the utilization of alternative fuels</vt:lpstr>
      <vt:lpstr>Hungary Cement Sector Highly technologically developed industry faced with low demand, but ready to utilize more alternative fossil fuels</vt:lpstr>
      <vt:lpstr>Hungary Waste Management Despite the developing pre-treatment capacities, the cement industry is still depending of imports of high quality wastes</vt:lpstr>
      <vt:lpstr>Hungary Barriers and Opportunities The industry is technically ready for greater waste uptake; but currently challenged by insufficient volume of waste</vt:lpstr>
      <vt:lpstr>Remarks and explanations (1/2)</vt:lpstr>
      <vt:lpstr>Remarks and explanations (2/2)</vt:lpstr>
      <vt:lpstr>References</vt:lpstr>
      <vt:lpstr>Case study</vt:lpstr>
      <vt:lpstr>Summary of Ireland Co-processing started in 2008 and substitution has grown considerably since then. The cement sector is ready to increase alternative fuel use. </vt:lpstr>
      <vt:lpstr>Irish Cement Sector The sector is recovering from a decline in domestic cement demand. Co-processing was introduced in 2008.</vt:lpstr>
      <vt:lpstr>Irish Waste Management The waste sector has moved away from landfilling to advanced processing of waste, also by making fuels for co-processing</vt:lpstr>
      <vt:lpstr>Barriers and Opportunities in Ireland If planning delays are addressed and the economy improves, then co-processing in the cement sector is set for strong growth.</vt:lpstr>
      <vt:lpstr>Remarks and explanations (1/2)</vt:lpstr>
      <vt:lpstr>Remarks and explanations (2/2)</vt:lpstr>
      <vt:lpstr>References</vt:lpstr>
      <vt:lpstr>Case study</vt:lpstr>
      <vt:lpstr>Italy Summary A cement industry in transition with sufficient waste available, but with low co-processing rates due to permitting issues</vt:lpstr>
      <vt:lpstr>Italy Cement Sector Italian cement sector experiences a sharp decline in demand</vt:lpstr>
      <vt:lpstr>Italy Waste Management A large exporter of pre-processed fuels, yet their domestic utilization remains low</vt:lpstr>
      <vt:lpstr>Italy Barriers and Opportunities Italy has an opportunity to support its cement sector and utilize domestically produced SRF if political barriers are lifted</vt:lpstr>
      <vt:lpstr>Remarks and explanations (1/2)</vt:lpstr>
      <vt:lpstr>Remarks and explanations (2/2)</vt:lpstr>
      <vt:lpstr>References and disclaimer</vt:lpstr>
      <vt:lpstr>Case study</vt:lpstr>
      <vt:lpstr>Remarks and explanations (1/2)</vt:lpstr>
      <vt:lpstr>Poland Summary Co-processing in Poland developed rapidly in the last decade, coincidentally with advances in country's waste management</vt:lpstr>
      <vt:lpstr>Remarks and explanations (2/2)</vt:lpstr>
      <vt:lpstr>Poland Cement Sector The domestic demand has already peaked, however the co-processing rate has increased rapidly in the last decade</vt:lpstr>
      <vt:lpstr>References</vt:lpstr>
      <vt:lpstr>Poland Waste Management The country is rapidly developing its incineration and pre-processing capacities, including co-processing in its plans</vt:lpstr>
      <vt:lpstr>Poland Barriers and Opportunities Poland has to further improve its waste management system, but has already developed rapidly in the last decade</vt:lpstr>
      <vt:lpstr>Remarks and explanations (1/2)</vt:lpstr>
      <vt:lpstr>Remarks and explanations (2/2)</vt:lpstr>
      <vt:lpstr>References</vt:lpstr>
      <vt:lpstr>Case study</vt:lpstr>
      <vt:lpstr>Portugal Summary An active cement sector slowed down by inefficient waste management industry</vt:lpstr>
      <vt:lpstr>Portugal Cement Sector Portugal cement sector had to partially refocus on export as domestic demand has been decreasing</vt:lpstr>
      <vt:lpstr>Portugal Waste Management Despite national support and public acceptance, the waste uptake in cement sector is slowed by low quality RDF</vt:lpstr>
      <vt:lpstr>Portugal Barriers and Opportunities If remaining barriers in waste management are addressed, the cement industry is set for a fast increase of waste uptake</vt:lpstr>
      <vt:lpstr>Remarks and explanations (1/2)</vt:lpstr>
      <vt:lpstr>Remarks and explanations (2/2)</vt:lpstr>
      <vt:lpstr>References</vt:lpstr>
      <vt:lpstr>Disclaimer</vt:lpstr>
      <vt:lpstr>Case study</vt:lpstr>
      <vt:lpstr>Spain Summary A large cement sector faced with immature waste management industry </vt:lpstr>
      <vt:lpstr>Spain Cement Sector The Spanish cement sector is fighting a crisis</vt:lpstr>
      <vt:lpstr>Spain Waste Management Bad economic situation and inadequate capacity of advanced waste treatment options remain an issue</vt:lpstr>
      <vt:lpstr>Spain Barriers and Opportunities Spain has a number of issues to address; if successful, co-processing could become a significant waste treatment option</vt:lpstr>
      <vt:lpstr>Remarks and explanations (1/2)</vt:lpstr>
      <vt:lpstr>Remarks and explanations (2/2)</vt:lpstr>
      <vt:lpstr>References and disclaimer</vt:lpstr>
      <vt:lpstr>Case study</vt:lpstr>
      <vt:lpstr>Sweden Summary Well advanced waste industry providing strong competition for available waste-fuels to the developed cement sector</vt:lpstr>
      <vt:lpstr>Sweden Cement Sector Sweden has a single operator on the market, with one plant covering most of the cement production</vt:lpstr>
      <vt:lpstr>Sweden Waste Management Focus on advanced waste treatment created a strong competition between industries and incentivized waste import</vt:lpstr>
      <vt:lpstr>Sweden Barriers and Opportunities Co-processing steadily increases, however utilization of waste streams has to be optimized to achieve best results from the societal perspective</vt:lpstr>
      <vt:lpstr>Remarks and explanations (1/2)</vt:lpstr>
      <vt:lpstr>Remarks and explanations (2/2)</vt:lpstr>
      <vt:lpstr>References, disclaimer and abbreviations</vt:lpstr>
      <vt:lpstr>Case study</vt:lpstr>
      <vt:lpstr>United Kingdom Summary An active cement sector ready to increase co-processing rates, if suitable incentives for co-processing are introduced</vt:lpstr>
      <vt:lpstr>United Kingdom Cement Sector The cement market is slowly improving due to high housing demand and coming infrastructure investments</vt:lpstr>
      <vt:lpstr>United Kingdom Waste Management Availability of quality alternative fuel, suitable incentives and recognition of benefits all play a role to increase co-processing. </vt:lpstr>
      <vt:lpstr>United Kingdom Barriers and Opportunities Availability of quality alternative fuels and recognition of co-processing in policies can lead to increased fuel substitution.</vt:lpstr>
      <vt:lpstr>Remarks and explanations (1/2)</vt:lpstr>
      <vt:lpstr>Remarks and explanations (2/2)</vt:lpstr>
      <vt:lpstr>References</vt:lpstr>
    </vt:vector>
  </TitlesOfParts>
  <Company>Ecofys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CEMBUREAU – extension</dc:title>
  <dc:creator>Jan Cihlar</dc:creator>
  <cp:lastModifiedBy>SERGIO CUADRADO</cp:lastModifiedBy>
  <cp:revision>633</cp:revision>
  <cp:lastPrinted>2016-08-26T11:18:33Z</cp:lastPrinted>
  <dcterms:created xsi:type="dcterms:W3CDTF">2016-11-04T13:48:54Z</dcterms:created>
  <dcterms:modified xsi:type="dcterms:W3CDTF">2017-09-19T14:37:01Z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0x01010041C754EF69CC447396707CDFA155F78400E2CB63D30C9EBE44B40336707DD2DC61</vt:lpwstr>
  </property>
</Properties>
</file>